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D30F17C3-0CC2-42AA-8B41-A910FCDE5B6C}">
          <p14:sldIdLst>
            <p14:sldId id="256"/>
            <p14:sldId id="257"/>
            <p14:sldId id="258"/>
            <p14:sldId id="259"/>
            <p14:sldId id="260"/>
            <p14:sldId id="261"/>
            <p14:sldId id="262"/>
            <p14:sldId id="263"/>
            <p14:sldId id="264"/>
            <p14:sldId id="265"/>
            <p14:sldId id="266"/>
            <p14:sldId id="267"/>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9/6/2019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9166" y="2974448"/>
            <a:ext cx="4645152" cy="24938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094337" y="2971669"/>
            <a:ext cx="4645152" cy="248719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9/6/2019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‹Nº›</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9/6/2019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orodeabogadosph.com.a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forodeabogadosph@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BBD9D-C11E-4089-A718-4172AFEC044D}"/>
              </a:ext>
            </a:extLst>
          </p:cNvPr>
          <p:cNvSpPr>
            <a:spLocks noGrp="1"/>
          </p:cNvSpPr>
          <p:nvPr>
            <p:ph type="ctrTitle"/>
          </p:nvPr>
        </p:nvSpPr>
        <p:spPr>
          <a:xfrm>
            <a:off x="1128403" y="945914"/>
            <a:ext cx="8637073" cy="234704"/>
          </a:xfrm>
        </p:spPr>
        <p:txBody>
          <a:bodyPr>
            <a:normAutofit/>
          </a:bodyPr>
          <a:lstStyle/>
          <a:p>
            <a:r>
              <a:rPr lang="es-ES" sz="1100" dirty="0"/>
              <a:t>Charla sobre Propiedad Horizontal – Comuna 2 – 28/08/19  Normas de convivencia, Ruidos molestos y otros – Sanciones.</a:t>
            </a:r>
            <a:endParaRPr lang="es-AR" sz="1100" dirty="0"/>
          </a:p>
        </p:txBody>
      </p:sp>
      <p:sp>
        <p:nvSpPr>
          <p:cNvPr id="3" name="Subtítulo 2">
            <a:extLst>
              <a:ext uri="{FF2B5EF4-FFF2-40B4-BE49-F238E27FC236}">
                <a16:creationId xmlns:a16="http://schemas.microsoft.com/office/drawing/2014/main" id="{60F3B262-6FE7-4C50-99D2-2F6517B10282}"/>
              </a:ext>
            </a:extLst>
          </p:cNvPr>
          <p:cNvSpPr>
            <a:spLocks noGrp="1"/>
          </p:cNvSpPr>
          <p:nvPr>
            <p:ph type="subTitle" idx="1"/>
          </p:nvPr>
        </p:nvSpPr>
        <p:spPr>
          <a:xfrm>
            <a:off x="266219" y="1307939"/>
            <a:ext cx="11678854" cy="4604147"/>
          </a:xfrm>
        </p:spPr>
        <p:txBody>
          <a:bodyPr>
            <a:normAutofit fontScale="85000" lnSpcReduction="20000"/>
          </a:bodyPr>
          <a:lstStyle/>
          <a:p>
            <a:r>
              <a:rPr lang="es-ES" sz="1900" u="sng" dirty="0"/>
              <a:t>Normas de convivencia</a:t>
            </a:r>
            <a:r>
              <a:rPr lang="es-ES" sz="1900" dirty="0"/>
              <a:t>: </a:t>
            </a:r>
          </a:p>
          <a:p>
            <a:pPr marL="285750" indent="-285750">
              <a:buFont typeface="Arial" panose="020B0604020202020204" pitchFamily="34" charset="0"/>
              <a:buChar char="•"/>
            </a:pPr>
            <a:r>
              <a:rPr lang="es-ES" sz="1900" dirty="0"/>
              <a:t>Se deben evitar las "molestias" que ocasionen el humo, el calor, los olores, la luminosidad, los ruidos, las vibraciones o los daños similares por el ejercicio de actividades en inmuebles vecinos.</a:t>
            </a:r>
          </a:p>
          <a:p>
            <a:pPr marL="285750" indent="-285750">
              <a:buFont typeface="Arial" panose="020B0604020202020204" pitchFamily="34" charset="0"/>
              <a:buChar char="•"/>
            </a:pPr>
            <a:r>
              <a:rPr lang="es-ES" sz="1900" dirty="0"/>
              <a:t>Reguladas en el Reglamento de Propiedad Horizontal o en el Interno.</a:t>
            </a:r>
          </a:p>
          <a:p>
            <a:pPr marL="285750" indent="-285750">
              <a:buFont typeface="Arial" panose="020B0604020202020204" pitchFamily="34" charset="0"/>
              <a:buChar char="•"/>
            </a:pPr>
            <a:r>
              <a:rPr lang="es-ES" sz="1900" i="1" dirty="0"/>
              <a:t>Código Civil y Comercial de la Nación</a:t>
            </a:r>
          </a:p>
          <a:p>
            <a:r>
              <a:rPr lang="es-ES" sz="1900" dirty="0"/>
              <a:t>Art. 2046.- Obligaciones. El propietario está obligado a:</a:t>
            </a:r>
          </a:p>
          <a:p>
            <a:r>
              <a:rPr lang="es-ES" sz="1900" dirty="0"/>
              <a:t>a) cumplir con las disposiciones del reglamento de propiedad horizontal, y del reglamento interno, si lo hay;</a:t>
            </a:r>
          </a:p>
          <a:p>
            <a:r>
              <a:rPr lang="es-ES" sz="1900" dirty="0"/>
              <a:t>b) conservar en buen estado su unidad funcional;</a:t>
            </a:r>
          </a:p>
          <a:p>
            <a:r>
              <a:rPr lang="es-ES" sz="1900" dirty="0"/>
              <a:t>e) permitir el acceso a su unidad funcional para realizar reparaciones de cosas y partes comunes y de bienes del consorcio, como asimismo para verificar el funcionamiento de cocinas, calefones, estufas y otras cosas riesgosas o para controlar los trabajos de su instalación;</a:t>
            </a:r>
          </a:p>
          <a:p>
            <a:r>
              <a:rPr lang="es-ES" sz="1900" dirty="0"/>
              <a:t> </a:t>
            </a:r>
          </a:p>
          <a:p>
            <a:r>
              <a:rPr lang="es-ES" sz="1600" dirty="0"/>
              <a:t>© </a:t>
            </a:r>
            <a:r>
              <a:rPr lang="es-ES" sz="1600" dirty="0" err="1"/>
              <a:t>Abog.Jorge</a:t>
            </a:r>
            <a:r>
              <a:rPr lang="es-ES" sz="1600" dirty="0"/>
              <a:t> C. </a:t>
            </a:r>
            <a:r>
              <a:rPr lang="es-ES" sz="1600" dirty="0" err="1"/>
              <a:t>Resqui</a:t>
            </a:r>
            <a:r>
              <a:rPr lang="es-ES" sz="1600" dirty="0"/>
              <a:t> Pizarro                      </a:t>
            </a:r>
            <a:r>
              <a:rPr lang="es-ES" sz="1600" dirty="0">
                <a:hlinkClick r:id="rId2"/>
              </a:rPr>
              <a:t>www.forodeabogadosph.com.ar</a:t>
            </a:r>
            <a:r>
              <a:rPr lang="es-ES" sz="1600" dirty="0"/>
              <a:t>                          forodeabogadosph@gmail.com</a:t>
            </a:r>
          </a:p>
          <a:p>
            <a:endParaRPr lang="es-ES" sz="1600" dirty="0"/>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endParaRPr lang="es-AR" dirty="0"/>
          </a:p>
        </p:txBody>
      </p:sp>
    </p:spTree>
    <p:extLst>
      <p:ext uri="{BB962C8B-B14F-4D97-AF65-F5344CB8AC3E}">
        <p14:creationId xmlns:p14="http://schemas.microsoft.com/office/powerpoint/2010/main" val="278361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4C4D9-BAD2-4C00-A1C3-006FDF30EB9D}"/>
              </a:ext>
            </a:extLst>
          </p:cNvPr>
          <p:cNvSpPr>
            <a:spLocks noGrp="1"/>
          </p:cNvSpPr>
          <p:nvPr>
            <p:ph type="title"/>
          </p:nvPr>
        </p:nvSpPr>
        <p:spPr>
          <a:xfrm>
            <a:off x="1130270" y="856529"/>
            <a:ext cx="9603275" cy="277789"/>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75FE7CBA-E4F0-4EE5-A25C-A1FE8550F384}"/>
              </a:ext>
            </a:extLst>
          </p:cNvPr>
          <p:cNvSpPr>
            <a:spLocks noGrp="1"/>
          </p:cNvSpPr>
          <p:nvPr>
            <p:ph idx="1"/>
          </p:nvPr>
        </p:nvSpPr>
        <p:spPr>
          <a:xfrm>
            <a:off x="208344" y="1134318"/>
            <a:ext cx="11759879" cy="5023413"/>
          </a:xfrm>
        </p:spPr>
        <p:txBody>
          <a:bodyPr>
            <a:normAutofit/>
          </a:bodyPr>
          <a:lstStyle/>
          <a:p>
            <a:r>
              <a:rPr lang="es-ES" sz="1600" dirty="0"/>
              <a:t>En los inmuebles subdivididos en propiedad horizontal, la cercanía de las unidades funcionales y la circunstancia de que todas formen parte de un edificio en común tornan más exigentes y estrictas las limitaciones. </a:t>
            </a:r>
          </a:p>
          <a:p>
            <a:r>
              <a:rPr lang="es-ES" sz="1600" dirty="0"/>
              <a:t>En ocasiones, los reglamentos de copropiedad y administración (hoy de propiedad horizontal) contienen directivas al respecto, estableciendo límites horarios y restricciones aún para actividades lícitas y permitidas. A pesar de no estar prescripto en ellos, los comuneros deben atenerse a las normas de convivencia, por lo que se entiende que deber ser respetados los horarios de descanso y la emisión de ruidos o sonidos dentro de una vivienda no tiene que alterar, molestar o perturbar a los vecinos. </a:t>
            </a:r>
          </a:p>
          <a:p>
            <a:r>
              <a:rPr lang="es-ES" sz="1600" dirty="0"/>
              <a:t>Esto se basa, además, en el principio o aserto jurídico del "</a:t>
            </a:r>
            <a:r>
              <a:rPr lang="es-ES" sz="1600" dirty="0" err="1"/>
              <a:t>neminen</a:t>
            </a:r>
            <a:r>
              <a:rPr lang="es-ES" sz="1600" dirty="0"/>
              <a:t> non </a:t>
            </a:r>
            <a:r>
              <a:rPr lang="es-ES" sz="1600" dirty="0" err="1"/>
              <a:t>laedere</a:t>
            </a:r>
            <a:r>
              <a:rPr lang="es-ES" sz="1600" dirty="0"/>
              <a:t>" o la abstención debida de perjudicar al otro. </a:t>
            </a:r>
          </a:p>
          <a:p>
            <a:r>
              <a:rPr lang="es-ES" sz="1600" dirty="0"/>
              <a:t>A veces, se plantean divergencias cuando las limitaciones se encuentran abarcadas por los denominados "reglamentos internos", puesto que no son obligatorios para aquellos que no los aprobaron o no se notificaron de su existencia, aunque aquí se aplican los lineamientos generales ut supra enunciados. </a:t>
            </a:r>
          </a:p>
          <a:p>
            <a:endParaRPr lang="es-ES" sz="1600" dirty="0"/>
          </a:p>
          <a:p>
            <a:pPr marL="0" indent="0">
              <a:buNone/>
            </a:pPr>
            <a:r>
              <a:rPr lang="es-ES" sz="1600" dirty="0"/>
              <a:t>           </a:t>
            </a:r>
            <a:r>
              <a:rPr lang="pt-BR" sz="1200" dirty="0"/>
              <a:t>© </a:t>
            </a:r>
            <a:r>
              <a:rPr lang="pt-BR" sz="1200" dirty="0" err="1"/>
              <a:t>Abog.Jorge</a:t>
            </a:r>
            <a:r>
              <a:rPr lang="pt-BR" sz="1200" dirty="0"/>
              <a:t> C. </a:t>
            </a:r>
            <a:r>
              <a:rPr lang="pt-BR" sz="1200" dirty="0" err="1"/>
              <a:t>Resqui</a:t>
            </a:r>
            <a:r>
              <a:rPr lang="pt-BR" sz="1200" dirty="0"/>
              <a:t> Pizarro                                  www.forodeabogadosph.com.ar                          forodeabogadosph@gmail.com </a:t>
            </a:r>
          </a:p>
          <a:p>
            <a:pPr marL="0" indent="0">
              <a:buNone/>
            </a:pPr>
            <a:endParaRPr lang="es-ES" sz="1600" dirty="0"/>
          </a:p>
        </p:txBody>
      </p:sp>
    </p:spTree>
    <p:extLst>
      <p:ext uri="{BB962C8B-B14F-4D97-AF65-F5344CB8AC3E}">
        <p14:creationId xmlns:p14="http://schemas.microsoft.com/office/powerpoint/2010/main" val="6887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54C2D-3068-4574-95D8-51C1D2A9E4F9}"/>
              </a:ext>
            </a:extLst>
          </p:cNvPr>
          <p:cNvSpPr>
            <a:spLocks noGrp="1"/>
          </p:cNvSpPr>
          <p:nvPr>
            <p:ph type="title"/>
          </p:nvPr>
        </p:nvSpPr>
        <p:spPr>
          <a:xfrm>
            <a:off x="1130270" y="844953"/>
            <a:ext cx="9603275" cy="312516"/>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50431064-3DD2-41C9-9683-E1D710D28F7E}"/>
              </a:ext>
            </a:extLst>
          </p:cNvPr>
          <p:cNvSpPr>
            <a:spLocks noGrp="1"/>
          </p:cNvSpPr>
          <p:nvPr>
            <p:ph idx="1"/>
          </p:nvPr>
        </p:nvSpPr>
        <p:spPr>
          <a:xfrm>
            <a:off x="196770" y="1157469"/>
            <a:ext cx="11840901" cy="4988688"/>
          </a:xfrm>
        </p:spPr>
        <p:txBody>
          <a:bodyPr>
            <a:normAutofit/>
          </a:bodyPr>
          <a:lstStyle/>
          <a:p>
            <a:r>
              <a:rPr lang="es-ES" sz="1600" dirty="0"/>
              <a:t>«Las exigencias de la vida en común, en el régimen de la propiedad horizontal, someten el derecho de cada uno de los propietarios a limitaciones mayores que las ya admitidas en el proceso evolutivo de la noción de propiedad, que es cada vez menos derecho absoluto e ilimitado».  </a:t>
            </a:r>
          </a:p>
          <a:p>
            <a:r>
              <a:rPr lang="es-ES" sz="1600" dirty="0"/>
              <a:t>«La circunstancia de que se reconozcan dentro del régimen de la Ley 13.512 en cada uno de los propietarios la máxima posibilidad de utilización de su unidad, teniendo en cuenta el estado de comunidad en que se encuentran, les impone ejercerla en el límite representado tanto por la concurrencia de los derechos de igual clase de los demás, como por el interés general que se encarna en la conservación del edificio y en la subsistencia del régimen, que adquiere base real y efectiva» (</a:t>
            </a:r>
            <a:r>
              <a:rPr lang="es-ES" sz="1600" dirty="0" err="1"/>
              <a:t>Cám</a:t>
            </a:r>
            <a:r>
              <a:rPr lang="es-ES" sz="1600" dirty="0"/>
              <a:t>. </a:t>
            </a:r>
            <a:r>
              <a:rPr lang="es-ES" sz="1600" dirty="0" err="1"/>
              <a:t>Nac</a:t>
            </a:r>
            <a:r>
              <a:rPr lang="es-ES" sz="1600" dirty="0"/>
              <a:t>. </a:t>
            </a:r>
            <a:r>
              <a:rPr lang="es-ES" sz="1600" dirty="0" err="1"/>
              <a:t>Civ</a:t>
            </a:r>
            <a:r>
              <a:rPr lang="es-ES" sz="1600" dirty="0"/>
              <a:t>., Sala F, 11/10/1966, en LL 125-776) </a:t>
            </a:r>
          </a:p>
          <a:p>
            <a:r>
              <a:rPr lang="es-ES" sz="1600" dirty="0"/>
              <a:t>También, es de hacer notar que, siempre aplicando criterios de tolerancia, se entiende que el hecho de vivir en casas departamentos impone la necesidad de acostumbrarse a ruidos de vecinos (</a:t>
            </a:r>
            <a:r>
              <a:rPr lang="es-ES" sz="1600" dirty="0" err="1"/>
              <a:t>Cám</a:t>
            </a:r>
            <a:r>
              <a:rPr lang="es-ES" sz="1600" dirty="0"/>
              <a:t>. 1ª </a:t>
            </a:r>
            <a:r>
              <a:rPr lang="es-ES" sz="1600" dirty="0" err="1"/>
              <a:t>Civ</a:t>
            </a:r>
            <a:r>
              <a:rPr lang="es-ES" sz="1600" dirty="0"/>
              <a:t>. y Com. Bahía Blanca) y a ciertas incomodidades que pueden resultar inevitables (</a:t>
            </a:r>
            <a:r>
              <a:rPr lang="sv-SE" sz="1600" dirty="0"/>
              <a:t>CNCiv, Sala G, 15/10/1997, en LL 1998-B-266</a:t>
            </a:r>
            <a:r>
              <a:rPr lang="es-ES" sz="1600" dirty="0"/>
              <a:t>) quedando reservado a la apreciación judicial determinar cuándo una actividad, un género de vida o lo que fuera perturba la tranquilidad de los demás consorcistas (</a:t>
            </a:r>
            <a:r>
              <a:rPr lang="it-IT" sz="1600" dirty="0"/>
              <a:t>CNCiv, Sala B, 03/03/1966, en ED 16-339</a:t>
            </a:r>
            <a:r>
              <a:rPr lang="es-ES" sz="1600" dirty="0"/>
              <a:t>). </a:t>
            </a:r>
          </a:p>
          <a:p>
            <a:endParaRPr lang="es-ES" sz="1600" dirty="0"/>
          </a:p>
          <a:p>
            <a:pPr marL="0" indent="0">
              <a:buNone/>
            </a:pPr>
            <a:r>
              <a:rPr lang="es-ES" sz="1200" dirty="0"/>
              <a:t>                      </a:t>
            </a:r>
            <a:r>
              <a:rPr lang="pt-BR" sz="1200" dirty="0"/>
              <a:t>© </a:t>
            </a:r>
            <a:r>
              <a:rPr lang="pt-BR" sz="1200" dirty="0" err="1"/>
              <a:t>Abog.Jorge</a:t>
            </a:r>
            <a:r>
              <a:rPr lang="pt-BR" sz="1200" dirty="0"/>
              <a:t> C. </a:t>
            </a:r>
            <a:r>
              <a:rPr lang="pt-BR" sz="1200" dirty="0" err="1"/>
              <a:t>Resqui</a:t>
            </a:r>
            <a:r>
              <a:rPr lang="pt-BR" sz="1200" dirty="0"/>
              <a:t> Pizarro                                  www.forodeabogadosph.com.ar                          forodeabogadosph@gmail.com </a:t>
            </a:r>
          </a:p>
          <a:p>
            <a:endParaRPr lang="es-AR" sz="1200" dirty="0"/>
          </a:p>
        </p:txBody>
      </p:sp>
    </p:spTree>
    <p:extLst>
      <p:ext uri="{BB962C8B-B14F-4D97-AF65-F5344CB8AC3E}">
        <p14:creationId xmlns:p14="http://schemas.microsoft.com/office/powerpoint/2010/main" val="190175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D7D54-F1D2-42E3-870B-4F0151B97425}"/>
              </a:ext>
            </a:extLst>
          </p:cNvPr>
          <p:cNvSpPr>
            <a:spLocks noGrp="1"/>
          </p:cNvSpPr>
          <p:nvPr>
            <p:ph type="title"/>
          </p:nvPr>
        </p:nvSpPr>
        <p:spPr>
          <a:xfrm>
            <a:off x="1130270" y="856527"/>
            <a:ext cx="9603275" cy="254643"/>
          </a:xfrm>
        </p:spPr>
        <p:txBody>
          <a:bodyPr>
            <a:no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180813E6-6D17-42A1-9F87-85101F50E58C}"/>
              </a:ext>
            </a:extLst>
          </p:cNvPr>
          <p:cNvSpPr>
            <a:spLocks noGrp="1"/>
          </p:cNvSpPr>
          <p:nvPr>
            <p:ph idx="1"/>
          </p:nvPr>
        </p:nvSpPr>
        <p:spPr>
          <a:xfrm>
            <a:off x="231494" y="1111170"/>
            <a:ext cx="11725154" cy="5011838"/>
          </a:xfrm>
        </p:spPr>
        <p:txBody>
          <a:bodyPr>
            <a:normAutofit lnSpcReduction="10000"/>
          </a:bodyPr>
          <a:lstStyle/>
          <a:p>
            <a:r>
              <a:rPr lang="es-ES" sz="1600" b="1" u="sng" dirty="0"/>
              <a:t>Modos de resolución de los conflictos</a:t>
            </a:r>
          </a:p>
          <a:p>
            <a:pPr marL="0" indent="0">
              <a:buNone/>
            </a:pPr>
            <a:r>
              <a:rPr lang="es-ES" sz="1600" b="1" u="sng" dirty="0"/>
              <a:t>    </a:t>
            </a:r>
            <a:r>
              <a:rPr lang="es-ES" sz="1600" u="sng" dirty="0" err="1"/>
              <a:t>Intraconsorcial</a:t>
            </a:r>
            <a:r>
              <a:rPr lang="es-ES" sz="1600" dirty="0"/>
              <a:t>: dialogo interno y/o decisión de asamblea. Acuerdos privados.</a:t>
            </a:r>
          </a:p>
          <a:p>
            <a:pPr marL="0" indent="0">
              <a:buNone/>
            </a:pPr>
            <a:r>
              <a:rPr lang="es-ES" sz="1600" u="sng" dirty="0"/>
              <a:t>_</a:t>
            </a:r>
            <a:r>
              <a:rPr lang="es-ES" sz="1600" dirty="0"/>
              <a:t> </a:t>
            </a:r>
            <a:r>
              <a:rPr lang="es-ES" sz="1600" u="sng" dirty="0"/>
              <a:t>Mediación voluntaria</a:t>
            </a:r>
            <a:r>
              <a:rPr lang="es-ES" sz="1600" dirty="0"/>
              <a:t>: no vinculante. Depende de la voluntad propositiva de los participantes y la aplicación de técnicas de resolución de conflictos no adversariales por parte de los mediadores.  GCABA-Comunas.</a:t>
            </a:r>
          </a:p>
          <a:p>
            <a:pPr marL="0" indent="0">
              <a:buNone/>
            </a:pPr>
            <a:r>
              <a:rPr lang="es-ES" sz="1600" dirty="0"/>
              <a:t>_ </a:t>
            </a:r>
            <a:r>
              <a:rPr lang="es-ES" sz="1600" u="sng" dirty="0"/>
              <a:t>Conciliación</a:t>
            </a:r>
            <a:r>
              <a:rPr lang="es-ES" sz="1600" dirty="0"/>
              <a:t>: métodos alternativos de resolución de conflictos.</a:t>
            </a:r>
          </a:p>
          <a:p>
            <a:pPr marL="0" indent="0">
              <a:buNone/>
            </a:pPr>
            <a:r>
              <a:rPr lang="es-ES" sz="1600" dirty="0"/>
              <a:t>_ </a:t>
            </a:r>
            <a:r>
              <a:rPr lang="es-ES" sz="1600" u="sng" dirty="0"/>
              <a:t>Arbitraje</a:t>
            </a:r>
            <a:r>
              <a:rPr lang="es-ES" sz="1600" dirty="0"/>
              <a:t>: a través de un acuerdo previo o por uno posterior al advenimiento del conflicto; las partes involucradas podrán decidir si someten su problema a la decisión de un tercero imparcial para que éste lo resuelva.</a:t>
            </a:r>
          </a:p>
          <a:p>
            <a:pPr marL="0" indent="0">
              <a:buNone/>
            </a:pPr>
            <a:r>
              <a:rPr lang="es-ES" sz="1600" dirty="0"/>
              <a:t>    Defensoría del Pueblo de la CABA – Colegio Público de Abogados de la Capital Federal y otros centros arbitrales.</a:t>
            </a:r>
          </a:p>
          <a:p>
            <a:pPr marL="0" indent="0">
              <a:buNone/>
            </a:pPr>
            <a:r>
              <a:rPr lang="es-ES" sz="1600" dirty="0"/>
              <a:t>_ </a:t>
            </a:r>
            <a:r>
              <a:rPr lang="es-ES" sz="1600" u="sng" dirty="0"/>
              <a:t>Mediación prejudicial</a:t>
            </a:r>
            <a:r>
              <a:rPr lang="es-ES" sz="1600" dirty="0"/>
              <a:t>: pública o privada. Vinculante. Mediadores autorizados por el </a:t>
            </a:r>
            <a:r>
              <a:rPr lang="es-ES" sz="1600" dirty="0" err="1"/>
              <a:t>MJyDH</a:t>
            </a:r>
            <a:r>
              <a:rPr lang="es-ES" sz="1600" dirty="0"/>
              <a:t> Nación. En el supuesto de no arribar a un acuerdo, habilita la vía judicial.</a:t>
            </a:r>
          </a:p>
          <a:p>
            <a:pPr marL="0" indent="0">
              <a:buNone/>
            </a:pPr>
            <a:r>
              <a:rPr lang="es-ES" sz="1600" dirty="0"/>
              <a:t>_ </a:t>
            </a:r>
            <a:r>
              <a:rPr lang="es-ES" sz="1600" u="sng" dirty="0"/>
              <a:t>Juicio</a:t>
            </a:r>
            <a:r>
              <a:rPr lang="es-ES" sz="1600" dirty="0"/>
              <a:t>: etapa jurisdiccional. Un juez decide con la posibilidad que una Cámara revise la decisión. Actor/es – Demandado/s. Hechos-Prueba. Procedimiento estatuido por las normas procesales. Rito. Audiencias conciliatorias. Interpretación judicial. Sana crítica. Sentencia de mérito.</a:t>
            </a:r>
          </a:p>
          <a:p>
            <a:pPr marL="0" indent="0">
              <a:buNone/>
            </a:pPr>
            <a:r>
              <a:rPr lang="pt-BR" sz="1200" dirty="0"/>
              <a:t>             © </a:t>
            </a:r>
            <a:r>
              <a:rPr lang="pt-BR" sz="1200" dirty="0" err="1"/>
              <a:t>Abog.Jorge</a:t>
            </a:r>
            <a:r>
              <a:rPr lang="pt-BR" sz="1200" dirty="0"/>
              <a:t> C. </a:t>
            </a:r>
            <a:r>
              <a:rPr lang="pt-BR" sz="1200" dirty="0" err="1"/>
              <a:t>Resqui</a:t>
            </a:r>
            <a:r>
              <a:rPr lang="pt-BR" sz="1200" dirty="0"/>
              <a:t> Pizarro                                  www.forodeabogadosph.com.ar                          forodeabogadosph@gmail.com </a:t>
            </a:r>
            <a:endParaRPr lang="es-AR" sz="1200" dirty="0"/>
          </a:p>
        </p:txBody>
      </p:sp>
    </p:spTree>
    <p:extLst>
      <p:ext uri="{BB962C8B-B14F-4D97-AF65-F5344CB8AC3E}">
        <p14:creationId xmlns:p14="http://schemas.microsoft.com/office/powerpoint/2010/main" val="423972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C4841B-92D7-4328-A14D-7C80A035C5B4}"/>
              </a:ext>
            </a:extLst>
          </p:cNvPr>
          <p:cNvSpPr>
            <a:spLocks noGrp="1"/>
          </p:cNvSpPr>
          <p:nvPr>
            <p:ph type="title"/>
          </p:nvPr>
        </p:nvSpPr>
        <p:spPr>
          <a:xfrm>
            <a:off x="1130270" y="833377"/>
            <a:ext cx="9603275" cy="243069"/>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1AADBAEA-8192-4E73-AB2F-F96092DB93D5}"/>
              </a:ext>
            </a:extLst>
          </p:cNvPr>
          <p:cNvSpPr>
            <a:spLocks noGrp="1"/>
          </p:cNvSpPr>
          <p:nvPr>
            <p:ph idx="1"/>
          </p:nvPr>
        </p:nvSpPr>
        <p:spPr>
          <a:xfrm>
            <a:off x="196770" y="1076446"/>
            <a:ext cx="11759878" cy="5034987"/>
          </a:xfrm>
        </p:spPr>
        <p:txBody>
          <a:bodyPr>
            <a:normAutofit fontScale="92500" lnSpcReduction="20000"/>
          </a:bodyPr>
          <a:lstStyle/>
          <a:p>
            <a:r>
              <a:rPr lang="es-ES" sz="1600" u="sng" dirty="0"/>
              <a:t>Procedimiento contravencional</a:t>
            </a:r>
            <a:r>
              <a:rPr lang="es-ES" sz="1600" dirty="0"/>
              <a:t>: denuncia: diversas formas. Centros de atención Fiscalía Gral. Ministerio Público Fiscal CABA, 0800 33 FISCAL (347225). Mediación dentro del procedimiento. Prueba. Sentencia. Ley </a:t>
            </a:r>
            <a:r>
              <a:rPr lang="es-ES" sz="1600" dirty="0" err="1"/>
              <a:t>N°</a:t>
            </a:r>
            <a:r>
              <a:rPr lang="es-ES" sz="1600" dirty="0"/>
              <a:t> 1.472 y modificatorias y Ley de Procedimiento Contravencional </a:t>
            </a:r>
            <a:r>
              <a:rPr lang="es-ES" sz="1600" dirty="0" err="1"/>
              <a:t>N°</a:t>
            </a:r>
            <a:r>
              <a:rPr lang="es-ES" sz="1600" dirty="0"/>
              <a:t> 12.</a:t>
            </a:r>
          </a:p>
          <a:p>
            <a:r>
              <a:rPr lang="es-ES" sz="1600" u="sng" dirty="0"/>
              <a:t>Procedimiento administrativo</a:t>
            </a:r>
            <a:r>
              <a:rPr lang="es-ES" sz="1600" dirty="0"/>
              <a:t>: Ley de Procedimientos Administrativos de la Ciudad de Buenos Aires. Aprobada por Decreto de Necesidad y Urgencia </a:t>
            </a:r>
            <a:r>
              <a:rPr lang="es-ES" sz="1600" dirty="0" err="1"/>
              <a:t>N°</a:t>
            </a:r>
            <a:r>
              <a:rPr lang="es-ES" sz="1600" dirty="0"/>
              <a:t> 1510/GCABA/97 (texto ordenado por Ley </a:t>
            </a:r>
            <a:r>
              <a:rPr lang="es-ES" sz="1600" dirty="0" err="1"/>
              <a:t>N°</a:t>
            </a:r>
            <a:r>
              <a:rPr lang="es-ES" sz="1600" dirty="0"/>
              <a:t> 5.454) y ratificada por Resolución </a:t>
            </a:r>
            <a:r>
              <a:rPr lang="es-ES" sz="1600" dirty="0" err="1"/>
              <a:t>N°</a:t>
            </a:r>
            <a:r>
              <a:rPr lang="es-ES" sz="1600" dirty="0"/>
              <a:t> 41/LCABA/98.</a:t>
            </a:r>
          </a:p>
          <a:p>
            <a:endParaRPr lang="es-ES" sz="1600" dirty="0"/>
          </a:p>
          <a:p>
            <a:r>
              <a:rPr lang="es-ES" sz="3200" dirty="0"/>
              <a:t>Muchas gracias por vuestra atención.</a:t>
            </a:r>
          </a:p>
          <a:p>
            <a:r>
              <a:rPr lang="es-ES" sz="3200" dirty="0"/>
              <a:t>Dudas, consultas, aportes y/o sugerencias:</a:t>
            </a:r>
          </a:p>
          <a:p>
            <a:pPr marL="0" indent="0">
              <a:buNone/>
            </a:pPr>
            <a:r>
              <a:rPr lang="es-ES" sz="3200" dirty="0"/>
              <a:t>     </a:t>
            </a:r>
            <a:r>
              <a:rPr lang="es-ES" sz="3200" dirty="0">
                <a:hlinkClick r:id="rId2"/>
              </a:rPr>
              <a:t>forodeabogadosph@gmail.com</a:t>
            </a:r>
            <a:endParaRPr lang="es-ES" sz="3200" dirty="0"/>
          </a:p>
          <a:p>
            <a:pPr marL="0" indent="0">
              <a:buNone/>
            </a:pPr>
            <a:endParaRPr lang="es-ES" sz="3200" dirty="0"/>
          </a:p>
          <a:p>
            <a:pPr marL="0" indent="0">
              <a:buNone/>
            </a:pPr>
            <a:endParaRPr lang="es-ES" sz="1400" dirty="0"/>
          </a:p>
          <a:p>
            <a:pPr marL="0" indent="0">
              <a:buNone/>
            </a:pPr>
            <a:r>
              <a:rPr lang="es-ES" sz="1400" dirty="0"/>
              <a:t>   </a:t>
            </a:r>
            <a:r>
              <a:rPr lang="pt-BR" sz="1400" dirty="0"/>
              <a:t>© </a:t>
            </a:r>
            <a:r>
              <a:rPr lang="pt-BR" sz="1400" dirty="0" err="1"/>
              <a:t>Abog.Jorge</a:t>
            </a:r>
            <a:r>
              <a:rPr lang="pt-BR" sz="1400" dirty="0"/>
              <a:t> C. </a:t>
            </a:r>
            <a:r>
              <a:rPr lang="pt-BR" sz="1400" dirty="0" err="1"/>
              <a:t>Resqui</a:t>
            </a:r>
            <a:r>
              <a:rPr lang="pt-BR" sz="1400" dirty="0"/>
              <a:t> Pizarro                                  www.forodeabogadosph.com.ar                          forodeabogadosph@gmail.com </a:t>
            </a:r>
          </a:p>
          <a:p>
            <a:pPr marL="0" indent="0">
              <a:buNone/>
            </a:pPr>
            <a:endParaRPr lang="pt-BR" sz="1400" dirty="0"/>
          </a:p>
          <a:p>
            <a:pPr marL="0" indent="0">
              <a:buNone/>
            </a:pPr>
            <a:endParaRPr lang="es-AR" sz="1400" dirty="0"/>
          </a:p>
        </p:txBody>
      </p:sp>
    </p:spTree>
    <p:extLst>
      <p:ext uri="{BB962C8B-B14F-4D97-AF65-F5344CB8AC3E}">
        <p14:creationId xmlns:p14="http://schemas.microsoft.com/office/powerpoint/2010/main" val="283677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FD94B7-342A-4EBC-A7C4-96571A35F52F}"/>
              </a:ext>
            </a:extLst>
          </p:cNvPr>
          <p:cNvSpPr>
            <a:spLocks noGrp="1"/>
          </p:cNvSpPr>
          <p:nvPr>
            <p:ph type="title"/>
          </p:nvPr>
        </p:nvSpPr>
        <p:spPr>
          <a:xfrm>
            <a:off x="1130270" y="953325"/>
            <a:ext cx="9603275" cy="204144"/>
          </a:xfrm>
        </p:spPr>
        <p:txBody>
          <a:bodyPr>
            <a:noAutofit/>
          </a:bodyPr>
          <a:lstStyle/>
          <a:p>
            <a:r>
              <a:rPr lang="es-ES" sz="1100" dirty="0"/>
              <a:t>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FF42E183-6184-4A77-A20F-5B39EFF7D38A}"/>
              </a:ext>
            </a:extLst>
          </p:cNvPr>
          <p:cNvSpPr>
            <a:spLocks noGrp="1"/>
          </p:cNvSpPr>
          <p:nvPr>
            <p:ph idx="1"/>
          </p:nvPr>
        </p:nvSpPr>
        <p:spPr>
          <a:xfrm>
            <a:off x="219919" y="1250066"/>
            <a:ext cx="11771453" cy="4849792"/>
          </a:xfrm>
        </p:spPr>
        <p:txBody>
          <a:bodyPr>
            <a:normAutofit/>
          </a:bodyPr>
          <a:lstStyle/>
          <a:p>
            <a:pPr marL="0" indent="0">
              <a:buNone/>
            </a:pPr>
            <a:r>
              <a:rPr lang="es-ES" sz="1600" dirty="0"/>
              <a:t>Cap. 9. Art. 2069.- Régimen. En caso de </a:t>
            </a:r>
            <a:r>
              <a:rPr lang="es-ES" sz="1600" b="1" dirty="0"/>
              <a:t>violación</a:t>
            </a:r>
            <a:r>
              <a:rPr lang="es-ES" sz="1600" dirty="0"/>
              <a:t> por un propietario u ocupante de las prohibiciones establecidas en este Código o en el reglamento de propiedad horizontal, y </a:t>
            </a:r>
            <a:r>
              <a:rPr lang="es-ES" sz="1600" b="1" dirty="0"/>
              <a:t>sin perjuicio de las demás acciones que corresponden</a:t>
            </a:r>
            <a:r>
              <a:rPr lang="es-ES" sz="1600" dirty="0"/>
              <a:t>, el consorcio o cualquier propietario afectado tienen acción para hacer cesar la infracción, la que debe sustanciarse por la vía procesal más breve de que dispone el ordenamiento local. Si el infractor es un ocupante no propietario, puede ser desalojado en caso de reiteración de infracciones.</a:t>
            </a:r>
          </a:p>
          <a:p>
            <a:pPr marL="0" indent="0">
              <a:buNone/>
            </a:pPr>
            <a:r>
              <a:rPr lang="es-ES" sz="1600" dirty="0"/>
              <a:t>Art. 1973.- Inmisiones. Las molestias que ocasionan el humo, calor, olores, luminosidad, ruidos, vibraciones o inmisiones similares por el ejercicio de actividades en inmuebles vecinos, no deben exceder la </a:t>
            </a:r>
            <a:r>
              <a:rPr lang="es-ES" sz="1600" b="1" dirty="0"/>
              <a:t>normal tolerancia </a:t>
            </a:r>
            <a:r>
              <a:rPr lang="es-ES" sz="1600" dirty="0"/>
              <a:t>teniendo en cuenta las condiciones del lugar y aunque medie autorización administrativa para aquéllas.</a:t>
            </a:r>
          </a:p>
          <a:p>
            <a:pPr marL="0" indent="0">
              <a:buNone/>
            </a:pPr>
            <a:r>
              <a:rPr lang="es-ES" sz="1600" dirty="0"/>
              <a:t>Según las circunstancias del caso, </a:t>
            </a:r>
            <a:r>
              <a:rPr lang="es-ES" sz="1600" b="1" dirty="0"/>
              <a:t>los jueces pueden disponer la remoción de la causa de la molestia o su cesación y la indemnización de los daños</a:t>
            </a:r>
            <a:r>
              <a:rPr lang="es-ES" sz="1600" dirty="0"/>
              <a:t>. Para disponer el cese de la inmisión, el juez debe ponderar especialmente el respeto debido al </a:t>
            </a:r>
            <a:r>
              <a:rPr lang="es-ES" sz="1600" b="1" dirty="0"/>
              <a:t>uso regular de la propiedad</a:t>
            </a:r>
            <a:r>
              <a:rPr lang="es-ES" sz="1600" dirty="0"/>
              <a:t>, la </a:t>
            </a:r>
            <a:r>
              <a:rPr lang="es-ES" sz="1600" b="1" dirty="0"/>
              <a:t>prioridad en el uso</a:t>
            </a:r>
            <a:r>
              <a:rPr lang="es-ES" sz="1600" dirty="0"/>
              <a:t>, el </a:t>
            </a:r>
            <a:r>
              <a:rPr lang="es-ES" sz="1600" b="1" dirty="0"/>
              <a:t>interés general </a:t>
            </a:r>
            <a:r>
              <a:rPr lang="es-ES" sz="1600" dirty="0"/>
              <a:t>y las </a:t>
            </a:r>
            <a:r>
              <a:rPr lang="es-ES" sz="1600" b="1" dirty="0"/>
              <a:t>exigencias de la producción</a:t>
            </a:r>
            <a:r>
              <a:rPr lang="es-ES" sz="1600" dirty="0"/>
              <a:t>.</a:t>
            </a:r>
          </a:p>
          <a:p>
            <a:pPr marL="0" indent="0">
              <a:buNone/>
            </a:pPr>
            <a:endParaRPr lang="es-ES" sz="1600" dirty="0"/>
          </a:p>
          <a:p>
            <a:pPr marL="0" indent="0">
              <a:buNone/>
            </a:pPr>
            <a:r>
              <a:rPr lang="pt-BR" sz="1400" dirty="0"/>
              <a:t>© </a:t>
            </a:r>
            <a:r>
              <a:rPr lang="pt-BR" sz="1400" dirty="0" err="1"/>
              <a:t>Abog.Jorge</a:t>
            </a:r>
            <a:r>
              <a:rPr lang="pt-BR" sz="1400" dirty="0"/>
              <a:t> C. </a:t>
            </a:r>
            <a:r>
              <a:rPr lang="pt-BR" sz="1400" dirty="0" err="1"/>
              <a:t>Resqui</a:t>
            </a:r>
            <a:r>
              <a:rPr lang="pt-BR" sz="1400" dirty="0"/>
              <a:t> Pizarro                          www.forodeabogadosph.com.ar                                forodeabogadosph@gmail.com</a:t>
            </a:r>
          </a:p>
          <a:p>
            <a:pPr marL="0" indent="0">
              <a:buNone/>
            </a:pPr>
            <a:endParaRPr lang="pt-BR" sz="1600" dirty="0"/>
          </a:p>
          <a:p>
            <a:pPr marL="0" indent="0">
              <a:buNone/>
            </a:pPr>
            <a:endParaRPr lang="es-AR" sz="1600" dirty="0"/>
          </a:p>
        </p:txBody>
      </p:sp>
    </p:spTree>
    <p:extLst>
      <p:ext uri="{BB962C8B-B14F-4D97-AF65-F5344CB8AC3E}">
        <p14:creationId xmlns:p14="http://schemas.microsoft.com/office/powerpoint/2010/main" val="289251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F6DA2B-7916-4B66-A6C9-65AD64CD9C0F}"/>
              </a:ext>
            </a:extLst>
          </p:cNvPr>
          <p:cNvSpPr>
            <a:spLocks noGrp="1"/>
          </p:cNvSpPr>
          <p:nvPr>
            <p:ph type="title"/>
          </p:nvPr>
        </p:nvSpPr>
        <p:spPr>
          <a:xfrm>
            <a:off x="1130270" y="953325"/>
            <a:ext cx="9603275" cy="296742"/>
          </a:xfrm>
        </p:spPr>
        <p:txBody>
          <a:bodyPr>
            <a:normAutofit/>
          </a:bodyPr>
          <a:lstStyle/>
          <a:p>
            <a:r>
              <a:rPr lang="es-ES" sz="1100" dirty="0"/>
              <a:t>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6586FFB4-9E7A-4C50-9E99-859EE116972F}"/>
              </a:ext>
            </a:extLst>
          </p:cNvPr>
          <p:cNvSpPr>
            <a:spLocks noGrp="1"/>
          </p:cNvSpPr>
          <p:nvPr>
            <p:ph idx="1"/>
          </p:nvPr>
        </p:nvSpPr>
        <p:spPr>
          <a:xfrm>
            <a:off x="115747" y="1250067"/>
            <a:ext cx="11910349" cy="4861366"/>
          </a:xfrm>
        </p:spPr>
        <p:txBody>
          <a:bodyPr>
            <a:normAutofit fontScale="92500" lnSpcReduction="20000"/>
          </a:bodyPr>
          <a:lstStyle/>
          <a:p>
            <a:r>
              <a:rPr lang="es-ES" sz="1700" dirty="0"/>
              <a:t>Se contemplan nada más que las llamadas inmisiones materiales, así denominadas pese a que algunas caen bajo los sentidos del hombre, porque quedan fuera las intromisiones propiamente materiales. El origen de la intromisión debe buscarse siempre en el fundo propio desde el cual se propaga al fundo vecino y/o ajeno, pero no opera directamente en el fundo ajeno, pues en este caso se trataría de una </a:t>
            </a:r>
            <a:r>
              <a:rPr lang="es-ES" sz="1700" i="1" dirty="0"/>
              <a:t>invasión</a:t>
            </a:r>
            <a:r>
              <a:rPr lang="es-ES" sz="1700" dirty="0"/>
              <a:t>. </a:t>
            </a:r>
          </a:p>
          <a:p>
            <a:r>
              <a:rPr lang="es-ES" sz="1700" dirty="0"/>
              <a:t>El concepto de "normal tolerancia" se relaciona con las </a:t>
            </a:r>
            <a:r>
              <a:rPr lang="es-ES" sz="1700" i="1" dirty="0"/>
              <a:t>incomodidades ordinarias </a:t>
            </a:r>
            <a:r>
              <a:rPr lang="es-ES" sz="1700" dirty="0"/>
              <a:t>propias de una sociedad en desarrollo. La vecindad impone la "tolerancia" de ciertas molestias, pero estas no pueden superar la tolerancia normal. </a:t>
            </a:r>
          </a:p>
          <a:p>
            <a:r>
              <a:rPr lang="es-ES" sz="1700" dirty="0"/>
              <a:t>El uso regular se refiere al </a:t>
            </a:r>
            <a:r>
              <a:rPr lang="es-ES" sz="1700" i="1" dirty="0"/>
              <a:t>uso normal de la propiedad</a:t>
            </a:r>
            <a:r>
              <a:rPr lang="es-ES" sz="1700" dirty="0"/>
              <a:t>. Debe respetarse el uso regular de la propiedad. Sin perjuicio de ello, ante la </a:t>
            </a:r>
            <a:r>
              <a:rPr lang="es-ES" sz="1700" i="1" dirty="0"/>
              <a:t>existencia concreta de ruidos molestos </a:t>
            </a:r>
            <a:r>
              <a:rPr lang="es-ES" sz="1700" dirty="0"/>
              <a:t>el tribunal puede ordenar el cese de los ruidos molestos ocasionados a los vecinos. Para considerar a los ruidos como "molestos", debe probarse que los mismos </a:t>
            </a:r>
            <a:r>
              <a:rPr lang="es-ES" sz="1700" i="1" dirty="0"/>
              <a:t>superan el nivel mínimo establecido de incomodidad moderada</a:t>
            </a:r>
            <a:r>
              <a:rPr lang="es-ES" sz="1700" dirty="0"/>
              <a:t>. </a:t>
            </a:r>
          </a:p>
          <a:p>
            <a:r>
              <a:rPr lang="es-ES" sz="1700" dirty="0"/>
              <a:t>Si el uso es irregular, solo cabe la </a:t>
            </a:r>
            <a:r>
              <a:rPr lang="es-ES" sz="1700" i="1" dirty="0"/>
              <a:t>cesación de la actividad</a:t>
            </a:r>
            <a:r>
              <a:rPr lang="es-ES" sz="1700" dirty="0"/>
              <a:t>, esto es, si excede la normal tolerancia. No obstante lo expuesto, debe compatibilizarse el principio con el de "prioridad en el uso", ello además si se considera que hasta una fecha determinada el actor toleró las molestias, se entiende que las consintió. </a:t>
            </a:r>
          </a:p>
          <a:p>
            <a:pPr marL="0" indent="0">
              <a:buNone/>
            </a:pPr>
            <a:endParaRPr lang="pt-BR" sz="1700" dirty="0"/>
          </a:p>
          <a:p>
            <a:pPr marL="0" indent="0">
              <a:buNone/>
            </a:pPr>
            <a:r>
              <a:rPr lang="pt-BR" sz="1600" dirty="0"/>
              <a:t> </a:t>
            </a:r>
            <a:r>
              <a:rPr lang="pt-BR" sz="1500" dirty="0"/>
              <a:t>© </a:t>
            </a:r>
            <a:r>
              <a:rPr lang="pt-BR" sz="1500" dirty="0" err="1"/>
              <a:t>Abog.Jorge</a:t>
            </a:r>
            <a:r>
              <a:rPr lang="pt-BR" sz="1500" dirty="0"/>
              <a:t> C. </a:t>
            </a:r>
            <a:r>
              <a:rPr lang="pt-BR" sz="1500" dirty="0" err="1"/>
              <a:t>Resqui</a:t>
            </a:r>
            <a:r>
              <a:rPr lang="pt-BR" sz="1500" dirty="0"/>
              <a:t> Pizarro                                  www.forodeabogadosph.com.ar                          forodeabogadosph@gmail.com</a:t>
            </a:r>
          </a:p>
          <a:p>
            <a:endParaRPr lang="pt-BR" sz="1500" dirty="0"/>
          </a:p>
          <a:p>
            <a:endParaRPr lang="es-ES" sz="1600" dirty="0"/>
          </a:p>
          <a:p>
            <a:endParaRPr lang="es-AR" sz="1600" dirty="0"/>
          </a:p>
        </p:txBody>
      </p:sp>
    </p:spTree>
    <p:extLst>
      <p:ext uri="{BB962C8B-B14F-4D97-AF65-F5344CB8AC3E}">
        <p14:creationId xmlns:p14="http://schemas.microsoft.com/office/powerpoint/2010/main" val="401955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C1134-D954-4D9A-84ED-B9EACE62DB62}"/>
              </a:ext>
            </a:extLst>
          </p:cNvPr>
          <p:cNvSpPr>
            <a:spLocks noGrp="1"/>
          </p:cNvSpPr>
          <p:nvPr>
            <p:ph type="title"/>
          </p:nvPr>
        </p:nvSpPr>
        <p:spPr>
          <a:xfrm>
            <a:off x="1130270" y="953325"/>
            <a:ext cx="9603275" cy="273592"/>
          </a:xfrm>
        </p:spPr>
        <p:txBody>
          <a:bodyPr>
            <a:normAutofit/>
          </a:bodyPr>
          <a:lstStyle/>
          <a:p>
            <a:r>
              <a:rPr lang="es-ES" sz="1100" dirty="0"/>
              <a:t>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3B0ACF3A-C7DE-4E09-82D1-A5E4C23DDADA}"/>
              </a:ext>
            </a:extLst>
          </p:cNvPr>
          <p:cNvSpPr>
            <a:spLocks noGrp="1"/>
          </p:cNvSpPr>
          <p:nvPr>
            <p:ph idx="1"/>
          </p:nvPr>
        </p:nvSpPr>
        <p:spPr>
          <a:xfrm>
            <a:off x="129250" y="1226917"/>
            <a:ext cx="11933499" cy="4919240"/>
          </a:xfrm>
        </p:spPr>
        <p:txBody>
          <a:bodyPr>
            <a:noAutofit/>
          </a:bodyPr>
          <a:lstStyle/>
          <a:p>
            <a:r>
              <a:rPr lang="es-ES" sz="1600" dirty="0"/>
              <a:t>Las restricciones y límites al dominio implican que todo propietario tiene el deber de soportar aquellas incomodidades normales de la vecindad, pues no existen derechos absolutos sino que todos deben estar reglamentados, de allí las restricciones al dominio previstas por el propio ordenamiento civil.</a:t>
            </a:r>
          </a:p>
          <a:p>
            <a:r>
              <a:rPr lang="es-ES" sz="1600" dirty="0"/>
              <a:t>Es un criterio elástico pero debe considerarse en orden a las condiciones que una vida moderna impone en urbes como esta ciudad. Hay una imposición de la vida social que determina la necesidad de tener que tolerar ciertas molestias inevitables en muchos casos, y que puede ser una contrapartida de las numerosas ventajas que el avance tecnológico proporciona al hombre.</a:t>
            </a:r>
          </a:p>
          <a:p>
            <a:r>
              <a:rPr lang="es-ES" sz="1600" dirty="0"/>
              <a:t>Las pautas a considerar para entender la normal tolerancia en el Código Civil son las que estima el común de la población o lo que las tablas indican como tolerable para la población en general. </a:t>
            </a:r>
          </a:p>
          <a:p>
            <a:r>
              <a:rPr lang="es-ES" sz="1600" dirty="0"/>
              <a:t>La pauta de la "prioridad de uso" de la que habla la ley juega con autonomía, esto es, si aquello que produce los ruidos -o por ejemplo, malos olores- es anterior o posterior a la ocupación del inmueble por los denunciantes. Deben analizarse además, si se dan los caracteres de continuidad e intensidad que exceden las incomodidades ordinarias y si hay un interés social comprometido. </a:t>
            </a:r>
          </a:p>
          <a:p>
            <a:pPr marL="0" indent="0">
              <a:buNone/>
            </a:pPr>
            <a:r>
              <a:rPr lang="pt-BR" sz="1400" dirty="0"/>
              <a:t>       © </a:t>
            </a:r>
            <a:r>
              <a:rPr lang="pt-BR" sz="1400" dirty="0" err="1"/>
              <a:t>Abog.Jorge</a:t>
            </a:r>
            <a:r>
              <a:rPr lang="pt-BR" sz="1400" dirty="0"/>
              <a:t> C. </a:t>
            </a:r>
            <a:r>
              <a:rPr lang="pt-BR" sz="1400" dirty="0" err="1"/>
              <a:t>Resqui</a:t>
            </a:r>
            <a:r>
              <a:rPr lang="pt-BR" sz="1400" dirty="0"/>
              <a:t> Pizarro                                  www.forodeabogadosph.com.ar                          forodeabogadosph@gmail.com</a:t>
            </a:r>
          </a:p>
          <a:p>
            <a:pPr marL="0" indent="0">
              <a:buNone/>
            </a:pPr>
            <a:endParaRPr lang="pt-BR" sz="1600" dirty="0"/>
          </a:p>
          <a:p>
            <a:pPr marL="0" indent="0">
              <a:buNone/>
            </a:pPr>
            <a:r>
              <a:rPr lang="es-ES" sz="1600" dirty="0"/>
              <a:t> </a:t>
            </a:r>
          </a:p>
        </p:txBody>
      </p:sp>
    </p:spTree>
    <p:extLst>
      <p:ext uri="{BB962C8B-B14F-4D97-AF65-F5344CB8AC3E}">
        <p14:creationId xmlns:p14="http://schemas.microsoft.com/office/powerpoint/2010/main" val="197587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89C5A-59B4-49E4-AAF5-138B6A2DF4F5}"/>
              </a:ext>
            </a:extLst>
          </p:cNvPr>
          <p:cNvSpPr>
            <a:spLocks noGrp="1"/>
          </p:cNvSpPr>
          <p:nvPr>
            <p:ph type="title"/>
          </p:nvPr>
        </p:nvSpPr>
        <p:spPr>
          <a:xfrm>
            <a:off x="1130270" y="953324"/>
            <a:ext cx="9603275" cy="308317"/>
          </a:xfrm>
        </p:spPr>
        <p:txBody>
          <a:bodyPr>
            <a:normAutofit/>
          </a:bodyPr>
          <a:lstStyle/>
          <a:p>
            <a:r>
              <a:rPr lang="es-ES" sz="1100" dirty="0"/>
              <a:t>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94C18560-5249-4CF6-A218-04B52A56D3F6}"/>
              </a:ext>
            </a:extLst>
          </p:cNvPr>
          <p:cNvSpPr>
            <a:spLocks noGrp="1"/>
          </p:cNvSpPr>
          <p:nvPr>
            <p:ph idx="1"/>
          </p:nvPr>
        </p:nvSpPr>
        <p:spPr>
          <a:xfrm>
            <a:off x="185195" y="1180618"/>
            <a:ext cx="11887199" cy="4919240"/>
          </a:xfrm>
        </p:spPr>
        <p:txBody>
          <a:bodyPr>
            <a:normAutofit fontScale="92500"/>
          </a:bodyPr>
          <a:lstStyle/>
          <a:p>
            <a:r>
              <a:rPr lang="es-ES" sz="1600" dirty="0"/>
              <a:t>Un acto perfectamente lícito puede generar responsabilidad en virtud de que media un uso excepcional extensivo del dominio, que da derecho a los particulares para hacer cesar ese uso o exigir la reparación del daño producido en sus bienes. No importa un obstáculo a lo impuesto la existencia de autorización municipal. </a:t>
            </a:r>
          </a:p>
          <a:p>
            <a:r>
              <a:rPr lang="es-ES" sz="1600" dirty="0"/>
              <a:t>El principio del llamado "uso normal" lleva a la tolerabilidad normal siempre que la medida del uso del propio derecho por parte de un propietario no exceda la normal tolerancia. </a:t>
            </a:r>
          </a:p>
          <a:p>
            <a:r>
              <a:rPr lang="es-ES" sz="1600" dirty="0"/>
              <a:t>Dentro de las inmisiones aludidas por el art. 1973   </a:t>
            </a:r>
            <a:r>
              <a:rPr lang="es-ES" sz="1600" dirty="0" err="1"/>
              <a:t>CCiv.yCom</a:t>
            </a:r>
            <a:r>
              <a:rPr lang="es-ES" sz="1600" dirty="0"/>
              <a:t>., </a:t>
            </a:r>
            <a:r>
              <a:rPr lang="es-ES" sz="1600" i="1" dirty="0"/>
              <a:t>son actos ilícitos los que contrarían al mismo tiempo el uso regular o normal de la propiedad y la normal tolerancia</a:t>
            </a:r>
            <a:r>
              <a:rPr lang="es-ES" sz="1600" dirty="0"/>
              <a:t>; en cambio, </a:t>
            </a:r>
            <a:r>
              <a:rPr lang="es-ES" sz="1600" i="1" dirty="0"/>
              <a:t>son actos lícitos pero excesivos los que aun ajustados al uso regular tengan derivaciones que superen la normal tolerancia</a:t>
            </a:r>
            <a:r>
              <a:rPr lang="es-ES" sz="1600" dirty="0"/>
              <a:t>. </a:t>
            </a:r>
          </a:p>
          <a:p>
            <a:r>
              <a:rPr lang="es-ES" sz="1600" dirty="0"/>
              <a:t>En cuanto a la gravitación de la autorización administrativa, esta concede la autorización siempre que se den las condiciones generales contenidas en leyes y reglamentos, pero no podría atender por anticipado a las consecuencias y molestias que las actividades permitidas puedan eventualmente ocasionar a los vecinos.</a:t>
            </a:r>
          </a:p>
          <a:p>
            <a:r>
              <a:rPr lang="es-ES" sz="1600" dirty="0"/>
              <a:t>Si el uso es </a:t>
            </a:r>
            <a:r>
              <a:rPr lang="es-ES" sz="1600" i="1" dirty="0"/>
              <a:t>irregular</a:t>
            </a:r>
            <a:r>
              <a:rPr lang="es-ES" sz="1600" dirty="0"/>
              <a:t>, es indiscutible que la única solución es la cesación de la actividad, por exceder la normal tolerancia, pero en caso de que estén claramente comprometidas las exigencias de la producción, el juez debe </a:t>
            </a:r>
            <a:r>
              <a:rPr lang="es-ES" sz="1600" i="1" dirty="0"/>
              <a:t>optar por la indemnización</a:t>
            </a:r>
            <a:r>
              <a:rPr lang="es-ES" sz="1600" dirty="0"/>
              <a:t> y prescindir de </a:t>
            </a:r>
            <a:r>
              <a:rPr lang="es-ES" sz="1600" i="1" dirty="0"/>
              <a:t>imponer el cese</a:t>
            </a:r>
            <a:r>
              <a:rPr lang="es-ES" sz="1600" dirty="0"/>
              <a:t>.</a:t>
            </a:r>
          </a:p>
          <a:p>
            <a:pPr marL="0" indent="0">
              <a:buNone/>
            </a:pPr>
            <a:r>
              <a:rPr lang="pt-BR" sz="1500" dirty="0"/>
              <a:t>      © </a:t>
            </a:r>
            <a:r>
              <a:rPr lang="pt-BR" sz="1500" dirty="0" err="1"/>
              <a:t>Abog.Jorge</a:t>
            </a:r>
            <a:r>
              <a:rPr lang="pt-BR" sz="1500" dirty="0"/>
              <a:t> C. </a:t>
            </a:r>
            <a:r>
              <a:rPr lang="pt-BR" sz="1500" dirty="0" err="1"/>
              <a:t>Resqui</a:t>
            </a:r>
            <a:r>
              <a:rPr lang="pt-BR" sz="1500" dirty="0"/>
              <a:t> Pizarro                                  www.forodeabogadosph.com.ar                          forodeabogadosph@gmail.com</a:t>
            </a:r>
          </a:p>
          <a:p>
            <a:endParaRPr lang="pt-BR" sz="1500" dirty="0"/>
          </a:p>
          <a:p>
            <a:endParaRPr lang="es-AR" sz="1600" dirty="0"/>
          </a:p>
        </p:txBody>
      </p:sp>
    </p:spTree>
    <p:extLst>
      <p:ext uri="{BB962C8B-B14F-4D97-AF65-F5344CB8AC3E}">
        <p14:creationId xmlns:p14="http://schemas.microsoft.com/office/powerpoint/2010/main" val="85927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D6E96B-C2BC-40E8-90FE-DEDF4809CE9C}"/>
              </a:ext>
            </a:extLst>
          </p:cNvPr>
          <p:cNvSpPr>
            <a:spLocks noGrp="1"/>
          </p:cNvSpPr>
          <p:nvPr>
            <p:ph type="title"/>
          </p:nvPr>
        </p:nvSpPr>
        <p:spPr>
          <a:xfrm>
            <a:off x="1512234" y="876502"/>
            <a:ext cx="9603275" cy="262018"/>
          </a:xfrm>
        </p:spPr>
        <p:txBody>
          <a:bodyPr>
            <a:normAutofit/>
          </a:bodyPr>
          <a:lstStyle/>
          <a:p>
            <a:r>
              <a:rPr lang="es-ES" sz="1100" dirty="0"/>
              <a:t>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117D5783-68BD-4D44-9EE8-4A6D16ECA3E2}"/>
              </a:ext>
            </a:extLst>
          </p:cNvPr>
          <p:cNvSpPr>
            <a:spLocks noGrp="1"/>
          </p:cNvSpPr>
          <p:nvPr>
            <p:ph idx="1"/>
          </p:nvPr>
        </p:nvSpPr>
        <p:spPr>
          <a:xfrm>
            <a:off x="185195" y="1215342"/>
            <a:ext cx="11852475" cy="4849792"/>
          </a:xfrm>
        </p:spPr>
        <p:txBody>
          <a:bodyPr>
            <a:normAutofit fontScale="92500" lnSpcReduction="10000"/>
          </a:bodyPr>
          <a:lstStyle/>
          <a:p>
            <a:pPr algn="just"/>
            <a:r>
              <a:rPr lang="es-ES" sz="1600" dirty="0"/>
              <a:t>Si se supera la normal tolerancia, pero la actividad cuestionada tuvo prioridad en el uso, en principio no cabría indemnización para quien soporta la inmisión. Si se dan los caracteres de continuidad e intensidad que exceden las incomodidades ordinarias, puede haber un interés social comprometido. </a:t>
            </a:r>
          </a:p>
          <a:p>
            <a:pPr algn="just"/>
            <a:r>
              <a:rPr lang="es-ES" sz="1600" dirty="0"/>
              <a:t>Los actos ilícitos que generan responsabilidad ocurren cuando media un uso excepcional extensivo del dominio, lo que da derecho a los particulares para hacer cesar ese uso o exigir la reparación del daño producido en sus bienes. </a:t>
            </a:r>
          </a:p>
          <a:p>
            <a:pPr algn="just"/>
            <a:r>
              <a:rPr lang="es-ES" sz="1600" dirty="0"/>
              <a:t>Para resolver las cuestiones vinculadas a los ruidos molestos, es preciso tener en cuenta la calidad de los lugares, y aún los diversos barrios de la ciudad, pues es obvio que en un barrio industrial, los vecinos deberán sujetarse a restricciones mayores que las que resultan razonables en un barrio residencial. </a:t>
            </a:r>
          </a:p>
          <a:p>
            <a:pPr algn="just"/>
            <a:r>
              <a:rPr lang="es-ES" sz="1600" dirty="0"/>
              <a:t>La responsabilidad de esta norma civil es de naturaleza objetiva, ajena por tanto a todo elemento intencional o culposo. Adviértase que la contravención que prevé el art. 82 del Código Contravencional de la Ciudad de Buenos Aires debe ser dolosa o al menos existir dolo eventual, aunque el tipo admite culpa.</a:t>
            </a:r>
          </a:p>
          <a:p>
            <a:pPr algn="just"/>
            <a:r>
              <a:rPr lang="es-ES" sz="1600" dirty="0"/>
              <a:t>La jurisprudencia en materia civil ha sido coincidente en cuanto a que la determinación de si los ruidos son molestos y ocasionan un daño a los vecinos debe hacerse de modo objetivo, por los aparatos que miden los ruidos y los criterios que admiten o no la intensidad de los sonidos, careciendo de trascendencia la prueba testimonial que solo aporta elementos subjetivos (</a:t>
            </a:r>
            <a:r>
              <a:rPr lang="es-ES" sz="1600" dirty="0" err="1"/>
              <a:t>CNCiv</a:t>
            </a:r>
            <a:r>
              <a:rPr lang="es-ES" sz="1600" dirty="0"/>
              <a:t>, Sala D, 17/03/1989).</a:t>
            </a:r>
          </a:p>
          <a:p>
            <a:pPr marL="0" indent="0" algn="just">
              <a:buNone/>
            </a:pPr>
            <a:r>
              <a:rPr lang="pt-BR" sz="1600" dirty="0"/>
              <a:t>           </a:t>
            </a:r>
            <a:r>
              <a:rPr lang="pt-BR" sz="1400" dirty="0"/>
              <a:t>© </a:t>
            </a:r>
            <a:r>
              <a:rPr lang="pt-BR" sz="1400" dirty="0" err="1"/>
              <a:t>Abog.Jorge</a:t>
            </a:r>
            <a:r>
              <a:rPr lang="pt-BR" sz="1400" dirty="0"/>
              <a:t> C. </a:t>
            </a:r>
            <a:r>
              <a:rPr lang="pt-BR" sz="1400" dirty="0" err="1"/>
              <a:t>Resqui</a:t>
            </a:r>
            <a:r>
              <a:rPr lang="pt-BR" sz="1400" dirty="0"/>
              <a:t> Pizarro                                  www.forodeabogadosph.com.ar                          forodeabogadosph@gmail.com</a:t>
            </a:r>
            <a:endParaRPr lang="es-AR" sz="1400" dirty="0"/>
          </a:p>
        </p:txBody>
      </p:sp>
    </p:spTree>
    <p:extLst>
      <p:ext uri="{BB962C8B-B14F-4D97-AF65-F5344CB8AC3E}">
        <p14:creationId xmlns:p14="http://schemas.microsoft.com/office/powerpoint/2010/main" val="863358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AFC26-7BB7-4CD6-BF1E-F8B4ECEEB8A1}"/>
              </a:ext>
            </a:extLst>
          </p:cNvPr>
          <p:cNvSpPr>
            <a:spLocks noGrp="1"/>
          </p:cNvSpPr>
          <p:nvPr>
            <p:ph type="title"/>
          </p:nvPr>
        </p:nvSpPr>
        <p:spPr>
          <a:xfrm>
            <a:off x="1130270" y="953324"/>
            <a:ext cx="9603275" cy="250443"/>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C10006A5-C952-4CB5-B004-0CF878BE2680}"/>
              </a:ext>
            </a:extLst>
          </p:cNvPr>
          <p:cNvSpPr>
            <a:spLocks noGrp="1"/>
          </p:cNvSpPr>
          <p:nvPr>
            <p:ph idx="1"/>
          </p:nvPr>
        </p:nvSpPr>
        <p:spPr>
          <a:xfrm>
            <a:off x="243068" y="1203767"/>
            <a:ext cx="11748304" cy="4849792"/>
          </a:xfrm>
        </p:spPr>
        <p:txBody>
          <a:bodyPr>
            <a:normAutofit/>
          </a:bodyPr>
          <a:lstStyle/>
          <a:p>
            <a:r>
              <a:rPr lang="es-ES" sz="1600" u="sng" dirty="0"/>
              <a:t>LOS RUIDOS MOLESTOS EN LA LEGISLACIÓN CONTRAVENCIONAL Y DE FALTAS </a:t>
            </a:r>
          </a:p>
          <a:p>
            <a:r>
              <a:rPr lang="es-ES" sz="1600" dirty="0"/>
              <a:t>Art. 82 CC. El tipo contravencional tiende a resguardar la tranquilidad pública con especial énfasis en el descanso y la convivencia en general, que resultarían los valores afectados por los ruidos molestos. </a:t>
            </a:r>
          </a:p>
          <a:p>
            <a:r>
              <a:rPr lang="es-ES" sz="1600" dirty="0"/>
              <a:t>La norma contravencional citada contempla como ruidos molestos la perturbación del descanso, la convivencia o la tranquilidad pública mediante ruidos que por su volumen, reiteración o persistencia excedan la normal tolerancia. La norma descripta se encuentra inserta en el Capítulo VIII "Uso del Espacio Público". </a:t>
            </a:r>
          </a:p>
          <a:p>
            <a:r>
              <a:rPr lang="es-ES" sz="1600" dirty="0"/>
              <a:t>En lo contravencional no se ha especificado qué se entiende por ruido. Para ello, cabe estar a lo ordenado por la Ordenanza 2976/90 que dispone que "ruido" es cualquier sonido que ocasione molestias y/o perjuicios a la salud, bienestar o actividades de la población. También se incluyen todas las emanaciones que fluyan de una finca a otra, movimientos vibratorios, sean audibles o perceptibles directamente. </a:t>
            </a:r>
          </a:p>
          <a:p>
            <a:r>
              <a:rPr lang="es-ES" sz="1600" dirty="0"/>
              <a:t>La norma contravencional resulta más </a:t>
            </a:r>
            <a:r>
              <a:rPr lang="es-ES" sz="1600" dirty="0" err="1"/>
              <a:t>abarcativa</a:t>
            </a:r>
            <a:r>
              <a:rPr lang="es-ES" sz="1600" dirty="0"/>
              <a:t> que las disposiciones administrativas y que el art. 1973 CCyCN, pues considera el volumen, la reiteración y la persistencia como elementos calificantes del ruido para tornarlo disvalioso y </a:t>
            </a:r>
            <a:r>
              <a:rPr lang="es-ES" sz="1600" dirty="0" err="1"/>
              <a:t>contravencionalmente</a:t>
            </a:r>
            <a:r>
              <a:rPr lang="es-ES" sz="1600" dirty="0"/>
              <a:t> relevante. </a:t>
            </a:r>
          </a:p>
          <a:p>
            <a:pPr marL="0" indent="0">
              <a:buNone/>
            </a:pPr>
            <a:r>
              <a:rPr lang="pt-BR" sz="1200" dirty="0"/>
              <a:t>                © </a:t>
            </a:r>
            <a:r>
              <a:rPr lang="pt-BR" sz="1200" dirty="0" err="1"/>
              <a:t>Abog.Jorge</a:t>
            </a:r>
            <a:r>
              <a:rPr lang="pt-BR" sz="1200" dirty="0"/>
              <a:t> C. </a:t>
            </a:r>
            <a:r>
              <a:rPr lang="pt-BR" sz="1200" dirty="0" err="1"/>
              <a:t>Resqui</a:t>
            </a:r>
            <a:r>
              <a:rPr lang="pt-BR" sz="1200" dirty="0"/>
              <a:t> Pizarro                                  www.forodeabogadosph.com.ar                          forodeabogadosph@gmail.com</a:t>
            </a:r>
            <a:endParaRPr lang="es-AR" sz="1200" dirty="0"/>
          </a:p>
        </p:txBody>
      </p:sp>
    </p:spTree>
    <p:extLst>
      <p:ext uri="{BB962C8B-B14F-4D97-AF65-F5344CB8AC3E}">
        <p14:creationId xmlns:p14="http://schemas.microsoft.com/office/powerpoint/2010/main" val="200169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941A3-3D6F-48A7-B2DC-E0737EBA9E75}"/>
              </a:ext>
            </a:extLst>
          </p:cNvPr>
          <p:cNvSpPr>
            <a:spLocks noGrp="1"/>
          </p:cNvSpPr>
          <p:nvPr>
            <p:ph type="title"/>
          </p:nvPr>
        </p:nvSpPr>
        <p:spPr>
          <a:xfrm rot="10800000" flipV="1">
            <a:off x="1130270" y="865761"/>
            <a:ext cx="9603275" cy="243191"/>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0AE89A51-0457-4271-809B-8EC8BAA9757D}"/>
              </a:ext>
            </a:extLst>
          </p:cNvPr>
          <p:cNvSpPr>
            <a:spLocks noGrp="1"/>
          </p:cNvSpPr>
          <p:nvPr>
            <p:ph idx="1"/>
          </p:nvPr>
        </p:nvSpPr>
        <p:spPr>
          <a:xfrm>
            <a:off x="277792" y="1108953"/>
            <a:ext cx="11706685" cy="5048655"/>
          </a:xfrm>
        </p:spPr>
        <p:txBody>
          <a:bodyPr>
            <a:normAutofit lnSpcReduction="10000"/>
          </a:bodyPr>
          <a:lstStyle/>
          <a:p>
            <a:pPr algn="just"/>
            <a:r>
              <a:rPr lang="es-ES" sz="1600" u="sng" dirty="0"/>
              <a:t>Art. 82 CC</a:t>
            </a:r>
            <a:r>
              <a:rPr lang="es-ES" sz="1600" dirty="0"/>
              <a:t>: Quien perturba el descanso o la tranquilidad pública mediante ruidos que por su volumen, reiteración o persistencia excedan la normal tolerancia, es sancionado/a con uno (1) a cinco (5) días de trabajo de utilidad pública o multa de doscientos ($ 200) a un mil ($ 1.000) pesos.</a:t>
            </a:r>
          </a:p>
          <a:p>
            <a:pPr marL="0" indent="0" algn="just">
              <a:buNone/>
            </a:pPr>
            <a:r>
              <a:rPr lang="es-ES" sz="1600" dirty="0"/>
              <a:t>    Cuando la conducta se realiza en nombre, al amparo, en beneficio o con autorización de una persona de existencia ideal o del titular de una explotación o actividad, se sanciona a éstos con multa de seiscientos ($ 600) a diez mil ($ 10.000) pesos.</a:t>
            </a:r>
          </a:p>
          <a:p>
            <a:pPr marL="0" indent="0" algn="just">
              <a:buNone/>
            </a:pPr>
            <a:r>
              <a:rPr lang="es-ES" sz="1600" dirty="0"/>
              <a:t>    No constituye contravención el ensayo o práctica de música fuera de los horarios de descanso siempre que se utilicen dispositivos de amortiguación del sonido de los instrumentos o equipos, cuando ello fuera necesario. </a:t>
            </a:r>
          </a:p>
          <a:p>
            <a:pPr marL="0" indent="0" algn="just">
              <a:buNone/>
            </a:pPr>
            <a:r>
              <a:rPr lang="es-ES" sz="1600" dirty="0"/>
              <a:t>    Admite culpa.  Acción dependiente de instancia privada.</a:t>
            </a:r>
          </a:p>
          <a:p>
            <a:pPr marL="0" indent="0" algn="just">
              <a:buNone/>
            </a:pPr>
            <a:r>
              <a:rPr lang="es-ES" sz="1600" dirty="0"/>
              <a:t>    El Tribunal Superior de la Ciudad de Buenos Aires resolvió en el fallo "</a:t>
            </a:r>
            <a:r>
              <a:rPr lang="es-ES" sz="1600" dirty="0" err="1"/>
              <a:t>Iwan</a:t>
            </a:r>
            <a:r>
              <a:rPr lang="es-ES" sz="1600" dirty="0"/>
              <a:t> Félix Jonás s/ art. 72 CC s/ recurso de inconstitucionalidad" del 9/8/2000, en el </a:t>
            </a:r>
            <a:r>
              <a:rPr lang="es-ES" sz="1600" dirty="0" err="1"/>
              <a:t>Expte</a:t>
            </a:r>
            <a:r>
              <a:rPr lang="es-ES" sz="1600" dirty="0"/>
              <a:t>. 358/00, que la normal tolerancia debe ser interpretada de acuerdo con la ponderación social media de las reglas de convivencia a ese respecto, pudiendo completarse con lo estatuido por la Ordenanza Municipal de Prevención Ambiental 39.025, que prevé topes de contaminación sonora.</a:t>
            </a:r>
          </a:p>
          <a:p>
            <a:pPr marL="0" indent="0" algn="just">
              <a:buNone/>
            </a:pPr>
            <a:r>
              <a:rPr lang="es-ES" sz="1200" dirty="0"/>
              <a:t>              </a:t>
            </a:r>
          </a:p>
          <a:p>
            <a:pPr marL="0" indent="0" algn="just">
              <a:buNone/>
            </a:pPr>
            <a:r>
              <a:rPr lang="es-ES" sz="1200" dirty="0"/>
              <a:t>             </a:t>
            </a:r>
            <a:r>
              <a:rPr lang="pt-BR" sz="1200" dirty="0"/>
              <a:t>© </a:t>
            </a:r>
            <a:r>
              <a:rPr lang="pt-BR" sz="1200" dirty="0" err="1"/>
              <a:t>Abog.Jorge</a:t>
            </a:r>
            <a:r>
              <a:rPr lang="pt-BR" sz="1200" dirty="0"/>
              <a:t> C. </a:t>
            </a:r>
            <a:r>
              <a:rPr lang="pt-BR" sz="1200" dirty="0" err="1"/>
              <a:t>Resqui</a:t>
            </a:r>
            <a:r>
              <a:rPr lang="pt-BR" sz="1200" dirty="0"/>
              <a:t> Pizarro                                  www.forodeabogadosph.com.ar                          forodeabogadosph@gmail.com</a:t>
            </a:r>
            <a:r>
              <a:rPr lang="es-ES" sz="1600" dirty="0"/>
              <a:t> </a:t>
            </a:r>
          </a:p>
        </p:txBody>
      </p:sp>
    </p:spTree>
    <p:extLst>
      <p:ext uri="{BB962C8B-B14F-4D97-AF65-F5344CB8AC3E}">
        <p14:creationId xmlns:p14="http://schemas.microsoft.com/office/powerpoint/2010/main" val="220263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5A9E68-E4BD-4C7B-85B2-B1CA5FC4B1D4}"/>
              </a:ext>
            </a:extLst>
          </p:cNvPr>
          <p:cNvSpPr>
            <a:spLocks noGrp="1"/>
          </p:cNvSpPr>
          <p:nvPr>
            <p:ph type="title"/>
          </p:nvPr>
        </p:nvSpPr>
        <p:spPr>
          <a:xfrm>
            <a:off x="1130270" y="817124"/>
            <a:ext cx="9603275" cy="243192"/>
          </a:xfrm>
        </p:spPr>
        <p:txBody>
          <a:bodyPr>
            <a:normAutofit/>
          </a:bodyPr>
          <a:lstStyle/>
          <a:p>
            <a:r>
              <a:rPr lang="es-ES" sz="1100" dirty="0"/>
              <a:t>            Charla sobre Propiedad Horizontal – Comuna 2 – 28/08/19  Normas de convivencia, Ruidos molestos y otros – Sanciones.</a:t>
            </a:r>
            <a:endParaRPr lang="es-AR" sz="1100" dirty="0"/>
          </a:p>
        </p:txBody>
      </p:sp>
      <p:sp>
        <p:nvSpPr>
          <p:cNvPr id="3" name="Marcador de contenido 2">
            <a:extLst>
              <a:ext uri="{FF2B5EF4-FFF2-40B4-BE49-F238E27FC236}">
                <a16:creationId xmlns:a16="http://schemas.microsoft.com/office/drawing/2014/main" id="{0B6BD773-9AA2-429B-8505-3B7F67905214}"/>
              </a:ext>
            </a:extLst>
          </p:cNvPr>
          <p:cNvSpPr>
            <a:spLocks noGrp="1"/>
          </p:cNvSpPr>
          <p:nvPr>
            <p:ph idx="1"/>
          </p:nvPr>
        </p:nvSpPr>
        <p:spPr>
          <a:xfrm>
            <a:off x="165370" y="1060316"/>
            <a:ext cx="11809379" cy="5058383"/>
          </a:xfrm>
        </p:spPr>
        <p:txBody>
          <a:bodyPr>
            <a:normAutofit lnSpcReduction="10000"/>
          </a:bodyPr>
          <a:lstStyle/>
          <a:p>
            <a:r>
              <a:rPr lang="es-ES" sz="1600" dirty="0"/>
              <a:t>En cuanto a la normativa administrativa, la conducta que se juzga en sede administrativa es objetiva, es decir, no cabe considerar ningún elemento subjetivo en el infractor y el procedimiento es esencialmente administrativo, no judicial. </a:t>
            </a:r>
          </a:p>
          <a:p>
            <a:r>
              <a:rPr lang="es-ES" sz="1600" dirty="0"/>
              <a:t>Tal como ya se expresó ut supra, en el procedimiento administrativo no interesa el elemento subjetivo y por tanto el dolo o la culpa del supuesto infractor. Se utilizan para las mediciones aparatos especiales llamados decibelímetros y la medición se realiza en decibeles, que se trata de una escala logarítmica. </a:t>
            </a:r>
          </a:p>
          <a:p>
            <a:r>
              <a:rPr lang="es-ES" sz="1600" dirty="0"/>
              <a:t>La normativa citada fija en zonas comerciales un límite de 60 dB para los ruidos y una aceleración de 0,10 m/s2 para las vibraciones. </a:t>
            </a:r>
          </a:p>
          <a:p>
            <a:r>
              <a:rPr lang="es-ES" sz="1600" dirty="0"/>
              <a:t>Carece de practicidad la transcripción de todos los valores tomados en cuenta por la referida ordenanza, pero sí es importante destacar que el procedimiento administrativo se sustancia en la Dirección de Control Ambiental. </a:t>
            </a:r>
          </a:p>
          <a:p>
            <a:r>
              <a:rPr lang="es-ES" sz="1600" dirty="0"/>
              <a:t>Por último, resta dejar en claro que para cualquier ordenamiento de que se trate de los analizados en el presente, basta el daño producido en algún vecino, es decir, una sola persona para que el así afectado ponga en funcionamiento el andamiaje legal o administrativo, solicitando la paralización de la obra o de la actividad, la remoción de la causa del daño y en su caso, el resarcimiento del daño, según se trate de un procedimiento o de otro. </a:t>
            </a:r>
          </a:p>
          <a:p>
            <a:pPr marL="0" indent="0">
              <a:buNone/>
            </a:pPr>
            <a:r>
              <a:rPr lang="pt-BR" sz="1300" dirty="0"/>
              <a:t>           © </a:t>
            </a:r>
            <a:r>
              <a:rPr lang="pt-BR" sz="1300" dirty="0" err="1"/>
              <a:t>Abog.Jorge</a:t>
            </a:r>
            <a:r>
              <a:rPr lang="pt-BR" sz="1300" dirty="0"/>
              <a:t> C. </a:t>
            </a:r>
            <a:r>
              <a:rPr lang="pt-BR" sz="1300" dirty="0" err="1"/>
              <a:t>Resqui</a:t>
            </a:r>
            <a:r>
              <a:rPr lang="pt-BR" sz="1300" dirty="0"/>
              <a:t> Pizarro                                  www.forodeabogadosph.com.ar                          forodeabogadosph@gmail.com </a:t>
            </a:r>
            <a:endParaRPr lang="es-ES" sz="1300" dirty="0"/>
          </a:p>
          <a:p>
            <a:endParaRPr lang="es-AR" sz="1600" dirty="0"/>
          </a:p>
        </p:txBody>
      </p:sp>
    </p:spTree>
    <p:extLst>
      <p:ext uri="{BB962C8B-B14F-4D97-AF65-F5344CB8AC3E}">
        <p14:creationId xmlns:p14="http://schemas.microsoft.com/office/powerpoint/2010/main" val="2551725454"/>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TM10001114[[fn=Galería]]</Template>
  <TotalTime>770</TotalTime>
  <Words>3386</Words>
  <Application>Microsoft Office PowerPoint</Application>
  <PresentationFormat>Panorámica</PresentationFormat>
  <Paragraphs>103</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Century Gothic</vt:lpstr>
      <vt:lpstr>Galería</vt:lpstr>
      <vt:lpstr>Charla sobre Propiedad Horizontal – Comuna 2 – 28/08/19  Normas de convivencia, Ruidos molestos y otros – Sanciones.</vt:lpstr>
      <vt:lpstr>Charla sobre Propiedad Horizontal – Comuna 2 – 28/08/19  Normas de convivencia, Ruidos molestos y otros – Sanciones.</vt:lpstr>
      <vt:lpstr>Charla sobre Propiedad Horizontal – Comuna 2 – 28/08/19  Normas de convivencia, Ruidos molestos y otros – Sanciones.</vt:lpstr>
      <vt:lpstr>Charla sobre Propiedad Horizontal – Comuna 2 – 28/08/19  Normas de convivencia, Ruidos molestos y otros – Sanciones.</vt:lpstr>
      <vt:lpstr>Charla sobre Propiedad Horizontal – Comuna 2 – 28/08/19  Normas de convivencia, Ruidos molestos y otros – Sanciones.</vt:lpstr>
      <vt:lpstr>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lpstr>               Charla sobre Propiedad Horizontal – Comuna 2 – 28/08/19  Normas de convivencia, Ruidos molestos y otros – Sanciones.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Charla sobre Propiedad Horizontal – Comuna 2 – 28/08/19  Normas de convivencia, Ruidos molestos y otros – Sanciones,</dc:title>
  <dc:creator>fanny figuerero</dc:creator>
  <cp:lastModifiedBy>Mariangeles</cp:lastModifiedBy>
  <cp:revision>29</cp:revision>
  <dcterms:created xsi:type="dcterms:W3CDTF">2019-08-20T23:11:18Z</dcterms:created>
  <dcterms:modified xsi:type="dcterms:W3CDTF">2019-09-06T12:54:10Z</dcterms:modified>
</cp:coreProperties>
</file>