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59" r:id="rId5"/>
    <p:sldId id="260" r:id="rId6"/>
  </p:sldIdLst>
  <p:sldSz cx="9144000" cy="6858000" type="screen4x3"/>
  <p:notesSz cx="6858000" cy="97155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66" d="100"/>
          <a:sy n="66" d="100"/>
        </p:scale>
        <p:origin x="1766"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85775"/>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85775"/>
          </a:xfrm>
          <a:prstGeom prst="rect">
            <a:avLst/>
          </a:prstGeom>
        </p:spPr>
        <p:txBody>
          <a:bodyPr vert="horz" lIns="91440" tIns="45720" rIns="91440" bIns="45720" rtlCol="0"/>
          <a:lstStyle>
            <a:lvl1pPr algn="r">
              <a:defRPr sz="1200"/>
            </a:lvl1pPr>
          </a:lstStyle>
          <a:p>
            <a:fld id="{34495E97-E3F0-49CA-8348-AFD111D70EEE}" type="datetimeFigureOut">
              <a:rPr lang="es-ES" smtClean="0"/>
              <a:t>18/11/2020</a:t>
            </a:fld>
            <a:endParaRPr lang="es-ES"/>
          </a:p>
        </p:txBody>
      </p:sp>
      <p:sp>
        <p:nvSpPr>
          <p:cNvPr id="4" name="3 Marcador de imagen de diapositiva"/>
          <p:cNvSpPr>
            <a:spLocks noGrp="1" noRot="1" noChangeAspect="1"/>
          </p:cNvSpPr>
          <p:nvPr>
            <p:ph type="sldImg" idx="2"/>
          </p:nvPr>
        </p:nvSpPr>
        <p:spPr>
          <a:xfrm>
            <a:off x="1000125" y="728663"/>
            <a:ext cx="4857750" cy="3643312"/>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614863"/>
            <a:ext cx="5486400" cy="4371975"/>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0" y="9228138"/>
            <a:ext cx="2971800" cy="485775"/>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9228138"/>
            <a:ext cx="2971800" cy="485775"/>
          </a:xfrm>
          <a:prstGeom prst="rect">
            <a:avLst/>
          </a:prstGeom>
        </p:spPr>
        <p:txBody>
          <a:bodyPr vert="horz" lIns="91440" tIns="45720" rIns="91440" bIns="45720" rtlCol="0" anchor="b"/>
          <a:lstStyle>
            <a:lvl1pPr algn="r">
              <a:defRPr sz="1200"/>
            </a:lvl1pPr>
          </a:lstStyle>
          <a:p>
            <a:fld id="{2F3234A5-AB24-4E6F-AD3F-334BC9E2003D}" type="slidenum">
              <a:rPr lang="es-ES" smtClean="0"/>
              <a:t>‹Nº›</a:t>
            </a:fld>
            <a:endParaRPr lang="es-ES"/>
          </a:p>
        </p:txBody>
      </p:sp>
    </p:spTree>
    <p:extLst>
      <p:ext uri="{BB962C8B-B14F-4D97-AF65-F5344CB8AC3E}">
        <p14:creationId xmlns:p14="http://schemas.microsoft.com/office/powerpoint/2010/main" val="856002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2F3234A5-AB24-4E6F-AD3F-334BC9E2003D}" type="slidenum">
              <a:rPr lang="es-ES" smtClean="0"/>
              <a:t>1</a:t>
            </a:fld>
            <a:endParaRPr lang="es-ES"/>
          </a:p>
        </p:txBody>
      </p:sp>
    </p:spTree>
    <p:extLst>
      <p:ext uri="{BB962C8B-B14F-4D97-AF65-F5344CB8AC3E}">
        <p14:creationId xmlns:p14="http://schemas.microsoft.com/office/powerpoint/2010/main" val="2527474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A697BE69-F3F1-4B43-9A0A-73DBF9173CCD}" type="datetime1">
              <a:rPr lang="es-ES" smtClean="0"/>
              <a:t>18/11/2020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7488CFD-357C-43B7-AA21-D80821069746}" type="slidenum">
              <a:rPr lang="es-ES" smtClean="0"/>
              <a:t>‹Nº›</a:t>
            </a:fld>
            <a:endParaRPr lang="es-ES"/>
          </a:p>
        </p:txBody>
      </p:sp>
    </p:spTree>
    <p:extLst>
      <p:ext uri="{BB962C8B-B14F-4D97-AF65-F5344CB8AC3E}">
        <p14:creationId xmlns:p14="http://schemas.microsoft.com/office/powerpoint/2010/main" val="2878408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30C0DAD0-95D1-4564-8040-763284B7A521}" type="datetime1">
              <a:rPr lang="es-ES" smtClean="0"/>
              <a:t>18/11/2020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7488CFD-357C-43B7-AA21-D80821069746}" type="slidenum">
              <a:rPr lang="es-ES" smtClean="0"/>
              <a:t>‹Nº›</a:t>
            </a:fld>
            <a:endParaRPr lang="es-ES"/>
          </a:p>
        </p:txBody>
      </p:sp>
    </p:spTree>
    <p:extLst>
      <p:ext uri="{BB962C8B-B14F-4D97-AF65-F5344CB8AC3E}">
        <p14:creationId xmlns:p14="http://schemas.microsoft.com/office/powerpoint/2010/main" val="3155868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FC8EE1E5-1BD8-486E-9E15-35B684747B2A}" type="datetime1">
              <a:rPr lang="es-ES" smtClean="0"/>
              <a:t>18/11/2020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7488CFD-357C-43B7-AA21-D80821069746}" type="slidenum">
              <a:rPr lang="es-ES" smtClean="0"/>
              <a:t>‹Nº›</a:t>
            </a:fld>
            <a:endParaRPr lang="es-ES"/>
          </a:p>
        </p:txBody>
      </p:sp>
    </p:spTree>
    <p:extLst>
      <p:ext uri="{BB962C8B-B14F-4D97-AF65-F5344CB8AC3E}">
        <p14:creationId xmlns:p14="http://schemas.microsoft.com/office/powerpoint/2010/main" val="1513190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40398A76-660E-4E24-A605-6B0D60C7B422}" type="datetime1">
              <a:rPr lang="es-ES" smtClean="0"/>
              <a:t>18/11/2020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7488CFD-357C-43B7-AA21-D80821069746}" type="slidenum">
              <a:rPr lang="es-ES" smtClean="0"/>
              <a:t>‹Nº›</a:t>
            </a:fld>
            <a:endParaRPr lang="es-ES"/>
          </a:p>
        </p:txBody>
      </p:sp>
    </p:spTree>
    <p:extLst>
      <p:ext uri="{BB962C8B-B14F-4D97-AF65-F5344CB8AC3E}">
        <p14:creationId xmlns:p14="http://schemas.microsoft.com/office/powerpoint/2010/main" val="1191033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D1E2D96D-4B6D-49CD-B0D4-0E9002E0D837}" type="datetime1">
              <a:rPr lang="es-ES" smtClean="0"/>
              <a:t>18/11/2020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7488CFD-357C-43B7-AA21-D80821069746}" type="slidenum">
              <a:rPr lang="es-ES" smtClean="0"/>
              <a:t>‹Nº›</a:t>
            </a:fld>
            <a:endParaRPr lang="es-ES"/>
          </a:p>
        </p:txBody>
      </p:sp>
    </p:spTree>
    <p:extLst>
      <p:ext uri="{BB962C8B-B14F-4D97-AF65-F5344CB8AC3E}">
        <p14:creationId xmlns:p14="http://schemas.microsoft.com/office/powerpoint/2010/main" val="1778835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2EF21034-987E-469E-93EB-96796B7617CA}" type="datetime1">
              <a:rPr lang="es-ES" smtClean="0"/>
              <a:t>18/11/2020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97488CFD-357C-43B7-AA21-D80821069746}" type="slidenum">
              <a:rPr lang="es-ES" smtClean="0"/>
              <a:t>‹Nº›</a:t>
            </a:fld>
            <a:endParaRPr lang="es-ES"/>
          </a:p>
        </p:txBody>
      </p:sp>
    </p:spTree>
    <p:extLst>
      <p:ext uri="{BB962C8B-B14F-4D97-AF65-F5344CB8AC3E}">
        <p14:creationId xmlns:p14="http://schemas.microsoft.com/office/powerpoint/2010/main" val="25881328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7BE19E10-543C-4A7D-931F-DFE2A902F983}" type="datetime1">
              <a:rPr lang="es-ES" smtClean="0"/>
              <a:t>18/11/2020</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97488CFD-357C-43B7-AA21-D80821069746}" type="slidenum">
              <a:rPr lang="es-ES" smtClean="0"/>
              <a:t>‹Nº›</a:t>
            </a:fld>
            <a:endParaRPr lang="es-ES"/>
          </a:p>
        </p:txBody>
      </p:sp>
    </p:spTree>
    <p:extLst>
      <p:ext uri="{BB962C8B-B14F-4D97-AF65-F5344CB8AC3E}">
        <p14:creationId xmlns:p14="http://schemas.microsoft.com/office/powerpoint/2010/main" val="889238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7A5F5C0E-D942-4B8B-B0A9-7D22B0CC0EE6}" type="datetime1">
              <a:rPr lang="es-ES" smtClean="0"/>
              <a:t>18/11/2020</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97488CFD-357C-43B7-AA21-D80821069746}" type="slidenum">
              <a:rPr lang="es-ES" smtClean="0"/>
              <a:t>‹Nº›</a:t>
            </a:fld>
            <a:endParaRPr lang="es-ES"/>
          </a:p>
        </p:txBody>
      </p:sp>
    </p:spTree>
    <p:extLst>
      <p:ext uri="{BB962C8B-B14F-4D97-AF65-F5344CB8AC3E}">
        <p14:creationId xmlns:p14="http://schemas.microsoft.com/office/powerpoint/2010/main" val="4008869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437A5C1-ED81-4921-AF5C-9FFDC4B6A89E}" type="datetime1">
              <a:rPr lang="es-ES" smtClean="0"/>
              <a:t>18/11/2020</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97488CFD-357C-43B7-AA21-D80821069746}" type="slidenum">
              <a:rPr lang="es-ES" smtClean="0"/>
              <a:t>‹Nº›</a:t>
            </a:fld>
            <a:endParaRPr lang="es-ES"/>
          </a:p>
        </p:txBody>
      </p:sp>
    </p:spTree>
    <p:extLst>
      <p:ext uri="{BB962C8B-B14F-4D97-AF65-F5344CB8AC3E}">
        <p14:creationId xmlns:p14="http://schemas.microsoft.com/office/powerpoint/2010/main" val="1857499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9A3B3C3E-1421-4B28-B90F-EE82D4AF63CB}" type="datetime1">
              <a:rPr lang="es-ES" smtClean="0"/>
              <a:t>18/11/2020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97488CFD-357C-43B7-AA21-D80821069746}" type="slidenum">
              <a:rPr lang="es-ES" smtClean="0"/>
              <a:t>‹Nº›</a:t>
            </a:fld>
            <a:endParaRPr lang="es-ES"/>
          </a:p>
        </p:txBody>
      </p:sp>
    </p:spTree>
    <p:extLst>
      <p:ext uri="{BB962C8B-B14F-4D97-AF65-F5344CB8AC3E}">
        <p14:creationId xmlns:p14="http://schemas.microsoft.com/office/powerpoint/2010/main" val="2584650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650AE045-05FF-45AD-BE20-E08B52B08755}" type="datetime1">
              <a:rPr lang="es-ES" smtClean="0"/>
              <a:t>18/11/2020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97488CFD-357C-43B7-AA21-D80821069746}" type="slidenum">
              <a:rPr lang="es-ES" smtClean="0"/>
              <a:t>‹Nº›</a:t>
            </a:fld>
            <a:endParaRPr lang="es-ES"/>
          </a:p>
        </p:txBody>
      </p:sp>
    </p:spTree>
    <p:extLst>
      <p:ext uri="{BB962C8B-B14F-4D97-AF65-F5344CB8AC3E}">
        <p14:creationId xmlns:p14="http://schemas.microsoft.com/office/powerpoint/2010/main" val="14398043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46C508-C1C0-4164-BA38-FA1220F450D9}" type="datetime1">
              <a:rPr lang="es-ES" smtClean="0"/>
              <a:t>18/11/2020</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488CFD-357C-43B7-AA21-D80821069746}" type="slidenum">
              <a:rPr lang="es-ES" smtClean="0"/>
              <a:t>‹Nº›</a:t>
            </a:fld>
            <a:endParaRPr lang="es-ES"/>
          </a:p>
        </p:txBody>
      </p:sp>
    </p:spTree>
    <p:extLst>
      <p:ext uri="{BB962C8B-B14F-4D97-AF65-F5344CB8AC3E}">
        <p14:creationId xmlns:p14="http://schemas.microsoft.com/office/powerpoint/2010/main" val="32423771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redeco.consorcistas@gmail.com" TargetMode="External"/><Relationship Id="rId2" Type="http://schemas.openxmlformats.org/officeDocument/2006/relationships/hyperlink" Target="mailto:jrpizarro@rprsabogados.com.ar"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51520" y="44625"/>
            <a:ext cx="8564488" cy="648072"/>
          </a:xfrm>
        </p:spPr>
        <p:txBody>
          <a:bodyPr>
            <a:normAutofit/>
          </a:bodyPr>
          <a:lstStyle/>
          <a:p>
            <a:r>
              <a:rPr lang="es-AR" sz="1200" u="sng" dirty="0">
                <a:latin typeface="Andalus" panose="02020603050405020304" pitchFamily="18" charset="-78"/>
                <a:cs typeface="Andalus" panose="02020603050405020304" pitchFamily="18" charset="-78"/>
              </a:rPr>
              <a:t>Clase 18-11-2020 El consejo de propietarios: órgano del Consorcio.  Concepto y características. Funcionamiento, atribuciones.  Responsabilidades.-Seguros del Consorcio.</a:t>
            </a:r>
            <a:br>
              <a:rPr lang="es-AR" sz="1200" u="sng" dirty="0">
                <a:latin typeface="Andalus" panose="02020603050405020304" pitchFamily="18" charset="-78"/>
                <a:cs typeface="Andalus" panose="02020603050405020304" pitchFamily="18" charset="-78"/>
              </a:rPr>
            </a:br>
            <a:endParaRPr lang="es-ES" sz="1200" u="sng" dirty="0">
              <a:latin typeface="Andalus" panose="02020603050405020304" pitchFamily="18" charset="-78"/>
              <a:cs typeface="Andalus" panose="02020603050405020304" pitchFamily="18" charset="-78"/>
            </a:endParaRPr>
          </a:p>
        </p:txBody>
      </p:sp>
      <p:sp>
        <p:nvSpPr>
          <p:cNvPr id="3" name="2 Subtítulo"/>
          <p:cNvSpPr>
            <a:spLocks noGrp="1"/>
          </p:cNvSpPr>
          <p:nvPr>
            <p:ph type="subTitle" idx="1"/>
          </p:nvPr>
        </p:nvSpPr>
        <p:spPr>
          <a:xfrm>
            <a:off x="323528" y="692697"/>
            <a:ext cx="8568952" cy="5976664"/>
          </a:xfrm>
        </p:spPr>
        <p:txBody>
          <a:bodyPr>
            <a:normAutofit fontScale="85000" lnSpcReduction="20000"/>
          </a:bodyPr>
          <a:lstStyle/>
          <a:p>
            <a:pPr algn="just"/>
            <a:r>
              <a:rPr lang="es-AR" sz="2000" b="1" dirty="0">
                <a:latin typeface="Arial" panose="020B0604020202020204" pitchFamily="34" charset="0"/>
                <a:cs typeface="Arial" panose="020B0604020202020204" pitchFamily="34" charset="0"/>
              </a:rPr>
              <a:t>ARTICULO 2044, </a:t>
            </a:r>
            <a:r>
              <a:rPr lang="es-AR" sz="2000" b="1" dirty="0" err="1">
                <a:latin typeface="Arial" panose="020B0604020202020204" pitchFamily="34" charset="0"/>
                <a:cs typeface="Arial" panose="020B0604020202020204" pitchFamily="34" charset="0"/>
              </a:rPr>
              <a:t>CCyCN</a:t>
            </a:r>
            <a:r>
              <a:rPr lang="es-AR" sz="2000" b="1" dirty="0">
                <a:latin typeface="Arial" panose="020B0604020202020204" pitchFamily="34" charset="0"/>
                <a:cs typeface="Arial" panose="020B0604020202020204" pitchFamily="34" charset="0"/>
              </a:rPr>
              <a:t>.- Consorcio. El conjunto de los propietarios de las unidades funcionales constituye la persona jurídica consorcio. Tiene su domicilio en el inmueble. Sus órganos son la asamblea, el </a:t>
            </a:r>
            <a:r>
              <a:rPr lang="es-AR" sz="2000" b="1" u="sng" dirty="0">
                <a:latin typeface="Arial" panose="020B0604020202020204" pitchFamily="34" charset="0"/>
                <a:cs typeface="Arial" panose="020B0604020202020204" pitchFamily="34" charset="0"/>
              </a:rPr>
              <a:t>consejo de propietarios </a:t>
            </a:r>
            <a:r>
              <a:rPr lang="es-AR" sz="2000" b="1" dirty="0">
                <a:latin typeface="Arial" panose="020B0604020202020204" pitchFamily="34" charset="0"/>
                <a:cs typeface="Arial" panose="020B0604020202020204" pitchFamily="34" charset="0"/>
              </a:rPr>
              <a:t>y el administrador.</a:t>
            </a:r>
          </a:p>
          <a:p>
            <a:pPr algn="just"/>
            <a:endParaRPr lang="es-AR" sz="2000" dirty="0">
              <a:latin typeface="Arial" panose="020B0604020202020204" pitchFamily="34" charset="0"/>
              <a:cs typeface="Arial" panose="020B0604020202020204" pitchFamily="34" charset="0"/>
            </a:endParaRPr>
          </a:p>
          <a:p>
            <a:pPr algn="just"/>
            <a:r>
              <a:rPr lang="es-AR" sz="2000" b="1" dirty="0">
                <a:latin typeface="Arial" panose="020B0604020202020204" pitchFamily="34" charset="0"/>
                <a:cs typeface="Arial" panose="020B0604020202020204" pitchFamily="34" charset="0"/>
              </a:rPr>
              <a:t>ARTICULO 2064.- Atribuciones. La asamblea puede designar un consejo integrado por propietarios, con las siguientes atribuciones:</a:t>
            </a:r>
          </a:p>
          <a:p>
            <a:pPr algn="just"/>
            <a:endParaRPr lang="es-AR" sz="2000" b="1" dirty="0">
              <a:latin typeface="Arial" panose="020B0604020202020204" pitchFamily="34" charset="0"/>
              <a:cs typeface="Arial" panose="020B0604020202020204" pitchFamily="34" charset="0"/>
            </a:endParaRPr>
          </a:p>
          <a:p>
            <a:pPr algn="just"/>
            <a:r>
              <a:rPr lang="es-AR" sz="2000" b="1" dirty="0">
                <a:latin typeface="Arial" panose="020B0604020202020204" pitchFamily="34" charset="0"/>
                <a:cs typeface="Arial" panose="020B0604020202020204" pitchFamily="34" charset="0"/>
              </a:rPr>
              <a:t>a) convocar a la asamblea y redactar el orden del día si por cualquier causa el administrador omite hacerlo;</a:t>
            </a:r>
          </a:p>
          <a:p>
            <a:pPr algn="just"/>
            <a:endParaRPr lang="es-AR" sz="2000" b="1" dirty="0">
              <a:latin typeface="Arial" panose="020B0604020202020204" pitchFamily="34" charset="0"/>
              <a:cs typeface="Arial" panose="020B0604020202020204" pitchFamily="34" charset="0"/>
            </a:endParaRPr>
          </a:p>
          <a:p>
            <a:pPr algn="just"/>
            <a:r>
              <a:rPr lang="es-AR" sz="2000" b="1" dirty="0">
                <a:latin typeface="Arial" panose="020B0604020202020204" pitchFamily="34" charset="0"/>
                <a:cs typeface="Arial" panose="020B0604020202020204" pitchFamily="34" charset="0"/>
              </a:rPr>
              <a:t>b) controlar los aspectos económicos y financieros del consorcio;</a:t>
            </a:r>
          </a:p>
          <a:p>
            <a:pPr algn="just"/>
            <a:endParaRPr lang="es-AR" sz="2000" b="1" dirty="0">
              <a:latin typeface="Arial" panose="020B0604020202020204" pitchFamily="34" charset="0"/>
              <a:cs typeface="Arial" panose="020B0604020202020204" pitchFamily="34" charset="0"/>
            </a:endParaRPr>
          </a:p>
          <a:p>
            <a:pPr algn="just"/>
            <a:r>
              <a:rPr lang="es-AR" sz="2000" b="1" dirty="0">
                <a:latin typeface="Arial" panose="020B0604020202020204" pitchFamily="34" charset="0"/>
                <a:cs typeface="Arial" panose="020B0604020202020204" pitchFamily="34" charset="0"/>
              </a:rPr>
              <a:t>c) autorizar al administrador para disponer del fondo de reserva, ante gastos imprevistos y mayores que los ordinarios;</a:t>
            </a:r>
          </a:p>
          <a:p>
            <a:pPr algn="just"/>
            <a:endParaRPr lang="es-AR" sz="2000" b="1" dirty="0">
              <a:latin typeface="Arial" panose="020B0604020202020204" pitchFamily="34" charset="0"/>
              <a:cs typeface="Arial" panose="020B0604020202020204" pitchFamily="34" charset="0"/>
            </a:endParaRPr>
          </a:p>
          <a:p>
            <a:pPr algn="just"/>
            <a:r>
              <a:rPr lang="es-AR" sz="2000" b="1" dirty="0">
                <a:latin typeface="Arial" panose="020B0604020202020204" pitchFamily="34" charset="0"/>
                <a:cs typeface="Arial" panose="020B0604020202020204" pitchFamily="34" charset="0"/>
              </a:rPr>
              <a:t>d) ejercer la administración del consorcio en caso de vacancia o ausencia del administrador, y convocar a la asamblea si el cargo está vacante dentro de los treinta días de producida la vacancia.</a:t>
            </a:r>
          </a:p>
          <a:p>
            <a:pPr algn="just"/>
            <a:endParaRPr lang="es-AR" sz="2000" b="1" dirty="0">
              <a:latin typeface="Arial" panose="020B0604020202020204" pitchFamily="34" charset="0"/>
              <a:cs typeface="Arial" panose="020B0604020202020204" pitchFamily="34" charset="0"/>
            </a:endParaRPr>
          </a:p>
          <a:p>
            <a:pPr algn="just"/>
            <a:r>
              <a:rPr lang="es-AR" sz="2000" b="1" dirty="0">
                <a:latin typeface="Arial" panose="020B0604020202020204" pitchFamily="34" charset="0"/>
                <a:cs typeface="Arial" panose="020B0604020202020204" pitchFamily="34" charset="0"/>
              </a:rPr>
              <a:t>Excepto los casos indicados en este artículo, el consejo de propietarios no sustituye al administrador, ni puede cumplir sus obligaciones.</a:t>
            </a:r>
          </a:p>
          <a:p>
            <a:pPr algn="just"/>
            <a:endParaRPr lang="es-AR" sz="1000" b="1" dirty="0">
              <a:latin typeface="Arial" panose="020B0604020202020204" pitchFamily="34" charset="0"/>
              <a:cs typeface="Arial" panose="020B0604020202020204" pitchFamily="34" charset="0"/>
            </a:endParaRPr>
          </a:p>
          <a:p>
            <a:pPr algn="just"/>
            <a:endParaRPr lang="es-AR" sz="1000" b="1" dirty="0">
              <a:latin typeface="Arial" panose="020B0604020202020204" pitchFamily="34" charset="0"/>
              <a:cs typeface="Arial" panose="020B0604020202020204" pitchFamily="34" charset="0"/>
            </a:endParaRPr>
          </a:p>
          <a:p>
            <a:pPr algn="just"/>
            <a:endParaRPr lang="es-AR" sz="1000" b="1" dirty="0">
              <a:latin typeface="Arial" panose="020B0604020202020204" pitchFamily="34" charset="0"/>
              <a:cs typeface="Arial" panose="020B0604020202020204" pitchFamily="34" charset="0"/>
            </a:endParaRPr>
          </a:p>
          <a:p>
            <a:pPr algn="just"/>
            <a:endParaRPr lang="es-AR" sz="1000" b="1" dirty="0">
              <a:latin typeface="Arial" panose="020B0604020202020204" pitchFamily="34" charset="0"/>
              <a:cs typeface="Arial" panose="020B0604020202020204" pitchFamily="34" charset="0"/>
            </a:endParaRPr>
          </a:p>
          <a:p>
            <a:pPr algn="just"/>
            <a:r>
              <a:rPr lang="es-AR" sz="1000" b="1" dirty="0" err="1">
                <a:latin typeface="Arial" panose="020B0604020202020204" pitchFamily="34" charset="0"/>
                <a:cs typeface="Arial" panose="020B0604020202020204" pitchFamily="34" charset="0"/>
              </a:rPr>
              <a:t>Abog</a:t>
            </a:r>
            <a:r>
              <a:rPr lang="es-AR" sz="1000" b="1" dirty="0">
                <a:latin typeface="Arial" panose="020B0604020202020204" pitchFamily="34" charset="0"/>
                <a:cs typeface="Arial" panose="020B0604020202020204" pitchFamily="34" charset="0"/>
              </a:rPr>
              <a:t>. Jorge C. </a:t>
            </a:r>
            <a:r>
              <a:rPr lang="es-AR" sz="1000" b="1" dirty="0" err="1">
                <a:latin typeface="Arial" panose="020B0604020202020204" pitchFamily="34" charset="0"/>
                <a:cs typeface="Arial" panose="020B0604020202020204" pitchFamily="34" charset="0"/>
              </a:rPr>
              <a:t>Resqui</a:t>
            </a:r>
            <a:r>
              <a:rPr lang="es-AR" sz="1000" b="1" dirty="0">
                <a:latin typeface="Arial" panose="020B0604020202020204" pitchFamily="34" charset="0"/>
                <a:cs typeface="Arial" panose="020B0604020202020204" pitchFamily="34" charset="0"/>
              </a:rPr>
              <a:t> Pizarro                                                          </a:t>
            </a:r>
            <a:r>
              <a:rPr lang="es-AR" sz="1000" b="1" dirty="0" err="1">
                <a:latin typeface="Arial" panose="020B0604020202020204" pitchFamily="34" charset="0"/>
                <a:cs typeface="Arial" panose="020B0604020202020204" pitchFamily="34" charset="0"/>
              </a:rPr>
              <a:t>www,rprsabogados.com.ar</a:t>
            </a:r>
            <a:endParaRPr lang="es-ES" sz="1000" b="1" dirty="0">
              <a:latin typeface="Arial" panose="020B0604020202020204" pitchFamily="34" charset="0"/>
              <a:cs typeface="Arial" panose="020B0604020202020204" pitchFamily="34" charset="0"/>
            </a:endParaRPr>
          </a:p>
        </p:txBody>
      </p:sp>
      <p:sp>
        <p:nvSpPr>
          <p:cNvPr id="5" name="4 Marcador de número de diapositiva"/>
          <p:cNvSpPr>
            <a:spLocks noGrp="1"/>
          </p:cNvSpPr>
          <p:nvPr>
            <p:ph type="sldNum" sz="quarter" idx="12"/>
          </p:nvPr>
        </p:nvSpPr>
        <p:spPr/>
        <p:txBody>
          <a:bodyPr/>
          <a:lstStyle/>
          <a:p>
            <a:fld id="{97488CFD-357C-43B7-AA21-D80821069746}" type="slidenum">
              <a:rPr lang="es-ES" smtClean="0"/>
              <a:t>1</a:t>
            </a:fld>
            <a:endParaRPr lang="es-ES"/>
          </a:p>
        </p:txBody>
      </p:sp>
    </p:spTree>
    <p:extLst>
      <p:ext uri="{BB962C8B-B14F-4D97-AF65-F5344CB8AC3E}">
        <p14:creationId xmlns:p14="http://schemas.microsoft.com/office/powerpoint/2010/main" val="10184152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6632"/>
            <a:ext cx="8229600" cy="648072"/>
          </a:xfrm>
        </p:spPr>
        <p:txBody>
          <a:bodyPr>
            <a:normAutofit/>
          </a:bodyPr>
          <a:lstStyle/>
          <a:p>
            <a:r>
              <a:rPr lang="es-AR" sz="1200" u="sng" dirty="0"/>
              <a:t>Clase 18-11-2020 El consejo de propietarios: órgano del Consorcio.  Concepto y características. Funcionamiento, atribuciones.  Responsabilidades.-Seguros del Consorcio.</a:t>
            </a:r>
            <a:br>
              <a:rPr lang="es-AR" sz="1200" u="sng" dirty="0"/>
            </a:br>
            <a:endParaRPr lang="es-ES" sz="1200" u="sng" dirty="0"/>
          </a:p>
        </p:txBody>
      </p:sp>
      <p:sp>
        <p:nvSpPr>
          <p:cNvPr id="3" name="2 Marcador de contenido"/>
          <p:cNvSpPr>
            <a:spLocks noGrp="1"/>
          </p:cNvSpPr>
          <p:nvPr>
            <p:ph idx="1"/>
          </p:nvPr>
        </p:nvSpPr>
        <p:spPr>
          <a:xfrm>
            <a:off x="457200" y="764704"/>
            <a:ext cx="8229600" cy="5976664"/>
          </a:xfrm>
        </p:spPr>
        <p:txBody>
          <a:bodyPr>
            <a:normAutofit fontScale="25000" lnSpcReduction="20000"/>
          </a:bodyPr>
          <a:lstStyle/>
          <a:p>
            <a:pPr>
              <a:buFont typeface="Arial" charset="0"/>
              <a:buChar char="•"/>
            </a:pPr>
            <a:r>
              <a:rPr lang="pt-BR" sz="7400" dirty="0" err="1">
                <a:latin typeface="Arial" panose="020B0604020202020204" pitchFamily="34" charset="0"/>
                <a:cs typeface="Arial" panose="020B0604020202020204" pitchFamily="34" charset="0"/>
              </a:rPr>
              <a:t>Noción</a:t>
            </a:r>
            <a:endParaRPr lang="pt-BR" sz="7400" dirty="0">
              <a:latin typeface="Arial" panose="020B0604020202020204" pitchFamily="34" charset="0"/>
              <a:cs typeface="Arial" panose="020B0604020202020204" pitchFamily="34" charset="0"/>
            </a:endParaRPr>
          </a:p>
          <a:p>
            <a:pPr>
              <a:buFont typeface="Arial" charset="0"/>
              <a:buChar char="•"/>
            </a:pPr>
            <a:endParaRPr lang="pt-BR" sz="7400" dirty="0">
              <a:latin typeface="Arial" panose="020B0604020202020204" pitchFamily="34" charset="0"/>
              <a:cs typeface="Arial" panose="020B0604020202020204" pitchFamily="34" charset="0"/>
            </a:endParaRPr>
          </a:p>
          <a:p>
            <a:pPr>
              <a:buFont typeface="Arial" charset="0"/>
              <a:buChar char="•"/>
            </a:pPr>
            <a:r>
              <a:rPr lang="pt-BR" sz="7400" dirty="0" err="1">
                <a:latin typeface="Arial" panose="020B0604020202020204" pitchFamily="34" charset="0"/>
                <a:cs typeface="Arial" panose="020B0604020202020204" pitchFamily="34" charset="0"/>
              </a:rPr>
              <a:t>Constitución</a:t>
            </a:r>
            <a:r>
              <a:rPr lang="pt-BR" sz="7400" dirty="0">
                <a:latin typeface="Arial" panose="020B0604020202020204" pitchFamily="34" charset="0"/>
                <a:cs typeface="Arial" panose="020B0604020202020204" pitchFamily="34" charset="0"/>
              </a:rPr>
              <a:t> </a:t>
            </a:r>
          </a:p>
          <a:p>
            <a:pPr>
              <a:buFont typeface="Arial" charset="0"/>
              <a:buChar char="•"/>
            </a:pPr>
            <a:endParaRPr lang="pt-BR" sz="7400" dirty="0">
              <a:latin typeface="Arial" panose="020B0604020202020204" pitchFamily="34" charset="0"/>
              <a:cs typeface="Arial" panose="020B0604020202020204" pitchFamily="34" charset="0"/>
            </a:endParaRPr>
          </a:p>
          <a:p>
            <a:pPr>
              <a:buFont typeface="Arial" charset="0"/>
              <a:buChar char="•"/>
            </a:pPr>
            <a:r>
              <a:rPr lang="pt-BR" sz="7400" dirty="0" err="1">
                <a:latin typeface="Arial" panose="020B0604020202020204" pitchFamily="34" charset="0"/>
                <a:cs typeface="Arial" panose="020B0604020202020204" pitchFamily="34" charset="0"/>
              </a:rPr>
              <a:t>Naturaleza</a:t>
            </a:r>
            <a:r>
              <a:rPr lang="pt-BR" sz="7400" dirty="0">
                <a:latin typeface="Arial" panose="020B0604020202020204" pitchFamily="34" charset="0"/>
                <a:cs typeface="Arial" panose="020B0604020202020204" pitchFamily="34" charset="0"/>
              </a:rPr>
              <a:t> jurídica: </a:t>
            </a:r>
            <a:r>
              <a:rPr lang="pt-BR" sz="7400" dirty="0" err="1">
                <a:latin typeface="Arial" panose="020B0604020202020204" pitchFamily="34" charset="0"/>
                <a:cs typeface="Arial" panose="020B0604020202020204" pitchFamily="34" charset="0"/>
              </a:rPr>
              <a:t>órgano</a:t>
            </a:r>
            <a:r>
              <a:rPr lang="pt-BR" sz="7400" dirty="0">
                <a:latin typeface="Arial" panose="020B0604020202020204" pitchFamily="34" charset="0"/>
                <a:cs typeface="Arial" panose="020B0604020202020204" pitchFamily="34" charset="0"/>
              </a:rPr>
              <a:t> de </a:t>
            </a:r>
            <a:r>
              <a:rPr lang="pt-BR" sz="7400" dirty="0" err="1">
                <a:latin typeface="Arial" panose="020B0604020202020204" pitchFamily="34" charset="0"/>
                <a:cs typeface="Arial" panose="020B0604020202020204" pitchFamily="34" charset="0"/>
              </a:rPr>
              <a:t>contralor</a:t>
            </a:r>
            <a:r>
              <a:rPr lang="pt-BR" sz="7400" dirty="0">
                <a:latin typeface="Arial" panose="020B0604020202020204" pitchFamily="34" charset="0"/>
                <a:cs typeface="Arial" panose="020B0604020202020204" pitchFamily="34" charset="0"/>
              </a:rPr>
              <a:t> administrativo.</a:t>
            </a:r>
          </a:p>
          <a:p>
            <a:pPr marL="0" indent="0">
              <a:buNone/>
            </a:pPr>
            <a:endParaRPr lang="pt-BR" sz="7400" dirty="0">
              <a:latin typeface="Arial" panose="020B0604020202020204" pitchFamily="34" charset="0"/>
              <a:cs typeface="Arial" panose="020B0604020202020204" pitchFamily="34" charset="0"/>
            </a:endParaRPr>
          </a:p>
          <a:p>
            <a:pPr>
              <a:buFont typeface="Arial" charset="0"/>
              <a:buChar char="•"/>
            </a:pPr>
            <a:r>
              <a:rPr lang="pt-BR" sz="7400" dirty="0">
                <a:latin typeface="Arial" panose="020B0604020202020204" pitchFamily="34" charset="0"/>
                <a:cs typeface="Arial" panose="020B0604020202020204" pitchFamily="34" charset="0"/>
              </a:rPr>
              <a:t>Facultativo    *  Colegiado o Plural</a:t>
            </a:r>
          </a:p>
          <a:p>
            <a:pPr>
              <a:buFont typeface="Arial" charset="0"/>
              <a:buChar char="•"/>
            </a:pPr>
            <a:endParaRPr lang="pt-BR" sz="7400" dirty="0">
              <a:latin typeface="Arial" panose="020B0604020202020204" pitchFamily="34" charset="0"/>
              <a:cs typeface="Arial" panose="020B0604020202020204" pitchFamily="34" charset="0"/>
            </a:endParaRPr>
          </a:p>
          <a:p>
            <a:pPr>
              <a:buFont typeface="Arial" charset="0"/>
              <a:buChar char="•"/>
            </a:pPr>
            <a:r>
              <a:rPr lang="pt-BR" sz="7400" dirty="0">
                <a:latin typeface="Arial" panose="020B0604020202020204" pitchFamily="34" charset="0"/>
                <a:cs typeface="Arial" panose="020B0604020202020204" pitchFamily="34" charset="0"/>
              </a:rPr>
              <a:t>No </a:t>
            </a:r>
            <a:r>
              <a:rPr lang="pt-BR" sz="7400" dirty="0" err="1">
                <a:latin typeface="Arial" panose="020B0604020202020204" pitchFamily="34" charset="0"/>
                <a:cs typeface="Arial" panose="020B0604020202020204" pitchFamily="34" charset="0"/>
              </a:rPr>
              <a:t>sustituye</a:t>
            </a:r>
            <a:r>
              <a:rPr lang="pt-BR" sz="7400" dirty="0">
                <a:latin typeface="Arial" panose="020B0604020202020204" pitchFamily="34" charset="0"/>
                <a:cs typeface="Arial" panose="020B0604020202020204" pitchFamily="34" charset="0"/>
              </a:rPr>
              <a:t> al administrador </a:t>
            </a:r>
            <a:r>
              <a:rPr lang="pt-BR" sz="7400" dirty="0" err="1">
                <a:latin typeface="Arial" panose="020B0604020202020204" pitchFamily="34" charset="0"/>
                <a:cs typeface="Arial" panose="020B0604020202020204" pitchFamily="34" charset="0"/>
              </a:rPr>
              <a:t>ni</a:t>
            </a:r>
            <a:r>
              <a:rPr lang="pt-BR" sz="7400" dirty="0">
                <a:latin typeface="Arial" panose="020B0604020202020204" pitchFamily="34" charset="0"/>
                <a:cs typeface="Arial" panose="020B0604020202020204" pitchFamily="34" charset="0"/>
              </a:rPr>
              <a:t> </a:t>
            </a:r>
            <a:r>
              <a:rPr lang="pt-BR" sz="7400" dirty="0" err="1">
                <a:latin typeface="Arial" panose="020B0604020202020204" pitchFamily="34" charset="0"/>
                <a:cs typeface="Arial" panose="020B0604020202020204" pitchFamily="34" charset="0"/>
              </a:rPr>
              <a:t>puede</a:t>
            </a:r>
            <a:r>
              <a:rPr lang="pt-BR" sz="7400" dirty="0">
                <a:latin typeface="Arial" panose="020B0604020202020204" pitchFamily="34" charset="0"/>
                <a:cs typeface="Arial" panose="020B0604020202020204" pitchFamily="34" charset="0"/>
              </a:rPr>
              <a:t> </a:t>
            </a:r>
            <a:r>
              <a:rPr lang="pt-BR" sz="7400" dirty="0" err="1">
                <a:latin typeface="Arial" panose="020B0604020202020204" pitchFamily="34" charset="0"/>
                <a:cs typeface="Arial" panose="020B0604020202020204" pitchFamily="34" charset="0"/>
              </a:rPr>
              <a:t>cumplir</a:t>
            </a:r>
            <a:r>
              <a:rPr lang="pt-BR" sz="7400" dirty="0">
                <a:latin typeface="Arial" panose="020B0604020202020204" pitchFamily="34" charset="0"/>
                <a:cs typeface="Arial" panose="020B0604020202020204" pitchFamily="34" charset="0"/>
              </a:rPr>
              <a:t> sus funciones.</a:t>
            </a:r>
          </a:p>
          <a:p>
            <a:pPr>
              <a:buFont typeface="Arial" charset="0"/>
              <a:buChar char="•"/>
            </a:pPr>
            <a:endParaRPr lang="pt-BR" sz="7400" dirty="0">
              <a:latin typeface="Arial" panose="020B0604020202020204" pitchFamily="34" charset="0"/>
              <a:cs typeface="Arial" panose="020B0604020202020204" pitchFamily="34" charset="0"/>
            </a:endParaRPr>
          </a:p>
          <a:p>
            <a:pPr>
              <a:buFont typeface="Arial" charset="0"/>
              <a:buChar char="•"/>
            </a:pPr>
            <a:r>
              <a:rPr lang="pt-BR" sz="7400" dirty="0">
                <a:latin typeface="Arial" panose="020B0604020202020204" pitchFamily="34" charset="0"/>
                <a:cs typeface="Arial" panose="020B0604020202020204" pitchFamily="34" charset="0"/>
              </a:rPr>
              <a:t>Funciones</a:t>
            </a:r>
          </a:p>
          <a:p>
            <a:pPr>
              <a:buFont typeface="Arial" charset="0"/>
              <a:buChar char="•"/>
            </a:pPr>
            <a:endParaRPr lang="pt-BR" sz="7400" dirty="0">
              <a:latin typeface="Arial" panose="020B0604020202020204" pitchFamily="34" charset="0"/>
              <a:cs typeface="Arial" panose="020B0604020202020204" pitchFamily="34" charset="0"/>
            </a:endParaRPr>
          </a:p>
          <a:p>
            <a:pPr>
              <a:buFont typeface="Arial" charset="0"/>
              <a:buChar char="•"/>
            </a:pPr>
            <a:r>
              <a:rPr lang="es-AR" sz="7400" dirty="0">
                <a:latin typeface="Arial" panose="020B0604020202020204" pitchFamily="34" charset="0"/>
                <a:cs typeface="Arial" panose="020B0604020202020204" pitchFamily="34" charset="0"/>
              </a:rPr>
              <a:t>ART. 2067.- Derechos y obligaciones. El administrador tiene los derechos y obligaciones impuestos por la ley, el reglamento y la asamblea de propietarios. En especial debe:…</a:t>
            </a:r>
          </a:p>
          <a:p>
            <a:pPr marL="0" indent="0" algn="just">
              <a:buNone/>
            </a:pPr>
            <a:r>
              <a:rPr lang="es-AR" sz="7400" dirty="0">
                <a:latin typeface="Arial" panose="020B0604020202020204" pitchFamily="34" charset="0"/>
                <a:cs typeface="Arial" panose="020B0604020202020204" pitchFamily="34" charset="0"/>
              </a:rPr>
              <a:t>      d) practicar la cuenta de expensas y recaudar los fondos necesarios para satisfacerlas. Para disponer total o parcialmente del fondo de reserva, ante gastos imprevistos y mayores que los ordinarios, el administrador </a:t>
            </a:r>
            <a:r>
              <a:rPr lang="es-AR" sz="7400" u="sng" dirty="0">
                <a:latin typeface="Arial" panose="020B0604020202020204" pitchFamily="34" charset="0"/>
                <a:cs typeface="Arial" panose="020B0604020202020204" pitchFamily="34" charset="0"/>
              </a:rPr>
              <a:t>debe requerir la autorización previa del consejo de propietarios</a:t>
            </a:r>
            <a:r>
              <a:rPr lang="es-AR" sz="7400" dirty="0">
                <a:latin typeface="Arial" panose="020B0604020202020204" pitchFamily="34" charset="0"/>
                <a:cs typeface="Arial" panose="020B0604020202020204" pitchFamily="34" charset="0"/>
              </a:rPr>
              <a:t>;</a:t>
            </a:r>
          </a:p>
          <a:p>
            <a:pPr marL="0" indent="0">
              <a:buNone/>
            </a:pPr>
            <a:endParaRPr lang="pt-BR" sz="1100" dirty="0">
              <a:latin typeface="Arial" panose="020B0604020202020204" pitchFamily="34" charset="0"/>
              <a:cs typeface="Arial" panose="020B0604020202020204" pitchFamily="34" charset="0"/>
            </a:endParaRPr>
          </a:p>
          <a:p>
            <a:pPr marL="0" indent="0">
              <a:buNone/>
            </a:pPr>
            <a:endParaRPr lang="pt-BR" sz="1100" dirty="0">
              <a:latin typeface="Arial" panose="020B0604020202020204" pitchFamily="34" charset="0"/>
              <a:cs typeface="Arial" panose="020B0604020202020204" pitchFamily="34" charset="0"/>
            </a:endParaRPr>
          </a:p>
          <a:p>
            <a:pPr marL="0" indent="0">
              <a:buNone/>
            </a:pPr>
            <a:endParaRPr lang="pt-BR" sz="1100" dirty="0">
              <a:latin typeface="Arial" panose="020B0604020202020204" pitchFamily="34" charset="0"/>
              <a:cs typeface="Arial" panose="020B0604020202020204" pitchFamily="34" charset="0"/>
            </a:endParaRPr>
          </a:p>
          <a:p>
            <a:pPr marL="0" indent="0">
              <a:buNone/>
            </a:pPr>
            <a:endParaRPr lang="pt-BR" sz="1100" dirty="0">
              <a:latin typeface="Arial" panose="020B0604020202020204" pitchFamily="34" charset="0"/>
              <a:cs typeface="Arial" panose="020B0604020202020204" pitchFamily="34" charset="0"/>
            </a:endParaRPr>
          </a:p>
          <a:p>
            <a:pPr marL="0" indent="0">
              <a:buNone/>
            </a:pPr>
            <a:endParaRPr lang="pt-BR" sz="1100" dirty="0">
              <a:latin typeface="Arial" panose="020B0604020202020204" pitchFamily="34" charset="0"/>
              <a:cs typeface="Arial" panose="020B0604020202020204" pitchFamily="34" charset="0"/>
            </a:endParaRPr>
          </a:p>
          <a:p>
            <a:pPr marL="0" indent="0">
              <a:buNone/>
            </a:pPr>
            <a:endParaRPr lang="pt-BR" sz="1100" dirty="0">
              <a:latin typeface="Arial" panose="020B0604020202020204" pitchFamily="34" charset="0"/>
              <a:cs typeface="Arial" panose="020B0604020202020204" pitchFamily="34" charset="0"/>
            </a:endParaRPr>
          </a:p>
          <a:p>
            <a:pPr marL="0" indent="0">
              <a:buNone/>
            </a:pPr>
            <a:endParaRPr lang="pt-BR" sz="1100" dirty="0">
              <a:latin typeface="Arial" panose="020B0604020202020204" pitchFamily="34" charset="0"/>
              <a:cs typeface="Arial" panose="020B0604020202020204" pitchFamily="34" charset="0"/>
            </a:endParaRPr>
          </a:p>
          <a:p>
            <a:pPr marL="0" indent="0">
              <a:buNone/>
            </a:pPr>
            <a:endParaRPr lang="pt-BR" sz="1100" dirty="0">
              <a:latin typeface="Arial" panose="020B0604020202020204" pitchFamily="34" charset="0"/>
              <a:cs typeface="Arial" panose="020B0604020202020204" pitchFamily="34" charset="0"/>
            </a:endParaRPr>
          </a:p>
          <a:p>
            <a:pPr marL="0" indent="0">
              <a:buNone/>
            </a:pPr>
            <a:r>
              <a:rPr lang="pt-BR" sz="4200" dirty="0" err="1">
                <a:latin typeface="Arial" panose="020B0604020202020204" pitchFamily="34" charset="0"/>
                <a:cs typeface="Arial" panose="020B0604020202020204" pitchFamily="34" charset="0"/>
              </a:rPr>
              <a:t>Abog</a:t>
            </a:r>
            <a:r>
              <a:rPr lang="pt-BR" sz="4200" dirty="0">
                <a:latin typeface="Arial" panose="020B0604020202020204" pitchFamily="34" charset="0"/>
                <a:cs typeface="Arial" panose="020B0604020202020204" pitchFamily="34" charset="0"/>
              </a:rPr>
              <a:t>. Jorge C. </a:t>
            </a:r>
            <a:r>
              <a:rPr lang="pt-BR" sz="4200" dirty="0" err="1">
                <a:latin typeface="Arial" panose="020B0604020202020204" pitchFamily="34" charset="0"/>
                <a:cs typeface="Arial" panose="020B0604020202020204" pitchFamily="34" charset="0"/>
              </a:rPr>
              <a:t>Resqui</a:t>
            </a:r>
            <a:r>
              <a:rPr lang="pt-BR" sz="4200" dirty="0">
                <a:latin typeface="Arial" panose="020B0604020202020204" pitchFamily="34" charset="0"/>
                <a:cs typeface="Arial" panose="020B0604020202020204" pitchFamily="34" charset="0"/>
              </a:rPr>
              <a:t> Pizarro                                  www.rprsabogados.com.ar   </a:t>
            </a:r>
            <a:endParaRPr lang="es-AR" sz="4200" dirty="0">
              <a:latin typeface="Arial" panose="020B0604020202020204" pitchFamily="34" charset="0"/>
              <a:cs typeface="Arial" panose="020B0604020202020204" pitchFamily="34" charset="0"/>
            </a:endParaRPr>
          </a:p>
          <a:p>
            <a:pPr marL="0" indent="0">
              <a:buNone/>
            </a:pPr>
            <a:endParaRPr lang="es-AR" sz="2000" dirty="0">
              <a:latin typeface="Arial" panose="020B0604020202020204" pitchFamily="34" charset="0"/>
              <a:cs typeface="Arial" panose="020B0604020202020204" pitchFamily="34" charset="0"/>
            </a:endParaRPr>
          </a:p>
        </p:txBody>
      </p:sp>
      <p:sp>
        <p:nvSpPr>
          <p:cNvPr id="5" name="4 Marcador de número de diapositiva"/>
          <p:cNvSpPr>
            <a:spLocks noGrp="1"/>
          </p:cNvSpPr>
          <p:nvPr>
            <p:ph type="sldNum" sz="quarter" idx="12"/>
          </p:nvPr>
        </p:nvSpPr>
        <p:spPr/>
        <p:txBody>
          <a:bodyPr/>
          <a:lstStyle/>
          <a:p>
            <a:fld id="{97488CFD-357C-43B7-AA21-D80821069746}" type="slidenum">
              <a:rPr lang="es-ES" smtClean="0"/>
              <a:t>2</a:t>
            </a:fld>
            <a:endParaRPr lang="es-ES"/>
          </a:p>
        </p:txBody>
      </p:sp>
    </p:spTree>
    <p:extLst>
      <p:ext uri="{BB962C8B-B14F-4D97-AF65-F5344CB8AC3E}">
        <p14:creationId xmlns:p14="http://schemas.microsoft.com/office/powerpoint/2010/main" val="18594483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0"/>
            <a:ext cx="8229600" cy="836712"/>
          </a:xfrm>
        </p:spPr>
        <p:txBody>
          <a:bodyPr>
            <a:noAutofit/>
          </a:bodyPr>
          <a:lstStyle/>
          <a:p>
            <a:r>
              <a:rPr lang="es-AR" sz="1400" u="sng" dirty="0"/>
              <a:t>Clase 18-11-2020 El consejo de propietarios: órgano del Consorcio.  Concepto y características. Funcionamiento, atribuciones.  Responsabilidades.-Seguros del Consorcio.</a:t>
            </a:r>
            <a:endParaRPr lang="es-ES" sz="1400" u="sng" dirty="0"/>
          </a:p>
        </p:txBody>
      </p:sp>
      <p:sp>
        <p:nvSpPr>
          <p:cNvPr id="3" name="2 Marcador de contenido"/>
          <p:cNvSpPr>
            <a:spLocks noGrp="1"/>
          </p:cNvSpPr>
          <p:nvPr>
            <p:ph idx="1"/>
          </p:nvPr>
        </p:nvSpPr>
        <p:spPr>
          <a:xfrm>
            <a:off x="467544" y="692696"/>
            <a:ext cx="8229600" cy="6048672"/>
          </a:xfrm>
        </p:spPr>
        <p:txBody>
          <a:bodyPr>
            <a:normAutofit fontScale="25000" lnSpcReduction="20000"/>
          </a:bodyPr>
          <a:lstStyle/>
          <a:p>
            <a:pPr marL="0" indent="0">
              <a:buNone/>
            </a:pPr>
            <a:endParaRPr lang="pt-BR" sz="1000" dirty="0">
              <a:latin typeface="Arial" panose="020B0604020202020204" pitchFamily="34" charset="0"/>
              <a:cs typeface="Arial" panose="020B0604020202020204" pitchFamily="34" charset="0"/>
            </a:endParaRPr>
          </a:p>
          <a:p>
            <a:pPr marL="0" indent="0">
              <a:buNone/>
            </a:pPr>
            <a:r>
              <a:rPr lang="es-AR" sz="6400" dirty="0">
                <a:latin typeface="Arial" panose="020B0604020202020204" pitchFamily="34" charset="0"/>
                <a:cs typeface="Arial" panose="020B0604020202020204" pitchFamily="34" charset="0"/>
              </a:rPr>
              <a:t>j) en caso de renuncia o remoción, dentro de los quince días hábiles </a:t>
            </a:r>
            <a:r>
              <a:rPr lang="es-AR" sz="6400" u="sng" dirty="0">
                <a:latin typeface="Arial" panose="020B0604020202020204" pitchFamily="34" charset="0"/>
                <a:cs typeface="Arial" panose="020B0604020202020204" pitchFamily="34" charset="0"/>
              </a:rPr>
              <a:t>debe entregar al consejo de propietarios </a:t>
            </a:r>
            <a:r>
              <a:rPr lang="es-AR" sz="6400" dirty="0">
                <a:latin typeface="Arial" panose="020B0604020202020204" pitchFamily="34" charset="0"/>
                <a:cs typeface="Arial" panose="020B0604020202020204" pitchFamily="34" charset="0"/>
              </a:rPr>
              <a:t>los activos existentes, libros y documentos del consorcio, y rendir cuentas documentadas;…</a:t>
            </a:r>
          </a:p>
          <a:p>
            <a:pPr>
              <a:buFont typeface="Arial" charset="0"/>
              <a:buChar char="•"/>
            </a:pPr>
            <a:endParaRPr lang="pt-BR" sz="6400" dirty="0">
              <a:latin typeface="Arial" panose="020B0604020202020204" pitchFamily="34" charset="0"/>
              <a:cs typeface="Arial" panose="020B0604020202020204" pitchFamily="34" charset="0"/>
            </a:endParaRPr>
          </a:p>
          <a:p>
            <a:pPr marL="0" indent="0">
              <a:buNone/>
            </a:pPr>
            <a:r>
              <a:rPr lang="es-AR" sz="6400" dirty="0">
                <a:latin typeface="Arial" panose="020B0604020202020204" pitchFamily="34" charset="0"/>
                <a:cs typeface="Arial" panose="020B0604020202020204" pitchFamily="34" charset="0"/>
              </a:rPr>
              <a:t>ART. 2056.- Contenido. El reglamento de propiedad horizontal debe contener:…</a:t>
            </a:r>
          </a:p>
          <a:p>
            <a:pPr marL="0" indent="0">
              <a:buNone/>
            </a:pPr>
            <a:r>
              <a:rPr lang="es-AR" sz="6400" dirty="0">
                <a:latin typeface="Arial" panose="020B0604020202020204" pitchFamily="34" charset="0"/>
                <a:cs typeface="Arial" panose="020B0604020202020204" pitchFamily="34" charset="0"/>
              </a:rPr>
              <a:t>u) facultades especiales del consejo de propietarios.</a:t>
            </a:r>
          </a:p>
          <a:p>
            <a:pPr marL="0" indent="0">
              <a:buNone/>
            </a:pPr>
            <a:endParaRPr lang="es-AR" sz="6400" dirty="0">
              <a:latin typeface="Arial" panose="020B0604020202020204" pitchFamily="34" charset="0"/>
              <a:cs typeface="Arial" panose="020B0604020202020204" pitchFamily="34" charset="0"/>
            </a:endParaRPr>
          </a:p>
          <a:p>
            <a:pPr marL="0" indent="0">
              <a:buNone/>
            </a:pPr>
            <a:r>
              <a:rPr lang="es-AR" sz="6400" dirty="0">
                <a:latin typeface="Arial" panose="020B0604020202020204" pitchFamily="34" charset="0"/>
                <a:cs typeface="Arial" panose="020B0604020202020204" pitchFamily="34" charset="0"/>
              </a:rPr>
              <a:t>ART. 2048.- Gastos y contribuciones….(in fine) El certificado de deuda expedido por el administrador y </a:t>
            </a:r>
            <a:r>
              <a:rPr lang="es-AR" sz="6400" u="sng" dirty="0">
                <a:latin typeface="Arial" panose="020B0604020202020204" pitchFamily="34" charset="0"/>
                <a:cs typeface="Arial" panose="020B0604020202020204" pitchFamily="34" charset="0"/>
              </a:rPr>
              <a:t>aprobado por el consejo de propietarios, si éste existe</a:t>
            </a:r>
            <a:r>
              <a:rPr lang="es-AR" sz="6400" dirty="0">
                <a:latin typeface="Arial" panose="020B0604020202020204" pitchFamily="34" charset="0"/>
                <a:cs typeface="Arial" panose="020B0604020202020204" pitchFamily="34" charset="0"/>
              </a:rPr>
              <a:t>, es título ejecutivo para el cobro a los propietarios de las expensas y demás contribuciones.</a:t>
            </a:r>
            <a:endParaRPr lang="pt-BR" sz="6400" dirty="0">
              <a:latin typeface="Arial" panose="020B0604020202020204" pitchFamily="34" charset="0"/>
              <a:cs typeface="Arial" panose="020B0604020202020204" pitchFamily="34" charset="0"/>
            </a:endParaRPr>
          </a:p>
          <a:p>
            <a:pPr>
              <a:buFont typeface="Arial" charset="0"/>
              <a:buChar char="•"/>
            </a:pPr>
            <a:endParaRPr lang="pt-BR" sz="6400" dirty="0">
              <a:latin typeface="Arial" panose="020B0604020202020204" pitchFamily="34" charset="0"/>
              <a:cs typeface="Arial" panose="020B0604020202020204" pitchFamily="34" charset="0"/>
            </a:endParaRPr>
          </a:p>
          <a:p>
            <a:pPr>
              <a:buFont typeface="Arial" charset="0"/>
              <a:buChar char="•"/>
            </a:pPr>
            <a:r>
              <a:rPr lang="pt-BR" sz="6400" dirty="0" err="1">
                <a:latin typeface="Arial" panose="020B0604020202020204" pitchFamily="34" charset="0"/>
                <a:cs typeface="Arial" panose="020B0604020202020204" pitchFamily="34" charset="0"/>
              </a:rPr>
              <a:t>Funcionamiento</a:t>
            </a:r>
            <a:r>
              <a:rPr lang="pt-BR" sz="6400" dirty="0">
                <a:latin typeface="Arial" panose="020B0604020202020204" pitchFamily="34" charset="0"/>
                <a:cs typeface="Arial" panose="020B0604020202020204" pitchFamily="34" charset="0"/>
              </a:rPr>
              <a:t> </a:t>
            </a:r>
          </a:p>
          <a:p>
            <a:pPr>
              <a:buFont typeface="Arial" charset="0"/>
              <a:buChar char="•"/>
            </a:pPr>
            <a:endParaRPr lang="pt-BR" sz="6400" dirty="0">
              <a:latin typeface="Arial" panose="020B0604020202020204" pitchFamily="34" charset="0"/>
              <a:cs typeface="Arial" panose="020B0604020202020204" pitchFamily="34" charset="0"/>
            </a:endParaRPr>
          </a:p>
          <a:p>
            <a:pPr>
              <a:buFont typeface="Arial" charset="0"/>
              <a:buChar char="•"/>
            </a:pPr>
            <a:r>
              <a:rPr lang="pt-BR" sz="6400" dirty="0">
                <a:latin typeface="Arial" panose="020B0604020202020204" pitchFamily="34" charset="0"/>
                <a:cs typeface="Arial" panose="020B0604020202020204" pitchFamily="34" charset="0"/>
              </a:rPr>
              <a:t>Diferencias </a:t>
            </a:r>
            <a:r>
              <a:rPr lang="pt-BR" sz="6400" dirty="0" err="1">
                <a:latin typeface="Arial" panose="020B0604020202020204" pitchFamily="34" charset="0"/>
                <a:cs typeface="Arial" panose="020B0604020202020204" pitchFamily="34" charset="0"/>
              </a:rPr>
              <a:t>con</a:t>
            </a:r>
            <a:r>
              <a:rPr lang="pt-BR" sz="6400" dirty="0">
                <a:latin typeface="Arial" panose="020B0604020202020204" pitchFamily="34" charset="0"/>
                <a:cs typeface="Arial" panose="020B0604020202020204" pitchFamily="34" charset="0"/>
              </a:rPr>
              <a:t> </a:t>
            </a:r>
            <a:r>
              <a:rPr lang="pt-BR" sz="6400" dirty="0" err="1">
                <a:latin typeface="Arial" panose="020B0604020202020204" pitchFamily="34" charset="0"/>
                <a:cs typeface="Arial" panose="020B0604020202020204" pitchFamily="34" charset="0"/>
              </a:rPr>
              <a:t>el</a:t>
            </a:r>
            <a:r>
              <a:rPr lang="pt-BR" sz="6400" dirty="0">
                <a:latin typeface="Arial" panose="020B0604020202020204" pitchFamily="34" charset="0"/>
                <a:cs typeface="Arial" panose="020B0604020202020204" pitchFamily="34" charset="0"/>
              </a:rPr>
              <a:t> </a:t>
            </a:r>
            <a:r>
              <a:rPr lang="pt-BR" sz="6400" dirty="0" err="1">
                <a:latin typeface="Arial" panose="020B0604020202020204" pitchFamily="34" charset="0"/>
                <a:cs typeface="Arial" panose="020B0604020202020204" pitchFamily="34" charset="0"/>
              </a:rPr>
              <a:t>régimen</a:t>
            </a:r>
            <a:r>
              <a:rPr lang="pt-BR" sz="6400" dirty="0">
                <a:latin typeface="Arial" panose="020B0604020202020204" pitchFamily="34" charset="0"/>
                <a:cs typeface="Arial" panose="020B0604020202020204" pitchFamily="34" charset="0"/>
              </a:rPr>
              <a:t> anterior</a:t>
            </a:r>
          </a:p>
          <a:p>
            <a:pPr marL="0" indent="0">
              <a:buNone/>
            </a:pPr>
            <a:r>
              <a:rPr lang="pt-BR" sz="6400" dirty="0">
                <a:latin typeface="Arial" panose="020B0604020202020204" pitchFamily="34" charset="0"/>
                <a:cs typeface="Arial" panose="020B0604020202020204" pitchFamily="34" charset="0"/>
              </a:rPr>
              <a:t>“El </a:t>
            </a:r>
            <a:r>
              <a:rPr lang="pt-BR" sz="6400" dirty="0" err="1">
                <a:latin typeface="Arial" panose="020B0604020202020204" pitchFamily="34" charset="0"/>
                <a:cs typeface="Arial" panose="020B0604020202020204" pitchFamily="34" charset="0"/>
              </a:rPr>
              <a:t>Consejo</a:t>
            </a:r>
            <a:r>
              <a:rPr lang="pt-BR" sz="6400" dirty="0">
                <a:latin typeface="Arial" panose="020B0604020202020204" pitchFamily="34" charset="0"/>
                <a:cs typeface="Arial" panose="020B0604020202020204" pitchFamily="34" charset="0"/>
              </a:rPr>
              <a:t> de </a:t>
            </a:r>
            <a:r>
              <a:rPr lang="pt-BR" sz="6400" dirty="0" err="1">
                <a:latin typeface="Arial" panose="020B0604020202020204" pitchFamily="34" charset="0"/>
                <a:cs typeface="Arial" panose="020B0604020202020204" pitchFamily="34" charset="0"/>
              </a:rPr>
              <a:t>administración</a:t>
            </a:r>
            <a:r>
              <a:rPr lang="pt-BR" sz="6400" dirty="0">
                <a:latin typeface="Arial" panose="020B0604020202020204" pitchFamily="34" charset="0"/>
                <a:cs typeface="Arial" panose="020B0604020202020204" pitchFamily="34" charset="0"/>
              </a:rPr>
              <a:t> es una </a:t>
            </a:r>
            <a:r>
              <a:rPr lang="pt-BR" sz="6400" dirty="0" err="1">
                <a:latin typeface="Arial" panose="020B0604020202020204" pitchFamily="34" charset="0"/>
                <a:cs typeface="Arial" panose="020B0604020202020204" pitchFamily="34" charset="0"/>
              </a:rPr>
              <a:t>especie</a:t>
            </a:r>
            <a:r>
              <a:rPr lang="pt-BR" sz="6400" dirty="0">
                <a:latin typeface="Arial" panose="020B0604020202020204" pitchFamily="34" charset="0"/>
                <a:cs typeface="Arial" panose="020B0604020202020204" pitchFamily="34" charset="0"/>
              </a:rPr>
              <a:t> de </a:t>
            </a:r>
            <a:r>
              <a:rPr lang="pt-BR" sz="6400" dirty="0" err="1">
                <a:latin typeface="Arial" panose="020B0604020202020204" pitchFamily="34" charset="0"/>
                <a:cs typeface="Arial" panose="020B0604020202020204" pitchFamily="34" charset="0"/>
              </a:rPr>
              <a:t>órgano</a:t>
            </a:r>
            <a:r>
              <a:rPr lang="pt-BR" sz="6400" dirty="0">
                <a:latin typeface="Arial" panose="020B0604020202020204" pitchFamily="34" charset="0"/>
                <a:cs typeface="Arial" panose="020B0604020202020204" pitchFamily="34" charset="0"/>
              </a:rPr>
              <a:t> auxiliar que </a:t>
            </a:r>
            <a:r>
              <a:rPr lang="pt-BR" sz="6400" dirty="0" err="1">
                <a:latin typeface="Arial" panose="020B0604020202020204" pitchFamily="34" charset="0"/>
                <a:cs typeface="Arial" panose="020B0604020202020204" pitchFamily="34" charset="0"/>
              </a:rPr>
              <a:t>tiene</a:t>
            </a:r>
            <a:r>
              <a:rPr lang="pt-BR" sz="6400" dirty="0">
                <a:latin typeface="Arial" panose="020B0604020202020204" pitchFamily="34" charset="0"/>
                <a:cs typeface="Arial" panose="020B0604020202020204" pitchFamily="34" charset="0"/>
              </a:rPr>
              <a:t> </a:t>
            </a:r>
            <a:r>
              <a:rPr lang="pt-BR" sz="6400" dirty="0" err="1">
                <a:latin typeface="Arial" panose="020B0604020202020204" pitchFamily="34" charset="0"/>
                <a:cs typeface="Arial" panose="020B0604020202020204" pitchFamily="34" charset="0"/>
              </a:rPr>
              <a:t>un</a:t>
            </a:r>
            <a:r>
              <a:rPr lang="pt-BR" sz="6400" dirty="0">
                <a:latin typeface="Arial" panose="020B0604020202020204" pitchFamily="34" charset="0"/>
                <a:cs typeface="Arial" panose="020B0604020202020204" pitchFamily="34" charset="0"/>
              </a:rPr>
              <a:t> lugar </a:t>
            </a:r>
            <a:r>
              <a:rPr lang="pt-BR" sz="6400" dirty="0" err="1">
                <a:latin typeface="Arial" panose="020B0604020202020204" pitchFamily="34" charset="0"/>
                <a:cs typeface="Arial" panose="020B0604020202020204" pitchFamily="34" charset="0"/>
              </a:rPr>
              <a:t>intermedio</a:t>
            </a:r>
            <a:r>
              <a:rPr lang="pt-BR" sz="6400" dirty="0">
                <a:latin typeface="Arial" panose="020B0604020202020204" pitchFamily="34" charset="0"/>
                <a:cs typeface="Arial" panose="020B0604020202020204" pitchFamily="34" charset="0"/>
              </a:rPr>
              <a:t> o de enlace entre </a:t>
            </a:r>
            <a:r>
              <a:rPr lang="pt-BR" sz="6400" dirty="0" err="1">
                <a:latin typeface="Arial" panose="020B0604020202020204" pitchFamily="34" charset="0"/>
                <a:cs typeface="Arial" panose="020B0604020202020204" pitchFamily="34" charset="0"/>
              </a:rPr>
              <a:t>la</a:t>
            </a:r>
            <a:r>
              <a:rPr lang="pt-BR" sz="6400" dirty="0">
                <a:latin typeface="Arial" panose="020B0604020202020204" pitchFamily="34" charset="0"/>
                <a:cs typeface="Arial" panose="020B0604020202020204" pitchFamily="34" charset="0"/>
              </a:rPr>
              <a:t> </a:t>
            </a:r>
            <a:r>
              <a:rPr lang="pt-BR" sz="6400" dirty="0" err="1">
                <a:latin typeface="Arial" panose="020B0604020202020204" pitchFamily="34" charset="0"/>
                <a:cs typeface="Arial" panose="020B0604020202020204" pitchFamily="34" charset="0"/>
              </a:rPr>
              <a:t>asamblea</a:t>
            </a:r>
            <a:r>
              <a:rPr lang="pt-BR" sz="6400" dirty="0">
                <a:latin typeface="Arial" panose="020B0604020202020204" pitchFamily="34" charset="0"/>
                <a:cs typeface="Arial" panose="020B0604020202020204" pitchFamily="34" charset="0"/>
              </a:rPr>
              <a:t> y </a:t>
            </a:r>
            <a:r>
              <a:rPr lang="pt-BR" sz="6400" dirty="0" err="1">
                <a:latin typeface="Arial" panose="020B0604020202020204" pitchFamily="34" charset="0"/>
                <a:cs typeface="Arial" panose="020B0604020202020204" pitchFamily="34" charset="0"/>
              </a:rPr>
              <a:t>el</a:t>
            </a:r>
            <a:r>
              <a:rPr lang="pt-BR" sz="6400" dirty="0">
                <a:latin typeface="Arial" panose="020B0604020202020204" pitchFamily="34" charset="0"/>
                <a:cs typeface="Arial" panose="020B0604020202020204" pitchFamily="34" charset="0"/>
              </a:rPr>
              <a:t> administrador y </a:t>
            </a:r>
            <a:r>
              <a:rPr lang="pt-BR" sz="6400" dirty="0" err="1">
                <a:latin typeface="Arial" panose="020B0604020202020204" pitchFamily="34" charset="0"/>
                <a:cs typeface="Arial" panose="020B0604020202020204" pitchFamily="34" charset="0"/>
              </a:rPr>
              <a:t>puede</a:t>
            </a:r>
            <a:r>
              <a:rPr lang="pt-BR" sz="6400" dirty="0">
                <a:latin typeface="Arial" panose="020B0604020202020204" pitchFamily="34" charset="0"/>
                <a:cs typeface="Arial" panose="020B0604020202020204" pitchFamily="34" charset="0"/>
              </a:rPr>
              <a:t> ser inclusive de </a:t>
            </a:r>
            <a:r>
              <a:rPr lang="pt-BR" sz="6400" dirty="0" err="1">
                <a:latin typeface="Arial" panose="020B0604020202020204" pitchFamily="34" charset="0"/>
                <a:cs typeface="Arial" panose="020B0604020202020204" pitchFamily="34" charset="0"/>
              </a:rPr>
              <a:t>caracter</a:t>
            </a:r>
            <a:r>
              <a:rPr lang="pt-BR" sz="6400" dirty="0">
                <a:latin typeface="Arial" panose="020B0604020202020204" pitchFamily="34" charset="0"/>
                <a:cs typeface="Arial" panose="020B0604020202020204" pitchFamily="34" charset="0"/>
              </a:rPr>
              <a:t> consultivo, pero </a:t>
            </a:r>
            <a:r>
              <a:rPr lang="pt-BR" sz="6400" dirty="0" err="1">
                <a:latin typeface="Arial" panose="020B0604020202020204" pitchFamily="34" charset="0"/>
                <a:cs typeface="Arial" panose="020B0604020202020204" pitchFamily="34" charset="0"/>
              </a:rPr>
              <a:t>sin</a:t>
            </a:r>
            <a:r>
              <a:rPr lang="pt-BR" sz="6400" dirty="0">
                <a:latin typeface="Arial" panose="020B0604020202020204" pitchFamily="34" charset="0"/>
                <a:cs typeface="Arial" panose="020B0604020202020204" pitchFamily="34" charset="0"/>
              </a:rPr>
              <a:t> poderes de </a:t>
            </a:r>
            <a:r>
              <a:rPr lang="pt-BR" sz="6400" dirty="0" err="1">
                <a:latin typeface="Arial" panose="020B0604020202020204" pitchFamily="34" charset="0"/>
                <a:cs typeface="Arial" panose="020B0604020202020204" pitchFamily="34" charset="0"/>
              </a:rPr>
              <a:t>representación</a:t>
            </a:r>
            <a:r>
              <a:rPr lang="pt-BR" sz="6400" dirty="0">
                <a:latin typeface="Arial" panose="020B0604020202020204" pitchFamily="34" charset="0"/>
                <a:cs typeface="Arial" panose="020B0604020202020204" pitchFamily="34" charset="0"/>
              </a:rPr>
              <a:t> </a:t>
            </a:r>
            <a:r>
              <a:rPr lang="pt-BR" sz="6400" dirty="0" err="1">
                <a:latin typeface="Arial" panose="020B0604020202020204" pitchFamily="34" charset="0"/>
                <a:cs typeface="Arial" panose="020B0604020202020204" pitchFamily="34" charset="0"/>
              </a:rPr>
              <a:t>antre</a:t>
            </a:r>
            <a:r>
              <a:rPr lang="pt-BR" sz="6400" dirty="0">
                <a:latin typeface="Arial" panose="020B0604020202020204" pitchFamily="34" charset="0"/>
                <a:cs typeface="Arial" panose="020B0604020202020204" pitchFamily="34" charset="0"/>
              </a:rPr>
              <a:t> </a:t>
            </a:r>
            <a:r>
              <a:rPr lang="pt-BR" sz="6400" dirty="0" err="1">
                <a:latin typeface="Arial" panose="020B0604020202020204" pitchFamily="34" charset="0"/>
                <a:cs typeface="Arial" panose="020B0604020202020204" pitchFamily="34" charset="0"/>
              </a:rPr>
              <a:t>terceros</a:t>
            </a:r>
            <a:r>
              <a:rPr lang="pt-BR" sz="6400" dirty="0">
                <a:latin typeface="Arial" panose="020B0604020202020204" pitchFamily="34" charset="0"/>
                <a:cs typeface="Arial" panose="020B0604020202020204" pitchFamily="34" charset="0"/>
              </a:rPr>
              <a:t>, </a:t>
            </a:r>
            <a:r>
              <a:rPr lang="pt-BR" sz="6400" dirty="0" err="1">
                <a:latin typeface="Arial" panose="020B0604020202020204" pitchFamily="34" charset="0"/>
                <a:cs typeface="Arial" panose="020B0604020202020204" pitchFamily="34" charset="0"/>
              </a:rPr>
              <a:t>lo</a:t>
            </a:r>
            <a:r>
              <a:rPr lang="pt-BR" sz="6400" dirty="0">
                <a:latin typeface="Arial" panose="020B0604020202020204" pitchFamily="34" charset="0"/>
                <a:cs typeface="Arial" panose="020B0604020202020204" pitchFamily="34" charset="0"/>
              </a:rPr>
              <a:t> que </a:t>
            </a:r>
            <a:r>
              <a:rPr lang="pt-BR" sz="6400" dirty="0" err="1">
                <a:latin typeface="Arial" panose="020B0604020202020204" pitchFamily="34" charset="0"/>
                <a:cs typeface="Arial" panose="020B0604020202020204" pitchFamily="34" charset="0"/>
              </a:rPr>
              <a:t>la</a:t>
            </a:r>
            <a:r>
              <a:rPr lang="pt-BR" sz="6400" dirty="0">
                <a:latin typeface="Arial" panose="020B0604020202020204" pitchFamily="34" charset="0"/>
                <a:cs typeface="Arial" panose="020B0604020202020204" pitchFamily="34" charset="0"/>
              </a:rPr>
              <a:t> </a:t>
            </a:r>
            <a:r>
              <a:rPr lang="pt-BR" sz="6400" dirty="0" err="1">
                <a:latin typeface="Arial" panose="020B0604020202020204" pitchFamily="34" charset="0"/>
                <a:cs typeface="Arial" panose="020B0604020202020204" pitchFamily="34" charset="0"/>
              </a:rPr>
              <a:t>ley</a:t>
            </a:r>
            <a:r>
              <a:rPr lang="pt-BR" sz="6400" dirty="0">
                <a:latin typeface="Arial" panose="020B0604020202020204" pitchFamily="34" charset="0"/>
                <a:cs typeface="Arial" panose="020B0604020202020204" pitchFamily="34" charset="0"/>
              </a:rPr>
              <a:t> </a:t>
            </a:r>
            <a:r>
              <a:rPr lang="pt-BR" sz="6400" dirty="0" err="1">
                <a:latin typeface="Arial" panose="020B0604020202020204" pitchFamily="34" charset="0"/>
                <a:cs typeface="Arial" panose="020B0604020202020204" pitchFamily="34" charset="0"/>
              </a:rPr>
              <a:t>sólo</a:t>
            </a:r>
            <a:r>
              <a:rPr lang="pt-BR" sz="6400" dirty="0">
                <a:latin typeface="Arial" panose="020B0604020202020204" pitchFamily="34" charset="0"/>
                <a:cs typeface="Arial" panose="020B0604020202020204" pitchFamily="34" charset="0"/>
              </a:rPr>
              <a:t> </a:t>
            </a:r>
            <a:r>
              <a:rPr lang="pt-BR" sz="6400" dirty="0" err="1">
                <a:latin typeface="Arial" panose="020B0604020202020204" pitchFamily="34" charset="0"/>
                <a:cs typeface="Arial" panose="020B0604020202020204" pitchFamily="34" charset="0"/>
              </a:rPr>
              <a:t>le</a:t>
            </a:r>
            <a:r>
              <a:rPr lang="pt-BR" sz="6400" dirty="0">
                <a:latin typeface="Arial" panose="020B0604020202020204" pitchFamily="34" charset="0"/>
                <a:cs typeface="Arial" panose="020B0604020202020204" pitchFamily="34" charset="0"/>
              </a:rPr>
              <a:t> </a:t>
            </a:r>
            <a:r>
              <a:rPr lang="pt-BR" sz="6400" dirty="0" err="1">
                <a:latin typeface="Arial" panose="020B0604020202020204" pitchFamily="34" charset="0"/>
                <a:cs typeface="Arial" panose="020B0604020202020204" pitchFamily="34" charset="0"/>
              </a:rPr>
              <a:t>otorga</a:t>
            </a:r>
            <a:r>
              <a:rPr lang="pt-BR" sz="6400" dirty="0">
                <a:latin typeface="Arial" panose="020B0604020202020204" pitchFamily="34" charset="0"/>
                <a:cs typeface="Arial" panose="020B0604020202020204" pitchFamily="34" charset="0"/>
              </a:rPr>
              <a:t> al administrador y sus </a:t>
            </a:r>
            <a:r>
              <a:rPr lang="pt-BR" sz="6400" dirty="0" err="1">
                <a:latin typeface="Arial" panose="020B0604020202020204" pitchFamily="34" charset="0"/>
                <a:cs typeface="Arial" panose="020B0604020202020204" pitchFamily="34" charset="0"/>
              </a:rPr>
              <a:t>facultades</a:t>
            </a:r>
            <a:r>
              <a:rPr lang="pt-BR" sz="6400" dirty="0">
                <a:latin typeface="Arial" panose="020B0604020202020204" pitchFamily="34" charset="0"/>
                <a:cs typeface="Arial" panose="020B0604020202020204" pitchFamily="34" charset="0"/>
              </a:rPr>
              <a:t> </a:t>
            </a:r>
            <a:r>
              <a:rPr lang="pt-BR" sz="6400" dirty="0" err="1">
                <a:latin typeface="Arial" panose="020B0604020202020204" pitchFamily="34" charset="0"/>
                <a:cs typeface="Arial" panose="020B0604020202020204" pitchFamily="34" charset="0"/>
              </a:rPr>
              <a:t>deben</a:t>
            </a:r>
            <a:r>
              <a:rPr lang="pt-BR" sz="6400" dirty="0">
                <a:latin typeface="Arial" panose="020B0604020202020204" pitchFamily="34" charset="0"/>
                <a:cs typeface="Arial" panose="020B0604020202020204" pitchFamily="34" charset="0"/>
              </a:rPr>
              <a:t> </a:t>
            </a:r>
            <a:r>
              <a:rPr lang="pt-BR" sz="6400" dirty="0" err="1">
                <a:latin typeface="Arial" panose="020B0604020202020204" pitchFamily="34" charset="0"/>
                <a:cs typeface="Arial" panose="020B0604020202020204" pitchFamily="34" charset="0"/>
              </a:rPr>
              <a:t>limitarse</a:t>
            </a:r>
            <a:r>
              <a:rPr lang="pt-BR" sz="6400" dirty="0">
                <a:latin typeface="Arial" panose="020B0604020202020204" pitchFamily="34" charset="0"/>
                <a:cs typeface="Arial" panose="020B0604020202020204" pitchFamily="34" charset="0"/>
              </a:rPr>
              <a:t> a </a:t>
            </a:r>
            <a:r>
              <a:rPr lang="pt-BR" sz="6400" dirty="0" err="1">
                <a:latin typeface="Arial" panose="020B0604020202020204" pitchFamily="34" charset="0"/>
                <a:cs typeface="Arial" panose="020B0604020202020204" pitchFamily="34" charset="0"/>
              </a:rPr>
              <a:t>las</a:t>
            </a:r>
            <a:r>
              <a:rPr lang="pt-BR" sz="6400" dirty="0">
                <a:latin typeface="Arial" panose="020B0604020202020204" pitchFamily="34" charset="0"/>
                <a:cs typeface="Arial" panose="020B0604020202020204" pitchFamily="34" charset="0"/>
              </a:rPr>
              <a:t> </a:t>
            </a:r>
            <a:r>
              <a:rPr lang="pt-BR" sz="6400" dirty="0" err="1">
                <a:latin typeface="Arial" panose="020B0604020202020204" pitchFamily="34" charset="0"/>
                <a:cs typeface="Arial" panose="020B0604020202020204" pitchFamily="34" charset="0"/>
              </a:rPr>
              <a:t>señaladas</a:t>
            </a:r>
            <a:r>
              <a:rPr lang="pt-BR" sz="6400" dirty="0">
                <a:latin typeface="Arial" panose="020B0604020202020204" pitchFamily="34" charset="0"/>
                <a:cs typeface="Arial" panose="020B0604020202020204" pitchFamily="34" charset="0"/>
              </a:rPr>
              <a:t> por </a:t>
            </a:r>
            <a:r>
              <a:rPr lang="pt-BR" sz="6400" dirty="0" err="1">
                <a:latin typeface="Arial" panose="020B0604020202020204" pitchFamily="34" charset="0"/>
                <a:cs typeface="Arial" panose="020B0604020202020204" pitchFamily="34" charset="0"/>
              </a:rPr>
              <a:t>el</a:t>
            </a:r>
            <a:r>
              <a:rPr lang="pt-BR" sz="6400" dirty="0">
                <a:latin typeface="Arial" panose="020B0604020202020204" pitchFamily="34" charset="0"/>
                <a:cs typeface="Arial" panose="020B0604020202020204" pitchFamily="34" charset="0"/>
              </a:rPr>
              <a:t> </a:t>
            </a:r>
            <a:r>
              <a:rPr lang="pt-BR" sz="6400" dirty="0" err="1">
                <a:latin typeface="Arial" panose="020B0604020202020204" pitchFamily="34" charset="0"/>
                <a:cs typeface="Arial" panose="020B0604020202020204" pitchFamily="34" charset="0"/>
              </a:rPr>
              <a:t>Reglamento</a:t>
            </a:r>
            <a:r>
              <a:rPr lang="pt-BR" sz="6400" dirty="0">
                <a:latin typeface="Arial" panose="020B0604020202020204" pitchFamily="34" charset="0"/>
                <a:cs typeface="Arial" panose="020B0604020202020204" pitchFamily="34" charset="0"/>
              </a:rPr>
              <a:t> de </a:t>
            </a:r>
            <a:r>
              <a:rPr lang="pt-BR" sz="6400" dirty="0" err="1">
                <a:latin typeface="Arial" panose="020B0604020202020204" pitchFamily="34" charset="0"/>
                <a:cs typeface="Arial" panose="020B0604020202020204" pitchFamily="34" charset="0"/>
              </a:rPr>
              <a:t>Copropiedad</a:t>
            </a:r>
            <a:r>
              <a:rPr lang="pt-BR" sz="6400" dirty="0">
                <a:latin typeface="Arial" panose="020B0604020202020204" pitchFamily="34" charset="0"/>
                <a:cs typeface="Arial" panose="020B0604020202020204" pitchFamily="34" charset="0"/>
              </a:rPr>
              <a:t> y </a:t>
            </a:r>
            <a:r>
              <a:rPr lang="pt-BR" sz="6400" dirty="0" err="1">
                <a:latin typeface="Arial" panose="020B0604020202020204" pitchFamily="34" charset="0"/>
                <a:cs typeface="Arial" panose="020B0604020202020204" pitchFamily="34" charset="0"/>
              </a:rPr>
              <a:t>Administración</a:t>
            </a:r>
            <a:r>
              <a:rPr lang="pt-BR" sz="6400" dirty="0">
                <a:latin typeface="Arial" panose="020B0604020202020204" pitchFamily="34" charset="0"/>
                <a:cs typeface="Arial" panose="020B0604020202020204" pitchFamily="34" charset="0"/>
              </a:rPr>
              <a:t>” (</a:t>
            </a:r>
            <a:r>
              <a:rPr lang="pt-BR" sz="6400" dirty="0" err="1">
                <a:latin typeface="Arial" panose="020B0604020202020204" pitchFamily="34" charset="0"/>
                <a:cs typeface="Arial" panose="020B0604020202020204" pitchFamily="34" charset="0"/>
              </a:rPr>
              <a:t>CNEsp.Civ</a:t>
            </a:r>
            <a:r>
              <a:rPr lang="pt-BR" sz="6400" dirty="0">
                <a:latin typeface="Arial" panose="020B0604020202020204" pitchFamily="34" charset="0"/>
                <a:cs typeface="Arial" panose="020B0604020202020204" pitchFamily="34" charset="0"/>
              </a:rPr>
              <a:t>. y Com., Sala IV, 19/06/79, ED, 101-442, sum.52). </a:t>
            </a:r>
          </a:p>
          <a:p>
            <a:pPr marL="0" indent="0">
              <a:buNone/>
            </a:pPr>
            <a:endParaRPr lang="pt-BR" sz="6400" dirty="0">
              <a:latin typeface="Arial" panose="020B0604020202020204" pitchFamily="34" charset="0"/>
              <a:cs typeface="Arial" panose="020B0604020202020204" pitchFamily="34" charset="0"/>
            </a:endParaRPr>
          </a:p>
          <a:p>
            <a:pPr marL="0" indent="0">
              <a:buNone/>
            </a:pPr>
            <a:r>
              <a:rPr lang="pt-BR" sz="6400" dirty="0">
                <a:latin typeface="Arial" panose="020B0604020202020204" pitchFamily="34" charset="0"/>
                <a:cs typeface="Arial" panose="020B0604020202020204" pitchFamily="34" charset="0"/>
              </a:rPr>
              <a:t>* </a:t>
            </a:r>
            <a:r>
              <a:rPr lang="pt-BR" sz="6400" dirty="0" err="1">
                <a:latin typeface="Arial" panose="020B0604020202020204" pitchFamily="34" charset="0"/>
                <a:cs typeface="Arial" panose="020B0604020202020204" pitchFamily="34" charset="0"/>
              </a:rPr>
              <a:t>Responsabilidad</a:t>
            </a:r>
            <a:r>
              <a:rPr lang="pt-BR" sz="6400" dirty="0">
                <a:latin typeface="Arial" panose="020B0604020202020204" pitchFamily="34" charset="0"/>
                <a:cs typeface="Arial" panose="020B0604020202020204" pitchFamily="34" charset="0"/>
              </a:rPr>
              <a:t> de </a:t>
            </a:r>
            <a:r>
              <a:rPr lang="pt-BR" sz="6400" dirty="0" err="1">
                <a:latin typeface="Arial" panose="020B0604020202020204" pitchFamily="34" charset="0"/>
                <a:cs typeface="Arial" panose="020B0604020202020204" pitchFamily="34" charset="0"/>
              </a:rPr>
              <a:t>los</a:t>
            </a:r>
            <a:r>
              <a:rPr lang="pt-BR" sz="6400" dirty="0">
                <a:latin typeface="Arial" panose="020B0604020202020204" pitchFamily="34" charset="0"/>
                <a:cs typeface="Arial" panose="020B0604020202020204" pitchFamily="34" charset="0"/>
              </a:rPr>
              <a:t> integrantes </a:t>
            </a:r>
            <a:r>
              <a:rPr lang="pt-BR" sz="6400" dirty="0" err="1">
                <a:latin typeface="Arial" panose="020B0604020202020204" pitchFamily="34" charset="0"/>
                <a:cs typeface="Arial" panose="020B0604020202020204" pitchFamily="34" charset="0"/>
              </a:rPr>
              <a:t>del</a:t>
            </a:r>
            <a:r>
              <a:rPr lang="pt-BR" sz="6400" dirty="0">
                <a:latin typeface="Arial" panose="020B0604020202020204" pitchFamily="34" charset="0"/>
                <a:cs typeface="Arial" panose="020B0604020202020204" pitchFamily="34" charset="0"/>
              </a:rPr>
              <a:t> </a:t>
            </a:r>
            <a:r>
              <a:rPr lang="pt-BR" sz="6400" dirty="0" err="1">
                <a:latin typeface="Arial" panose="020B0604020202020204" pitchFamily="34" charset="0"/>
                <a:cs typeface="Arial" panose="020B0604020202020204" pitchFamily="34" charset="0"/>
              </a:rPr>
              <a:t>Consejo</a:t>
            </a:r>
            <a:r>
              <a:rPr lang="pt-BR" sz="6400" dirty="0">
                <a:latin typeface="Arial" panose="020B0604020202020204" pitchFamily="34" charset="0"/>
                <a:cs typeface="Arial" panose="020B0604020202020204" pitchFamily="34" charset="0"/>
              </a:rPr>
              <a:t>: derivada </a:t>
            </a:r>
            <a:r>
              <a:rPr lang="pt-BR" sz="6400" dirty="0" err="1">
                <a:latin typeface="Arial" panose="020B0604020202020204" pitchFamily="34" charset="0"/>
                <a:cs typeface="Arial" panose="020B0604020202020204" pitchFamily="34" charset="0"/>
              </a:rPr>
              <a:t>del</a:t>
            </a:r>
            <a:r>
              <a:rPr lang="pt-BR" sz="6400" dirty="0">
                <a:latin typeface="Arial" panose="020B0604020202020204" pitchFamily="34" charset="0"/>
                <a:cs typeface="Arial" panose="020B0604020202020204" pitchFamily="34" charset="0"/>
              </a:rPr>
              <a:t> </a:t>
            </a:r>
            <a:r>
              <a:rPr lang="pt-BR" sz="6400" dirty="0" err="1">
                <a:latin typeface="Arial" panose="020B0604020202020204" pitchFamily="34" charset="0"/>
                <a:cs typeface="Arial" panose="020B0604020202020204" pitchFamily="34" charset="0"/>
              </a:rPr>
              <a:t>incumplimiento</a:t>
            </a:r>
            <a:r>
              <a:rPr lang="pt-BR" sz="6400" dirty="0">
                <a:latin typeface="Arial" panose="020B0604020202020204" pitchFamily="34" charset="0"/>
                <a:cs typeface="Arial" panose="020B0604020202020204" pitchFamily="34" charset="0"/>
              </a:rPr>
              <a:t> total o parcial de </a:t>
            </a:r>
            <a:r>
              <a:rPr lang="pt-BR" sz="6400" dirty="0" err="1">
                <a:latin typeface="Arial" panose="020B0604020202020204" pitchFamily="34" charset="0"/>
                <a:cs typeface="Arial" panose="020B0604020202020204" pitchFamily="34" charset="0"/>
              </a:rPr>
              <a:t>las</a:t>
            </a:r>
            <a:r>
              <a:rPr lang="pt-BR" sz="6400" dirty="0">
                <a:latin typeface="Arial" panose="020B0604020202020204" pitchFamily="34" charset="0"/>
                <a:cs typeface="Arial" panose="020B0604020202020204" pitchFamily="34" charset="0"/>
              </a:rPr>
              <a:t> funciones encomendadas por </a:t>
            </a:r>
            <a:r>
              <a:rPr lang="pt-BR" sz="6400" dirty="0" err="1">
                <a:latin typeface="Arial" panose="020B0604020202020204" pitchFamily="34" charset="0"/>
                <a:cs typeface="Arial" panose="020B0604020202020204" pitchFamily="34" charset="0"/>
              </a:rPr>
              <a:t>la</a:t>
            </a:r>
            <a:r>
              <a:rPr lang="pt-BR" sz="6400" dirty="0">
                <a:latin typeface="Arial" panose="020B0604020202020204" pitchFamily="34" charset="0"/>
                <a:cs typeface="Arial" panose="020B0604020202020204" pitchFamily="34" charset="0"/>
              </a:rPr>
              <a:t> </a:t>
            </a:r>
            <a:r>
              <a:rPr lang="pt-BR" sz="6400" dirty="0" err="1">
                <a:latin typeface="Arial" panose="020B0604020202020204" pitchFamily="34" charset="0"/>
                <a:cs typeface="Arial" panose="020B0604020202020204" pitchFamily="34" charset="0"/>
              </a:rPr>
              <a:t>ley</a:t>
            </a:r>
            <a:r>
              <a:rPr lang="pt-BR" sz="6400" dirty="0">
                <a:latin typeface="Arial" panose="020B0604020202020204" pitchFamily="34" charset="0"/>
                <a:cs typeface="Arial" panose="020B0604020202020204" pitchFamily="34" charset="0"/>
              </a:rPr>
              <a:t> y/o </a:t>
            </a:r>
            <a:r>
              <a:rPr lang="pt-BR" sz="6400" dirty="0" err="1">
                <a:latin typeface="Arial" panose="020B0604020202020204" pitchFamily="34" charset="0"/>
                <a:cs typeface="Arial" panose="020B0604020202020204" pitchFamily="34" charset="0"/>
              </a:rPr>
              <a:t>el</a:t>
            </a:r>
            <a:r>
              <a:rPr lang="pt-BR" sz="6400" dirty="0">
                <a:latin typeface="Arial" panose="020B0604020202020204" pitchFamily="34" charset="0"/>
                <a:cs typeface="Arial" panose="020B0604020202020204" pitchFamily="34" charset="0"/>
              </a:rPr>
              <a:t> RPH. De tipo </a:t>
            </a:r>
            <a:r>
              <a:rPr lang="pt-BR" sz="6400" i="1" dirty="0" err="1">
                <a:latin typeface="Arial" panose="020B0604020202020204" pitchFamily="34" charset="0"/>
                <a:cs typeface="Arial" panose="020B0604020202020204" pitchFamily="34" charset="0"/>
              </a:rPr>
              <a:t>contractua</a:t>
            </a:r>
            <a:r>
              <a:rPr lang="pt-BR" sz="6400" dirty="0" err="1">
                <a:latin typeface="Arial" panose="020B0604020202020204" pitchFamily="34" charset="0"/>
                <a:cs typeface="Arial" panose="020B0604020202020204" pitchFamily="34" charset="0"/>
              </a:rPr>
              <a:t>l</a:t>
            </a:r>
            <a:r>
              <a:rPr lang="pt-BR" sz="6400" dirty="0">
                <a:latin typeface="Arial" panose="020B0604020202020204" pitchFamily="34" charset="0"/>
                <a:cs typeface="Arial" panose="020B0604020202020204" pitchFamily="34" charset="0"/>
              </a:rPr>
              <a:t>. </a:t>
            </a:r>
            <a:r>
              <a:rPr lang="pt-BR" sz="6400" dirty="0" err="1">
                <a:latin typeface="Arial" panose="020B0604020202020204" pitchFamily="34" charset="0"/>
                <a:cs typeface="Arial" panose="020B0604020202020204" pitchFamily="34" charset="0"/>
              </a:rPr>
              <a:t>Factor</a:t>
            </a:r>
            <a:r>
              <a:rPr lang="pt-BR" sz="6400" dirty="0">
                <a:latin typeface="Arial" panose="020B0604020202020204" pitchFamily="34" charset="0"/>
                <a:cs typeface="Arial" panose="020B0604020202020204" pitchFamily="34" charset="0"/>
              </a:rPr>
              <a:t> de </a:t>
            </a:r>
            <a:r>
              <a:rPr lang="pt-BR" sz="6400" dirty="0" err="1">
                <a:latin typeface="Arial" panose="020B0604020202020204" pitchFamily="34" charset="0"/>
                <a:cs typeface="Arial" panose="020B0604020202020204" pitchFamily="34" charset="0"/>
              </a:rPr>
              <a:t>atribución</a:t>
            </a:r>
            <a:r>
              <a:rPr lang="pt-BR" sz="6400" dirty="0">
                <a:latin typeface="Arial" panose="020B0604020202020204" pitchFamily="34" charset="0"/>
                <a:cs typeface="Arial" panose="020B0604020202020204" pitchFamily="34" charset="0"/>
              </a:rPr>
              <a:t> </a:t>
            </a:r>
            <a:r>
              <a:rPr lang="pt-BR" sz="6400" i="1" dirty="0">
                <a:latin typeface="Arial" panose="020B0604020202020204" pitchFamily="34" charset="0"/>
                <a:cs typeface="Arial" panose="020B0604020202020204" pitchFamily="34" charset="0"/>
              </a:rPr>
              <a:t>subjetivo</a:t>
            </a:r>
            <a:r>
              <a:rPr lang="pt-BR" sz="6400" dirty="0">
                <a:latin typeface="Arial" panose="020B0604020202020204" pitchFamily="34" charset="0"/>
                <a:cs typeface="Arial" panose="020B0604020202020204" pitchFamily="34" charset="0"/>
              </a:rPr>
              <a:t>. No </a:t>
            </a:r>
            <a:r>
              <a:rPr lang="pt-BR" sz="6400" i="1" dirty="0">
                <a:latin typeface="Arial" panose="020B0604020202020204" pitchFamily="34" charset="0"/>
                <a:cs typeface="Arial" panose="020B0604020202020204" pitchFamily="34" charset="0"/>
              </a:rPr>
              <a:t>solidaria</a:t>
            </a:r>
            <a:r>
              <a:rPr lang="pt-BR" sz="6400" dirty="0">
                <a:latin typeface="Arial" panose="020B0604020202020204" pitchFamily="34" charset="0"/>
                <a:cs typeface="Arial" panose="020B0604020202020204" pitchFamily="34" charset="0"/>
              </a:rPr>
              <a:t>, </a:t>
            </a:r>
            <a:r>
              <a:rPr lang="pt-BR" sz="6400" dirty="0" err="1">
                <a:latin typeface="Arial" panose="020B0604020202020204" pitchFamily="34" charset="0"/>
                <a:cs typeface="Arial" panose="020B0604020202020204" pitchFamily="34" charset="0"/>
              </a:rPr>
              <a:t>excepto</a:t>
            </a:r>
            <a:r>
              <a:rPr lang="pt-BR" sz="6400" dirty="0">
                <a:latin typeface="Arial" panose="020B0604020202020204" pitchFamily="34" charset="0"/>
                <a:cs typeface="Arial" panose="020B0604020202020204" pitchFamily="34" charset="0"/>
              </a:rPr>
              <a:t> que </a:t>
            </a:r>
            <a:r>
              <a:rPr lang="pt-BR" sz="6400" dirty="0" err="1">
                <a:latin typeface="Arial" panose="020B0604020202020204" pitchFamily="34" charset="0"/>
                <a:cs typeface="Arial" panose="020B0604020202020204" pitchFamily="34" charset="0"/>
              </a:rPr>
              <a:t>fuera</a:t>
            </a:r>
            <a:r>
              <a:rPr lang="pt-BR" sz="6400" dirty="0">
                <a:latin typeface="Arial" panose="020B0604020202020204" pitchFamily="34" charset="0"/>
                <a:cs typeface="Arial" panose="020B0604020202020204" pitchFamily="34" charset="0"/>
              </a:rPr>
              <a:t> </a:t>
            </a:r>
            <a:r>
              <a:rPr lang="pt-BR" sz="6400" dirty="0" err="1">
                <a:latin typeface="Arial" panose="020B0604020202020204" pitchFamily="34" charset="0"/>
                <a:cs typeface="Arial" panose="020B0604020202020204" pitchFamily="34" charset="0"/>
              </a:rPr>
              <a:t>impuesta</a:t>
            </a:r>
            <a:r>
              <a:rPr lang="pt-BR" sz="6400" dirty="0">
                <a:latin typeface="Arial" panose="020B0604020202020204" pitchFamily="34" charset="0"/>
                <a:cs typeface="Arial" panose="020B0604020202020204" pitchFamily="34" charset="0"/>
              </a:rPr>
              <a:t> por </a:t>
            </a:r>
            <a:r>
              <a:rPr lang="pt-BR" sz="6400" dirty="0" err="1">
                <a:latin typeface="Arial" panose="020B0604020202020204" pitchFamily="34" charset="0"/>
                <a:cs typeface="Arial" panose="020B0604020202020204" pitchFamily="34" charset="0"/>
              </a:rPr>
              <a:t>el</a:t>
            </a:r>
            <a:r>
              <a:rPr lang="pt-BR" sz="6400" dirty="0">
                <a:latin typeface="Arial" panose="020B0604020202020204" pitchFamily="34" charset="0"/>
                <a:cs typeface="Arial" panose="020B0604020202020204" pitchFamily="34" charset="0"/>
              </a:rPr>
              <a:t> RPH por </a:t>
            </a:r>
            <a:r>
              <a:rPr lang="pt-BR" sz="6400" dirty="0" err="1">
                <a:latin typeface="Arial" panose="020B0604020202020204" pitchFamily="34" charset="0"/>
                <a:cs typeface="Arial" panose="020B0604020202020204" pitchFamily="34" charset="0"/>
              </a:rPr>
              <a:t>carencia</a:t>
            </a:r>
            <a:r>
              <a:rPr lang="pt-BR" sz="6400" dirty="0">
                <a:latin typeface="Arial" panose="020B0604020202020204" pitchFamily="34" charset="0"/>
                <a:cs typeface="Arial" panose="020B0604020202020204" pitchFamily="34" charset="0"/>
              </a:rPr>
              <a:t> de </a:t>
            </a:r>
            <a:r>
              <a:rPr lang="pt-BR" sz="6400" dirty="0" err="1">
                <a:latin typeface="Arial" panose="020B0604020202020204" pitchFamily="34" charset="0"/>
                <a:cs typeface="Arial" panose="020B0604020202020204" pitchFamily="34" charset="0"/>
              </a:rPr>
              <a:t>regla</a:t>
            </a:r>
            <a:r>
              <a:rPr lang="pt-BR" sz="6400" dirty="0">
                <a:latin typeface="Arial" panose="020B0604020202020204" pitchFamily="34" charset="0"/>
                <a:cs typeface="Arial" panose="020B0604020202020204" pitchFamily="34" charset="0"/>
              </a:rPr>
              <a:t> legal.</a:t>
            </a:r>
          </a:p>
          <a:p>
            <a:pPr marL="0" indent="0">
              <a:buNone/>
            </a:pPr>
            <a:endParaRPr lang="pt-BR" sz="1000" dirty="0">
              <a:latin typeface="Arial" panose="020B0604020202020204" pitchFamily="34" charset="0"/>
              <a:cs typeface="Arial" panose="020B0604020202020204" pitchFamily="34" charset="0"/>
            </a:endParaRPr>
          </a:p>
          <a:p>
            <a:pPr marL="0" indent="0">
              <a:buNone/>
            </a:pPr>
            <a:endParaRPr lang="pt-BR" sz="1000" dirty="0">
              <a:latin typeface="Arial" panose="020B0604020202020204" pitchFamily="34" charset="0"/>
              <a:cs typeface="Arial" panose="020B0604020202020204" pitchFamily="34" charset="0"/>
            </a:endParaRPr>
          </a:p>
          <a:p>
            <a:pPr marL="0" indent="0">
              <a:buNone/>
            </a:pPr>
            <a:endParaRPr lang="pt-BR" sz="1000" dirty="0">
              <a:latin typeface="Arial" panose="020B0604020202020204" pitchFamily="34" charset="0"/>
              <a:cs typeface="Arial" panose="020B0604020202020204" pitchFamily="34" charset="0"/>
            </a:endParaRPr>
          </a:p>
          <a:p>
            <a:pPr marL="0" indent="0">
              <a:buNone/>
            </a:pPr>
            <a:endParaRPr lang="pt-BR" sz="1000" dirty="0">
              <a:latin typeface="Arial" panose="020B0604020202020204" pitchFamily="34" charset="0"/>
              <a:cs typeface="Arial" panose="020B0604020202020204" pitchFamily="34" charset="0"/>
            </a:endParaRPr>
          </a:p>
          <a:p>
            <a:pPr marL="0" indent="0">
              <a:buNone/>
            </a:pPr>
            <a:endParaRPr lang="pt-BR" sz="4200" dirty="0">
              <a:latin typeface="Arial" panose="020B0604020202020204" pitchFamily="34" charset="0"/>
              <a:cs typeface="Arial" panose="020B0604020202020204" pitchFamily="34" charset="0"/>
            </a:endParaRPr>
          </a:p>
          <a:p>
            <a:pPr marL="0" indent="0">
              <a:buNone/>
            </a:pPr>
            <a:r>
              <a:rPr lang="pt-BR" sz="4200" dirty="0">
                <a:latin typeface="Arial" panose="020B0604020202020204" pitchFamily="34" charset="0"/>
                <a:cs typeface="Arial" panose="020B0604020202020204" pitchFamily="34" charset="0"/>
              </a:rPr>
              <a:t> </a:t>
            </a:r>
            <a:r>
              <a:rPr lang="pt-BR" sz="4200" dirty="0" err="1">
                <a:latin typeface="Arial" panose="020B0604020202020204" pitchFamily="34" charset="0"/>
                <a:cs typeface="Arial" panose="020B0604020202020204" pitchFamily="34" charset="0"/>
              </a:rPr>
              <a:t>Abog</a:t>
            </a:r>
            <a:r>
              <a:rPr lang="pt-BR" sz="4200" dirty="0">
                <a:latin typeface="Arial" panose="020B0604020202020204" pitchFamily="34" charset="0"/>
                <a:cs typeface="Arial" panose="020B0604020202020204" pitchFamily="34" charset="0"/>
              </a:rPr>
              <a:t>. Jorge C. </a:t>
            </a:r>
            <a:r>
              <a:rPr lang="pt-BR" sz="4200" dirty="0" err="1">
                <a:latin typeface="Arial" panose="020B0604020202020204" pitchFamily="34" charset="0"/>
                <a:cs typeface="Arial" panose="020B0604020202020204" pitchFamily="34" charset="0"/>
              </a:rPr>
              <a:t>Resqui</a:t>
            </a:r>
            <a:r>
              <a:rPr lang="pt-BR" sz="4200" dirty="0">
                <a:latin typeface="Arial" panose="020B0604020202020204" pitchFamily="34" charset="0"/>
                <a:cs typeface="Arial" panose="020B0604020202020204" pitchFamily="34" charset="0"/>
              </a:rPr>
              <a:t> Pizarro                                      www.rprsabogados.com.ar </a:t>
            </a:r>
            <a:endParaRPr lang="es-AR" sz="4200" dirty="0">
              <a:latin typeface="Arial" panose="020B0604020202020204" pitchFamily="34" charset="0"/>
              <a:cs typeface="Arial" panose="020B0604020202020204" pitchFamily="34" charset="0"/>
            </a:endParaRPr>
          </a:p>
          <a:p>
            <a:pPr marL="0" indent="0">
              <a:buNone/>
            </a:pPr>
            <a:endParaRPr lang="es-AR" sz="1600" dirty="0">
              <a:latin typeface="Arial" panose="020B0604020202020204" pitchFamily="34" charset="0"/>
              <a:cs typeface="Arial" panose="020B0604020202020204" pitchFamily="34" charset="0"/>
            </a:endParaRPr>
          </a:p>
        </p:txBody>
      </p:sp>
      <p:sp>
        <p:nvSpPr>
          <p:cNvPr id="5" name="4 Marcador de número de diapositiva"/>
          <p:cNvSpPr>
            <a:spLocks noGrp="1"/>
          </p:cNvSpPr>
          <p:nvPr>
            <p:ph type="sldNum" sz="quarter" idx="12"/>
          </p:nvPr>
        </p:nvSpPr>
        <p:spPr/>
        <p:txBody>
          <a:bodyPr/>
          <a:lstStyle/>
          <a:p>
            <a:fld id="{97488CFD-357C-43B7-AA21-D80821069746}" type="slidenum">
              <a:rPr lang="es-ES" smtClean="0"/>
              <a:t>3</a:t>
            </a:fld>
            <a:endParaRPr lang="es-ES"/>
          </a:p>
        </p:txBody>
      </p:sp>
    </p:spTree>
    <p:extLst>
      <p:ext uri="{BB962C8B-B14F-4D97-AF65-F5344CB8AC3E}">
        <p14:creationId xmlns:p14="http://schemas.microsoft.com/office/powerpoint/2010/main" val="3814584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116632"/>
            <a:ext cx="8229600" cy="648072"/>
          </a:xfrm>
        </p:spPr>
        <p:txBody>
          <a:bodyPr>
            <a:normAutofit/>
          </a:bodyPr>
          <a:lstStyle/>
          <a:p>
            <a:r>
              <a:rPr lang="es-AR" sz="1400" u="sng" dirty="0"/>
              <a:t>Clase 18-11-2020  El consejo de propietarios: órgano del Consorcio.  Concepto y características. Funcionamiento, atribuciones.  Responsabilidades.-Seguros del Consorcio.</a:t>
            </a:r>
            <a:endParaRPr lang="es-ES" sz="1400" u="sng" dirty="0"/>
          </a:p>
        </p:txBody>
      </p:sp>
      <p:sp>
        <p:nvSpPr>
          <p:cNvPr id="3" name="2 Marcador de contenido"/>
          <p:cNvSpPr>
            <a:spLocks noGrp="1"/>
          </p:cNvSpPr>
          <p:nvPr>
            <p:ph idx="1"/>
          </p:nvPr>
        </p:nvSpPr>
        <p:spPr>
          <a:xfrm>
            <a:off x="395536" y="836712"/>
            <a:ext cx="8291264" cy="5832648"/>
          </a:xfrm>
        </p:spPr>
        <p:txBody>
          <a:bodyPr>
            <a:normAutofit fontScale="25000" lnSpcReduction="20000"/>
          </a:bodyPr>
          <a:lstStyle/>
          <a:p>
            <a:pPr marL="0" indent="0">
              <a:buNone/>
            </a:pPr>
            <a:r>
              <a:rPr lang="es-AR" sz="6400" dirty="0">
                <a:latin typeface="Arial" panose="020B0604020202020204" pitchFamily="34" charset="0"/>
                <a:cs typeface="Arial" panose="020B0604020202020204" pitchFamily="34" charset="0"/>
              </a:rPr>
              <a:t>ART. 2067.- Derechos y obligaciones. El administrador tiene los derechos y obligaciones impuestos por la ley, el reglamento y la asamblea de propietarios. En especial debe:…</a:t>
            </a:r>
          </a:p>
          <a:p>
            <a:pPr marL="0" indent="0">
              <a:buNone/>
            </a:pPr>
            <a:endParaRPr lang="es-AR" sz="6400" dirty="0">
              <a:latin typeface="Arial" panose="020B0604020202020204" pitchFamily="34" charset="0"/>
              <a:cs typeface="Arial" panose="020B0604020202020204" pitchFamily="34" charset="0"/>
            </a:endParaRPr>
          </a:p>
          <a:p>
            <a:pPr marL="0" indent="0">
              <a:buNone/>
            </a:pPr>
            <a:r>
              <a:rPr lang="es-AR" sz="6400" dirty="0">
                <a:latin typeface="Arial" panose="020B0604020202020204" pitchFamily="34" charset="0"/>
                <a:cs typeface="Arial" panose="020B0604020202020204" pitchFamily="34" charset="0"/>
              </a:rPr>
              <a:t>h) mantener asegurado el inmueble con un </a:t>
            </a:r>
            <a:r>
              <a:rPr lang="es-AR" sz="6400" u="sng" dirty="0">
                <a:latin typeface="Arial" panose="020B0604020202020204" pitchFamily="34" charset="0"/>
                <a:cs typeface="Arial" panose="020B0604020202020204" pitchFamily="34" charset="0"/>
              </a:rPr>
              <a:t>seguro integral de consorcios </a:t>
            </a:r>
            <a:r>
              <a:rPr lang="es-AR" sz="6400" dirty="0">
                <a:latin typeface="Arial" panose="020B0604020202020204" pitchFamily="34" charset="0"/>
                <a:cs typeface="Arial" panose="020B0604020202020204" pitchFamily="34" charset="0"/>
              </a:rPr>
              <a:t>que incluya incendio, responsabilidad civil y demás riesgos de práctica, aparte de asegurar otros riesgos que la asamblea resuelva cubrir;</a:t>
            </a:r>
          </a:p>
          <a:p>
            <a:pPr marL="0" indent="0">
              <a:buNone/>
            </a:pPr>
            <a:endParaRPr lang="es-AR" sz="6400" dirty="0">
              <a:latin typeface="Arial" panose="020B0604020202020204" pitchFamily="34" charset="0"/>
              <a:cs typeface="Arial" panose="020B0604020202020204" pitchFamily="34" charset="0"/>
            </a:endParaRPr>
          </a:p>
          <a:p>
            <a:pPr marL="0" indent="0">
              <a:buNone/>
            </a:pPr>
            <a:r>
              <a:rPr lang="es-AR" sz="6400" u="sng" dirty="0" err="1">
                <a:latin typeface="Arial" panose="020B0604020202020204" pitchFamily="34" charset="0"/>
                <a:cs typeface="Arial" panose="020B0604020202020204" pitchFamily="34" charset="0"/>
              </a:rPr>
              <a:t>Prehorizontalidad</a:t>
            </a:r>
            <a:endParaRPr lang="es-AR" sz="6400" u="sng" dirty="0">
              <a:latin typeface="Arial" panose="020B0604020202020204" pitchFamily="34" charset="0"/>
              <a:cs typeface="Arial" panose="020B0604020202020204" pitchFamily="34" charset="0"/>
            </a:endParaRPr>
          </a:p>
          <a:p>
            <a:pPr marL="0" indent="0">
              <a:buNone/>
            </a:pPr>
            <a:endParaRPr lang="es-AR" sz="6400" dirty="0">
              <a:latin typeface="Arial" panose="020B0604020202020204" pitchFamily="34" charset="0"/>
              <a:cs typeface="Arial" panose="020B0604020202020204" pitchFamily="34" charset="0"/>
            </a:endParaRPr>
          </a:p>
          <a:p>
            <a:pPr marL="0" indent="0">
              <a:buNone/>
            </a:pPr>
            <a:r>
              <a:rPr lang="es-AR" sz="6400" dirty="0">
                <a:latin typeface="Arial" panose="020B0604020202020204" pitchFamily="34" charset="0"/>
                <a:cs typeface="Arial" panose="020B0604020202020204" pitchFamily="34" charset="0"/>
              </a:rPr>
              <a:t>ART. 2071.- Seguro obligatorio. Para poder celebrar contratos sobre unidades construidas o proyectadas bajo el régimen de propiedad horizontal, el titular del dominio del inmueble debe constituir un </a:t>
            </a:r>
            <a:r>
              <a:rPr lang="es-AR" sz="6400" u="sng" dirty="0">
                <a:latin typeface="Arial" panose="020B0604020202020204" pitchFamily="34" charset="0"/>
                <a:cs typeface="Arial" panose="020B0604020202020204" pitchFamily="34" charset="0"/>
              </a:rPr>
              <a:t>seguro a favor del adquirente</a:t>
            </a:r>
            <a:r>
              <a:rPr lang="es-AR" sz="6400" dirty="0">
                <a:latin typeface="Arial" panose="020B0604020202020204" pitchFamily="34" charset="0"/>
                <a:cs typeface="Arial" panose="020B0604020202020204" pitchFamily="34" charset="0"/>
              </a:rPr>
              <a:t>, para el riesgo del fracaso de la operación de acuerdo a lo convenido por cualquier razón, y cuya cobertura comprenda el reintegro de las cuotas abonadas con más un interés retributivo o, en su caso, la liberación de todos los gravámenes que el adquirente no asume en el contrato preliminar.</a:t>
            </a:r>
          </a:p>
          <a:p>
            <a:pPr marL="0" indent="0">
              <a:buNone/>
            </a:pPr>
            <a:endParaRPr lang="es-AR" sz="6400" dirty="0">
              <a:latin typeface="Arial" panose="020B0604020202020204" pitchFamily="34" charset="0"/>
              <a:cs typeface="Arial" panose="020B0604020202020204" pitchFamily="34" charset="0"/>
            </a:endParaRPr>
          </a:p>
          <a:p>
            <a:pPr marL="0" indent="0">
              <a:buNone/>
            </a:pPr>
            <a:r>
              <a:rPr lang="es-AR" sz="6400" dirty="0">
                <a:latin typeface="Arial" panose="020B0604020202020204" pitchFamily="34" charset="0"/>
                <a:cs typeface="Arial" panose="020B0604020202020204" pitchFamily="34" charset="0"/>
              </a:rPr>
              <a:t>El incumplimiento de la obligación impuesta en este artículo priva al titular del dominio de todo derecho contra el adquirente a menos que cumpla íntegramente con sus obligaciones, pero no priva al adquirente de sus derechos contra el enajenante.</a:t>
            </a:r>
          </a:p>
          <a:p>
            <a:pPr marL="0" indent="0">
              <a:buNone/>
            </a:pPr>
            <a:endParaRPr lang="es-AR" sz="4900" dirty="0">
              <a:latin typeface="Arial" panose="020B0604020202020204" pitchFamily="34" charset="0"/>
              <a:cs typeface="Arial" panose="020B0604020202020204" pitchFamily="34" charset="0"/>
            </a:endParaRPr>
          </a:p>
          <a:p>
            <a:pPr marL="0" indent="0">
              <a:buNone/>
            </a:pPr>
            <a:endParaRPr lang="es-AR" sz="1600" dirty="0">
              <a:latin typeface="Arial" panose="020B0604020202020204" pitchFamily="34" charset="0"/>
              <a:cs typeface="Arial" panose="020B0604020202020204" pitchFamily="34" charset="0"/>
            </a:endParaRPr>
          </a:p>
          <a:p>
            <a:pPr marL="0" indent="0">
              <a:buNone/>
            </a:pPr>
            <a:r>
              <a:rPr lang="es-AR" sz="6400" dirty="0">
                <a:latin typeface="Arial" panose="020B0604020202020204" pitchFamily="34" charset="0"/>
                <a:cs typeface="Arial" panose="020B0604020202020204" pitchFamily="34" charset="0"/>
              </a:rPr>
              <a:t>Interés retributivo: compensatorios y punitorios</a:t>
            </a:r>
          </a:p>
          <a:p>
            <a:pPr marL="0" indent="0">
              <a:buNone/>
            </a:pPr>
            <a:endParaRPr lang="es-AR" sz="1600" dirty="0">
              <a:latin typeface="Arial" panose="020B0604020202020204" pitchFamily="34" charset="0"/>
              <a:cs typeface="Arial" panose="020B0604020202020204" pitchFamily="34" charset="0"/>
            </a:endParaRPr>
          </a:p>
          <a:p>
            <a:pPr marL="0" indent="0">
              <a:buNone/>
            </a:pPr>
            <a:endParaRPr lang="es-AR" sz="1600" dirty="0">
              <a:latin typeface="Arial" panose="020B0604020202020204" pitchFamily="34" charset="0"/>
              <a:cs typeface="Arial" panose="020B0604020202020204" pitchFamily="34" charset="0"/>
            </a:endParaRPr>
          </a:p>
          <a:p>
            <a:pPr marL="0" indent="0">
              <a:buNone/>
            </a:pPr>
            <a:endParaRPr lang="es-AR" sz="1600" dirty="0">
              <a:latin typeface="Arial" panose="020B0604020202020204" pitchFamily="34" charset="0"/>
              <a:cs typeface="Arial" panose="020B0604020202020204" pitchFamily="34" charset="0"/>
            </a:endParaRPr>
          </a:p>
          <a:p>
            <a:pPr marL="0" indent="0">
              <a:buNone/>
            </a:pPr>
            <a:r>
              <a:rPr lang="es-AR" sz="4800" dirty="0">
                <a:latin typeface="Arial" panose="020B0604020202020204" pitchFamily="34" charset="0"/>
                <a:cs typeface="Arial" panose="020B0604020202020204" pitchFamily="34" charset="0"/>
              </a:rPr>
              <a:t>SUPERINTENDENCIA DE SEGUROS DE LA NACIÓN- </a:t>
            </a:r>
            <a:r>
              <a:rPr lang="es-AR" sz="4800" b="1" dirty="0">
                <a:latin typeface="Arial" panose="020B0604020202020204" pitchFamily="34" charset="0"/>
                <a:cs typeface="Arial" panose="020B0604020202020204" pitchFamily="34" charset="0"/>
              </a:rPr>
              <a:t>Resolución 40925-E/2017 </a:t>
            </a:r>
            <a:r>
              <a:rPr lang="es-AR" sz="4800" dirty="0">
                <a:latin typeface="Arial" panose="020B0604020202020204" pitchFamily="34" charset="0"/>
                <a:cs typeface="Arial" panose="020B0604020202020204" pitchFamily="34" charset="0"/>
              </a:rPr>
              <a:t>(11/10/2017) “Seguro de Caución para Adquirentes de Unidades Construidas o Proyectadas Bajo el Régimen de Propiedad Horizontal”,</a:t>
            </a:r>
          </a:p>
          <a:p>
            <a:pPr marL="0" indent="0">
              <a:buNone/>
            </a:pPr>
            <a:endParaRPr lang="es-AR" sz="1600" dirty="0">
              <a:latin typeface="Arial" panose="020B0604020202020204" pitchFamily="34" charset="0"/>
              <a:cs typeface="Arial" panose="020B0604020202020204" pitchFamily="34" charset="0"/>
            </a:endParaRPr>
          </a:p>
          <a:p>
            <a:pPr marL="0" indent="0">
              <a:buNone/>
            </a:pPr>
            <a:endParaRPr lang="es-AR" sz="1600" dirty="0">
              <a:latin typeface="Arial" panose="020B0604020202020204" pitchFamily="34" charset="0"/>
              <a:cs typeface="Arial" panose="020B0604020202020204" pitchFamily="34" charset="0"/>
            </a:endParaRPr>
          </a:p>
          <a:p>
            <a:pPr marL="0" indent="0">
              <a:buNone/>
            </a:pPr>
            <a:endParaRPr lang="es-AR" sz="1600" dirty="0">
              <a:latin typeface="Arial" panose="020B0604020202020204" pitchFamily="34" charset="0"/>
              <a:cs typeface="Arial" panose="020B0604020202020204" pitchFamily="34" charset="0"/>
            </a:endParaRPr>
          </a:p>
          <a:p>
            <a:pPr marL="0" indent="0">
              <a:buNone/>
            </a:pPr>
            <a:endParaRPr lang="es-AR" sz="1600" dirty="0">
              <a:latin typeface="Arial" panose="020B0604020202020204" pitchFamily="34" charset="0"/>
              <a:cs typeface="Arial" panose="020B0604020202020204" pitchFamily="34" charset="0"/>
            </a:endParaRPr>
          </a:p>
          <a:p>
            <a:pPr marL="0" indent="0">
              <a:buNone/>
            </a:pPr>
            <a:endParaRPr lang="es-AR" sz="1600" dirty="0">
              <a:latin typeface="Arial" panose="020B0604020202020204" pitchFamily="34" charset="0"/>
              <a:cs typeface="Arial" panose="020B0604020202020204" pitchFamily="34" charset="0"/>
            </a:endParaRPr>
          </a:p>
          <a:p>
            <a:pPr marL="0" indent="0">
              <a:buNone/>
            </a:pPr>
            <a:endParaRPr lang="es-AR" sz="1600" dirty="0">
              <a:latin typeface="Arial" panose="020B0604020202020204" pitchFamily="34" charset="0"/>
              <a:cs typeface="Arial" panose="020B0604020202020204" pitchFamily="34" charset="0"/>
            </a:endParaRPr>
          </a:p>
          <a:p>
            <a:pPr marL="0" indent="0">
              <a:buNone/>
            </a:pPr>
            <a:r>
              <a:rPr lang="pt-BR" sz="4200" dirty="0" err="1">
                <a:latin typeface="Arial" panose="020B0604020202020204" pitchFamily="34" charset="0"/>
                <a:cs typeface="Arial" panose="020B0604020202020204" pitchFamily="34" charset="0"/>
              </a:rPr>
              <a:t>Abog</a:t>
            </a:r>
            <a:r>
              <a:rPr lang="pt-BR" sz="4200" dirty="0">
                <a:latin typeface="Arial" panose="020B0604020202020204" pitchFamily="34" charset="0"/>
                <a:cs typeface="Arial" panose="020B0604020202020204" pitchFamily="34" charset="0"/>
              </a:rPr>
              <a:t>. Jorge C. </a:t>
            </a:r>
            <a:r>
              <a:rPr lang="pt-BR" sz="4200" dirty="0" err="1">
                <a:latin typeface="Arial" panose="020B0604020202020204" pitchFamily="34" charset="0"/>
                <a:cs typeface="Arial" panose="020B0604020202020204" pitchFamily="34" charset="0"/>
              </a:rPr>
              <a:t>Resqui</a:t>
            </a:r>
            <a:r>
              <a:rPr lang="pt-BR" sz="4200" dirty="0">
                <a:latin typeface="Arial" panose="020B0604020202020204" pitchFamily="34" charset="0"/>
                <a:cs typeface="Arial" panose="020B0604020202020204" pitchFamily="34" charset="0"/>
              </a:rPr>
              <a:t> Pizarro                                www.rprsabogados.com.ar </a:t>
            </a:r>
          </a:p>
          <a:p>
            <a:pPr marL="0" indent="0">
              <a:buNone/>
            </a:pPr>
            <a:r>
              <a:rPr lang="pt-BR" sz="4200" dirty="0">
                <a:latin typeface="Arial" panose="020B0604020202020204" pitchFamily="34" charset="0"/>
                <a:cs typeface="Arial" panose="020B0604020202020204" pitchFamily="34" charset="0"/>
              </a:rPr>
              <a:t> </a:t>
            </a:r>
            <a:endParaRPr lang="es-ES" sz="4200" dirty="0">
              <a:latin typeface="Arial" panose="020B0604020202020204" pitchFamily="34" charset="0"/>
              <a:cs typeface="Arial" panose="020B0604020202020204" pitchFamily="34" charset="0"/>
            </a:endParaRPr>
          </a:p>
        </p:txBody>
      </p:sp>
      <p:sp>
        <p:nvSpPr>
          <p:cNvPr id="5" name="4 Marcador de número de diapositiva"/>
          <p:cNvSpPr>
            <a:spLocks noGrp="1"/>
          </p:cNvSpPr>
          <p:nvPr>
            <p:ph type="sldNum" sz="quarter" idx="12"/>
          </p:nvPr>
        </p:nvSpPr>
        <p:spPr/>
        <p:txBody>
          <a:bodyPr/>
          <a:lstStyle/>
          <a:p>
            <a:fld id="{97488CFD-357C-43B7-AA21-D80821069746}" type="slidenum">
              <a:rPr lang="es-ES" smtClean="0"/>
              <a:t>4</a:t>
            </a:fld>
            <a:endParaRPr lang="es-ES"/>
          </a:p>
        </p:txBody>
      </p:sp>
    </p:spTree>
    <p:extLst>
      <p:ext uri="{BB962C8B-B14F-4D97-AF65-F5344CB8AC3E}">
        <p14:creationId xmlns:p14="http://schemas.microsoft.com/office/powerpoint/2010/main" val="752780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6632"/>
            <a:ext cx="8229600" cy="576064"/>
          </a:xfrm>
        </p:spPr>
        <p:txBody>
          <a:bodyPr>
            <a:normAutofit/>
          </a:bodyPr>
          <a:lstStyle/>
          <a:p>
            <a:r>
              <a:rPr lang="es-AR" sz="1400" u="sng" dirty="0"/>
              <a:t>Clase 18-11-2020 El consejo de propietarios: órgano del Consorcio.  Concepto y características. Funcionamiento, atribuciones.  Responsabilidades.-Seguros del Consorcio.</a:t>
            </a:r>
            <a:endParaRPr lang="es-ES" sz="1400" u="sng" dirty="0"/>
          </a:p>
        </p:txBody>
      </p:sp>
      <p:sp>
        <p:nvSpPr>
          <p:cNvPr id="3" name="2 Marcador de contenido"/>
          <p:cNvSpPr>
            <a:spLocks noGrp="1"/>
          </p:cNvSpPr>
          <p:nvPr>
            <p:ph idx="1"/>
          </p:nvPr>
        </p:nvSpPr>
        <p:spPr>
          <a:xfrm>
            <a:off x="457200" y="764704"/>
            <a:ext cx="8229600" cy="5832648"/>
          </a:xfrm>
        </p:spPr>
        <p:txBody>
          <a:bodyPr>
            <a:normAutofit/>
          </a:bodyPr>
          <a:lstStyle/>
          <a:p>
            <a:pPr marL="0" indent="0">
              <a:buNone/>
            </a:pPr>
            <a:r>
              <a:rPr lang="es-AR" sz="2000" u="sng" dirty="0">
                <a:latin typeface="Arial" panose="020B0604020202020204" pitchFamily="34" charset="0"/>
                <a:cs typeface="Arial" panose="020B0604020202020204" pitchFamily="34" charset="0"/>
              </a:rPr>
              <a:t>Resolución 824/2019 SSN</a:t>
            </a:r>
          </a:p>
          <a:p>
            <a:pPr marL="0" indent="0" algn="just">
              <a:buNone/>
            </a:pPr>
            <a:r>
              <a:rPr lang="es-AR" sz="2000" dirty="0">
                <a:latin typeface="Arial" panose="020B0604020202020204" pitchFamily="34" charset="0"/>
                <a:cs typeface="Arial" panose="020B0604020202020204" pitchFamily="34" charset="0"/>
              </a:rPr>
              <a:t>   </a:t>
            </a:r>
            <a:r>
              <a:rPr lang="es-AR" sz="2000" dirty="0" err="1">
                <a:latin typeface="Arial" panose="020B0604020202020204" pitchFamily="34" charset="0"/>
                <a:cs typeface="Arial" panose="020B0604020202020204" pitchFamily="34" charset="0"/>
              </a:rPr>
              <a:t>Apruébanse</a:t>
            </a:r>
            <a:r>
              <a:rPr lang="es-AR" sz="2000" dirty="0">
                <a:latin typeface="Arial" panose="020B0604020202020204" pitchFamily="34" charset="0"/>
                <a:cs typeface="Arial" panose="020B0604020202020204" pitchFamily="34" charset="0"/>
              </a:rPr>
              <a:t> las “Pautas Mínimas a aplicar para las Condiciones Contractuales de los Seguros Integrales de Consorcio, Comercio e Industria” que se agregan como ANEXO I y las “PAUTAS MÍNIMAS PARA LA NOTA TÉCNICA DE LOS SEGUROS DE SEGUROS INTEGRALES DE CONSORCIO, COMERCIO E INDUSTRIA” que se agregan como </a:t>
            </a:r>
            <a:r>
              <a:rPr lang="es-AR" sz="2000">
                <a:latin typeface="Arial" panose="020B0604020202020204" pitchFamily="34" charset="0"/>
                <a:cs typeface="Arial" panose="020B0604020202020204" pitchFamily="34" charset="0"/>
              </a:rPr>
              <a:t>ANEXO II. </a:t>
            </a:r>
            <a:endParaRPr lang="es-AR" sz="2000" dirty="0">
              <a:latin typeface="Arial" panose="020B0604020202020204" pitchFamily="34" charset="0"/>
              <a:cs typeface="Arial" panose="020B0604020202020204" pitchFamily="34" charset="0"/>
            </a:endParaRPr>
          </a:p>
          <a:p>
            <a:pPr marL="0" indent="0">
              <a:buNone/>
            </a:pPr>
            <a:endParaRPr lang="es-AR" sz="2000" dirty="0">
              <a:latin typeface="Arial" panose="020B0604020202020204" pitchFamily="34" charset="0"/>
              <a:cs typeface="Arial" panose="020B0604020202020204" pitchFamily="34" charset="0"/>
            </a:endParaRPr>
          </a:p>
          <a:p>
            <a:pPr marL="0" indent="0">
              <a:buNone/>
            </a:pPr>
            <a:endParaRPr lang="es-AR" sz="2000" dirty="0">
              <a:latin typeface="Arial" panose="020B0604020202020204" pitchFamily="34" charset="0"/>
              <a:cs typeface="Arial" panose="020B0604020202020204" pitchFamily="34" charset="0"/>
            </a:endParaRPr>
          </a:p>
          <a:p>
            <a:pPr marL="0" indent="0">
              <a:buNone/>
            </a:pPr>
            <a:r>
              <a:rPr lang="es-AR" sz="2000" dirty="0">
                <a:latin typeface="Arial" panose="020B0604020202020204" pitchFamily="34" charset="0"/>
                <a:cs typeface="Arial" panose="020B0604020202020204" pitchFamily="34" charset="0"/>
              </a:rPr>
              <a:t>Muchas gracias por vuestra atención.</a:t>
            </a:r>
          </a:p>
          <a:p>
            <a:pPr marL="0" indent="0">
              <a:buNone/>
            </a:pPr>
            <a:endParaRPr lang="es-AR" sz="2000" dirty="0">
              <a:latin typeface="Arial" panose="020B0604020202020204" pitchFamily="34" charset="0"/>
              <a:cs typeface="Arial" panose="020B0604020202020204" pitchFamily="34" charset="0"/>
            </a:endParaRPr>
          </a:p>
          <a:p>
            <a:pPr marL="0" indent="0">
              <a:buNone/>
            </a:pPr>
            <a:r>
              <a:rPr lang="es-AR" sz="2000" u="sng" dirty="0">
                <a:latin typeface="Arial" panose="020B0604020202020204" pitchFamily="34" charset="0"/>
                <a:cs typeface="Arial" panose="020B0604020202020204" pitchFamily="34" charset="0"/>
              </a:rPr>
              <a:t>Consultas, opiniones y/o sugerencias</a:t>
            </a:r>
            <a:r>
              <a:rPr lang="es-AR" sz="2000" dirty="0">
                <a:latin typeface="Arial" panose="020B0604020202020204" pitchFamily="34" charset="0"/>
                <a:cs typeface="Arial" panose="020B0604020202020204" pitchFamily="34" charset="0"/>
              </a:rPr>
              <a:t>:</a:t>
            </a:r>
          </a:p>
          <a:p>
            <a:pPr marL="0" indent="0">
              <a:buNone/>
            </a:pPr>
            <a:endParaRPr lang="es-AR" sz="2000" dirty="0">
              <a:latin typeface="Arial" panose="020B0604020202020204" pitchFamily="34" charset="0"/>
              <a:cs typeface="Arial" panose="020B0604020202020204" pitchFamily="34" charset="0"/>
            </a:endParaRPr>
          </a:p>
          <a:p>
            <a:pPr marL="0" indent="0">
              <a:buNone/>
            </a:pPr>
            <a:r>
              <a:rPr lang="es-AR" sz="2000" dirty="0">
                <a:latin typeface="Arial" panose="020B0604020202020204" pitchFamily="34" charset="0"/>
                <a:cs typeface="Arial" panose="020B0604020202020204" pitchFamily="34" charset="0"/>
                <a:hlinkClick r:id="rId2"/>
              </a:rPr>
              <a:t>jrpizarro@rprsabogados.com.ar</a:t>
            </a:r>
            <a:r>
              <a:rPr lang="es-AR" sz="2000" dirty="0">
                <a:latin typeface="Arial" panose="020B0604020202020204" pitchFamily="34" charset="0"/>
                <a:cs typeface="Arial" panose="020B0604020202020204" pitchFamily="34" charset="0"/>
              </a:rPr>
              <a:t>  </a:t>
            </a:r>
          </a:p>
          <a:p>
            <a:pPr marL="0" indent="0">
              <a:buNone/>
            </a:pPr>
            <a:r>
              <a:rPr lang="es-AR" sz="2000" dirty="0">
                <a:latin typeface="Arial" panose="020B0604020202020204" pitchFamily="34" charset="0"/>
                <a:cs typeface="Arial" panose="020B0604020202020204" pitchFamily="34" charset="0"/>
                <a:hlinkClick r:id="rId3"/>
              </a:rPr>
              <a:t>redeco.consorcistas@gmail.com</a:t>
            </a:r>
            <a:r>
              <a:rPr lang="es-AR" sz="2000" dirty="0">
                <a:latin typeface="Arial" panose="020B0604020202020204" pitchFamily="34" charset="0"/>
                <a:cs typeface="Arial" panose="020B0604020202020204" pitchFamily="34" charset="0"/>
              </a:rPr>
              <a:t> </a:t>
            </a:r>
          </a:p>
          <a:p>
            <a:pPr marL="0" indent="0">
              <a:buNone/>
            </a:pPr>
            <a:endParaRPr lang="es-AR" sz="2000" dirty="0">
              <a:latin typeface="Arial" panose="020B0604020202020204" pitchFamily="34" charset="0"/>
              <a:cs typeface="Arial" panose="020B0604020202020204" pitchFamily="34" charset="0"/>
            </a:endParaRPr>
          </a:p>
          <a:p>
            <a:pPr marL="0" indent="0">
              <a:buNone/>
            </a:pPr>
            <a:endParaRPr lang="es-AR" sz="2000" dirty="0">
              <a:latin typeface="Arial" panose="020B0604020202020204" pitchFamily="34" charset="0"/>
              <a:cs typeface="Arial" panose="020B0604020202020204" pitchFamily="34" charset="0"/>
            </a:endParaRPr>
          </a:p>
          <a:p>
            <a:pPr marL="0" indent="0">
              <a:buNone/>
            </a:pPr>
            <a:endParaRPr lang="es-ES" sz="2000" dirty="0">
              <a:latin typeface="Arial" panose="020B0604020202020204" pitchFamily="34" charset="0"/>
              <a:cs typeface="Arial" panose="020B0604020202020204" pitchFamily="34" charset="0"/>
            </a:endParaRPr>
          </a:p>
        </p:txBody>
      </p:sp>
      <p:sp>
        <p:nvSpPr>
          <p:cNvPr id="5" name="4 Marcador de número de diapositiva"/>
          <p:cNvSpPr>
            <a:spLocks noGrp="1"/>
          </p:cNvSpPr>
          <p:nvPr>
            <p:ph type="sldNum" sz="quarter" idx="12"/>
          </p:nvPr>
        </p:nvSpPr>
        <p:spPr/>
        <p:txBody>
          <a:bodyPr/>
          <a:lstStyle/>
          <a:p>
            <a:fld id="{97488CFD-357C-43B7-AA21-D80821069746}" type="slidenum">
              <a:rPr lang="es-ES" smtClean="0"/>
              <a:t>5</a:t>
            </a:fld>
            <a:endParaRPr lang="es-ES"/>
          </a:p>
        </p:txBody>
      </p:sp>
    </p:spTree>
    <p:extLst>
      <p:ext uri="{BB962C8B-B14F-4D97-AF65-F5344CB8AC3E}">
        <p14:creationId xmlns:p14="http://schemas.microsoft.com/office/powerpoint/2010/main" val="90134088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995</TotalTime>
  <Words>1049</Words>
  <Application>Microsoft Office PowerPoint</Application>
  <PresentationFormat>Presentación en pantalla (4:3)</PresentationFormat>
  <Paragraphs>107</Paragraphs>
  <Slides>5</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5</vt:i4>
      </vt:variant>
    </vt:vector>
  </HeadingPairs>
  <TitlesOfParts>
    <vt:vector size="9" baseType="lpstr">
      <vt:lpstr>Andalus</vt:lpstr>
      <vt:lpstr>Arial</vt:lpstr>
      <vt:lpstr>Calibri</vt:lpstr>
      <vt:lpstr>Tema de Office</vt:lpstr>
      <vt:lpstr>Clase 18-11-2020 El consejo de propietarios: órgano del Consorcio.  Concepto y características. Funcionamiento, atribuciones.  Responsabilidades.-Seguros del Consorcio. </vt:lpstr>
      <vt:lpstr>Clase 18-11-2020 El consejo de propietarios: órgano del Consorcio.  Concepto y características. Funcionamiento, atribuciones.  Responsabilidades.-Seguros del Consorcio. </vt:lpstr>
      <vt:lpstr>Clase 18-11-2020 El consejo de propietarios: órgano del Consorcio.  Concepto y características. Funcionamiento, atribuciones.  Responsabilidades.-Seguros del Consorcio.</vt:lpstr>
      <vt:lpstr>Clase 18-11-2020  El consejo de propietarios: órgano del Consorcio.  Concepto y características. Funcionamiento, atribuciones.  Responsabilidades.-Seguros del Consorcio.</vt:lpstr>
      <vt:lpstr>Clase 18-11-2020 El consejo de propietarios: órgano del Consorcio.  Concepto y características. Funcionamiento, atribuciones.  Responsabilidades.-Seguros del Consorcio.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Jorge</dc:creator>
  <cp:lastModifiedBy>fanny figuerero</cp:lastModifiedBy>
  <cp:revision>53</cp:revision>
  <cp:lastPrinted>2016-10-25T21:13:17Z</cp:lastPrinted>
  <dcterms:created xsi:type="dcterms:W3CDTF">2016-08-19T07:02:29Z</dcterms:created>
  <dcterms:modified xsi:type="dcterms:W3CDTF">2020-11-18T15:22:37Z</dcterms:modified>
</cp:coreProperties>
</file>