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45" autoAdjust="0"/>
    <p:restoredTop sz="94660"/>
  </p:normalViewPr>
  <p:slideViewPr>
    <p:cSldViewPr snapToGrid="0">
      <p:cViewPr varScale="1">
        <p:scale>
          <a:sx n="66" d="100"/>
          <a:sy n="66" d="100"/>
        </p:scale>
        <p:origin x="78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7/20/2020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rprsabogados.com.a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DF0F9D-9F7D-4F5D-8C3B-A6C23E341F71}"/>
              </a:ext>
            </a:extLst>
          </p:cNvPr>
          <p:cNvSpPr>
            <a:spLocks noGrp="1"/>
          </p:cNvSpPr>
          <p:nvPr>
            <p:ph type="ctrTitle"/>
          </p:nvPr>
        </p:nvSpPr>
        <p:spPr>
          <a:xfrm>
            <a:off x="116732" y="63966"/>
            <a:ext cx="11955293" cy="503193"/>
          </a:xfrm>
        </p:spPr>
        <p:txBody>
          <a:bodyPr/>
          <a:lstStyle/>
          <a:p>
            <a:pPr algn="ctr"/>
            <a:r>
              <a:rPr lang="es-ES" sz="2400" b="1" u="sng" dirty="0">
                <a:solidFill>
                  <a:schemeClr val="tx1"/>
                </a:solidFill>
              </a:rPr>
              <a:t>Adecuación de los Conjuntos Inmobiliarios según la IGJ. Evaluación y conflictos</a:t>
            </a:r>
            <a:endParaRPr lang="es-AR" sz="2400" b="1" u="sng" dirty="0">
              <a:solidFill>
                <a:schemeClr val="tx1"/>
              </a:solidFill>
            </a:endParaRPr>
          </a:p>
        </p:txBody>
      </p:sp>
      <p:sp>
        <p:nvSpPr>
          <p:cNvPr id="3" name="Subtítulo 2">
            <a:extLst>
              <a:ext uri="{FF2B5EF4-FFF2-40B4-BE49-F238E27FC236}">
                <a16:creationId xmlns:a16="http://schemas.microsoft.com/office/drawing/2014/main" id="{B39D0D3F-0374-4852-AE81-0D2FED9EAB8E}"/>
              </a:ext>
            </a:extLst>
          </p:cNvPr>
          <p:cNvSpPr>
            <a:spLocks noGrp="1"/>
          </p:cNvSpPr>
          <p:nvPr>
            <p:ph type="subTitle" idx="1"/>
          </p:nvPr>
        </p:nvSpPr>
        <p:spPr>
          <a:xfrm>
            <a:off x="130404" y="841836"/>
            <a:ext cx="11955293" cy="5952198"/>
          </a:xfrm>
        </p:spPr>
        <p:txBody>
          <a:bodyPr>
            <a:normAutofit fontScale="25000" lnSpcReduction="20000"/>
          </a:bodyPr>
          <a:lstStyle/>
          <a:p>
            <a:pPr algn="l"/>
            <a:r>
              <a:rPr lang="es-ES" sz="8000" u="sng" dirty="0">
                <a:solidFill>
                  <a:schemeClr val="tx1"/>
                </a:solidFill>
              </a:rPr>
              <a:t>Art. 2075</a:t>
            </a:r>
            <a:r>
              <a:rPr lang="es-ES" sz="8000" dirty="0">
                <a:solidFill>
                  <a:schemeClr val="tx1"/>
                </a:solidFill>
              </a:rPr>
              <a:t>, segundo párrafo, CCyCN: “Todos los conjuntos inmobiliarios deben someterse a la normativa del derecho real de propiedad horizontal establecida en el Título V de este Libro, con las modificaciones que establece el presente Título, a los fines de conformar un derecho real de propiedad horizontal especial”.</a:t>
            </a:r>
          </a:p>
          <a:p>
            <a:pPr algn="l"/>
            <a:endParaRPr lang="es-ES" sz="8000" dirty="0">
              <a:solidFill>
                <a:schemeClr val="tx1"/>
              </a:solidFill>
            </a:endParaRPr>
          </a:p>
          <a:p>
            <a:pPr algn="l"/>
            <a:r>
              <a:rPr lang="es-ES" sz="8000" dirty="0">
                <a:solidFill>
                  <a:schemeClr val="tx1"/>
                </a:solidFill>
              </a:rPr>
              <a:t>Art. 2075, tercer párrafo : “Los conjuntos inmobiliarios preexistentes que se hubiesen establecido como derechos personales o donde coexistan derechos reales y derechos personales se deben adecuar a las previsiones normativas que regulan este derecho real”.  </a:t>
            </a:r>
          </a:p>
          <a:p>
            <a:pPr algn="l"/>
            <a:endParaRPr lang="es-ES" sz="8000" dirty="0">
              <a:solidFill>
                <a:schemeClr val="tx1"/>
              </a:solidFill>
            </a:endParaRPr>
          </a:p>
          <a:p>
            <a:pPr algn="l"/>
            <a:r>
              <a:rPr lang="es-ES" sz="8000" dirty="0">
                <a:solidFill>
                  <a:schemeClr val="tx1"/>
                </a:solidFill>
              </a:rPr>
              <a:t>Adecuación, la que, además, no contiene ni plazo para su cumplimiento ni sanción por su omisión.</a:t>
            </a:r>
          </a:p>
          <a:p>
            <a:pPr algn="l"/>
            <a:r>
              <a:rPr lang="es-ES" sz="8000" dirty="0">
                <a:solidFill>
                  <a:schemeClr val="tx1"/>
                </a:solidFill>
              </a:rPr>
              <a:t>No hay plazo, condición o cargo, esto es, se trata de una obligación pura y simple.</a:t>
            </a:r>
          </a:p>
          <a:p>
            <a:pPr algn="l"/>
            <a:endParaRPr lang="es-ES" sz="8000" dirty="0">
              <a:solidFill>
                <a:schemeClr val="tx1"/>
              </a:solidFill>
            </a:endParaRPr>
          </a:p>
          <a:p>
            <a:pPr algn="l"/>
            <a:r>
              <a:rPr lang="es-ES" sz="8000" dirty="0">
                <a:solidFill>
                  <a:schemeClr val="tx1"/>
                </a:solidFill>
              </a:rPr>
              <a:t>Ahora bien, ¿ qué es un Conjunto Inmobiliario ? (CI), Art. 2073: Concepto. Son conjuntos inmobiliarios los clubes de campo, barrios cerrados o privados, parques industriales, empresariales o náuticos, o cualquier otro emprendimiento urbanístico independientemente del destino de vivienda permanente o temporaria, laboral, comercial o empresarial que tenga, comprendidos asimismo aquellos que contemplan usos mixtos, con arreglo a lo dispuesto en las normas administrativas locales.</a:t>
            </a:r>
          </a:p>
          <a:p>
            <a:pPr algn="l"/>
            <a:endParaRPr lang="es-ES" sz="2000" dirty="0">
              <a:solidFill>
                <a:schemeClr val="tx1"/>
              </a:solidFill>
            </a:endParaRPr>
          </a:p>
          <a:p>
            <a:pPr algn="l"/>
            <a:r>
              <a:rPr lang="es-ES" sz="2000" dirty="0">
                <a:solidFill>
                  <a:schemeClr val="tx1"/>
                </a:solidFill>
              </a:rPr>
              <a:t>           </a:t>
            </a:r>
          </a:p>
          <a:p>
            <a:pPr algn="l"/>
            <a:endParaRPr lang="es-ES" sz="2000" dirty="0">
              <a:solidFill>
                <a:schemeClr val="tx1"/>
              </a:solidFill>
            </a:endParaRPr>
          </a:p>
          <a:p>
            <a:pPr algn="l"/>
            <a:r>
              <a:rPr lang="es-ES" sz="2000" dirty="0">
                <a:solidFill>
                  <a:schemeClr val="tx1"/>
                </a:solidFill>
              </a:rPr>
              <a:t>                                                                               </a:t>
            </a:r>
            <a:r>
              <a:rPr lang="es-ES" sz="5600" dirty="0">
                <a:solidFill>
                  <a:schemeClr val="tx1"/>
                </a:solidFill>
              </a:rPr>
              <a:t>    © Abog. Jorge C. </a:t>
            </a:r>
            <a:r>
              <a:rPr lang="es-ES" sz="5600" dirty="0" err="1">
                <a:solidFill>
                  <a:schemeClr val="tx1"/>
                </a:solidFill>
              </a:rPr>
              <a:t>Resqui</a:t>
            </a:r>
            <a:r>
              <a:rPr lang="es-ES" sz="5600" dirty="0">
                <a:solidFill>
                  <a:schemeClr val="tx1"/>
                </a:solidFill>
              </a:rPr>
              <a:t> Pizarro          </a:t>
            </a:r>
            <a:r>
              <a:rPr lang="es-ES" sz="5600" dirty="0">
                <a:solidFill>
                  <a:schemeClr val="tx1"/>
                </a:solidFill>
                <a:hlinkClick r:id="rId2">
                  <a:extLst>
                    <a:ext uri="{A12FA001-AC4F-418D-AE19-62706E023703}">
                      <ahyp:hlinkClr xmlns:ahyp="http://schemas.microsoft.com/office/drawing/2018/hyperlinkcolor" val="tx"/>
                    </a:ext>
                  </a:extLst>
                </a:hlinkClick>
              </a:rPr>
              <a:t>www.rprsabogados.com.ar</a:t>
            </a:r>
            <a:r>
              <a:rPr lang="es-ES" sz="5600" dirty="0">
                <a:solidFill>
                  <a:schemeClr val="tx1"/>
                </a:solidFill>
              </a:rPr>
              <a:t>           jrpizarro@rprsabogados.com.ar</a:t>
            </a:r>
          </a:p>
        </p:txBody>
      </p:sp>
    </p:spTree>
    <p:extLst>
      <p:ext uri="{BB962C8B-B14F-4D97-AF65-F5344CB8AC3E}">
        <p14:creationId xmlns:p14="http://schemas.microsoft.com/office/powerpoint/2010/main" val="3756807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FF4AA0-CC00-4E27-826A-D6022AFA5646}"/>
              </a:ext>
            </a:extLst>
          </p:cNvPr>
          <p:cNvSpPr>
            <a:spLocks noGrp="1"/>
          </p:cNvSpPr>
          <p:nvPr>
            <p:ph type="title"/>
          </p:nvPr>
        </p:nvSpPr>
        <p:spPr>
          <a:xfrm>
            <a:off x="185195" y="162046"/>
            <a:ext cx="11829327" cy="544010"/>
          </a:xfrm>
        </p:spPr>
        <p:txBody>
          <a:bodyPr>
            <a:normAutofit fontScale="90000"/>
          </a:bodyPr>
          <a:lstStyle/>
          <a:p>
            <a:r>
              <a:rPr lang="es-ES" sz="2700" b="1" u="sng" dirty="0">
                <a:solidFill>
                  <a:schemeClr val="tx1"/>
                </a:solidFill>
              </a:rPr>
              <a:t> Adecuación de los Conjuntos Inmobiliarios según la IGJ. Evaluación y conflictos</a:t>
            </a:r>
            <a:br>
              <a:rPr lang="es-ES" dirty="0"/>
            </a:br>
            <a:endParaRPr lang="es-AR" dirty="0"/>
          </a:p>
        </p:txBody>
      </p:sp>
      <p:sp>
        <p:nvSpPr>
          <p:cNvPr id="3" name="Marcador de contenido 2">
            <a:extLst>
              <a:ext uri="{FF2B5EF4-FFF2-40B4-BE49-F238E27FC236}">
                <a16:creationId xmlns:a16="http://schemas.microsoft.com/office/drawing/2014/main" id="{2C5B34EE-5B4E-4B1F-850D-985A2127F84F}"/>
              </a:ext>
            </a:extLst>
          </p:cNvPr>
          <p:cNvSpPr>
            <a:spLocks noGrp="1"/>
          </p:cNvSpPr>
          <p:nvPr>
            <p:ph idx="1"/>
          </p:nvPr>
        </p:nvSpPr>
        <p:spPr>
          <a:xfrm>
            <a:off x="185195" y="706056"/>
            <a:ext cx="11829327" cy="6151943"/>
          </a:xfrm>
        </p:spPr>
        <p:txBody>
          <a:bodyPr>
            <a:normAutofit/>
          </a:bodyPr>
          <a:lstStyle/>
          <a:p>
            <a:pPr marL="0" indent="0">
              <a:buNone/>
            </a:pPr>
            <a:r>
              <a:rPr lang="es-ES" sz="2000" dirty="0"/>
              <a:t>También se ha argumentado que el referido artículo resulta incompatible con lo dispuesto en el art. 1° de la ley 19.550 y el concepto de sociedad comercial; “no tiene lógica afirmar que cuando una asociación se constituye en forma de sociedad deja de ser asociación y pasa a ser sociedad”,</a:t>
            </a:r>
          </a:p>
          <a:p>
            <a:pPr marL="0" indent="0">
              <a:buNone/>
            </a:pPr>
            <a:endParaRPr lang="es-ES" sz="2000" dirty="0"/>
          </a:p>
          <a:p>
            <a:pPr marL="0" indent="0" algn="just">
              <a:buNone/>
            </a:pPr>
            <a:r>
              <a:rPr lang="es-ES" sz="2000" dirty="0"/>
              <a:t>La “Resolución 25” esgrime “Que, finalmente, las ‘asociaciones bajo forma de sociedad’, peligrosa horma bajo el cual se encuentran actualmente organizados la abrumadora mayoría de los clubes de campo, no pueden hoy configurar el molde jurídico para regir las relaciones entre los miembros de estos conjuntos inmobiliarios pues, como surge de la Ley General de Sociedades en su artículo 1º - incluso ex post de la Ley </a:t>
            </a:r>
            <a:r>
              <a:rPr lang="es-ES" sz="2000" dirty="0" err="1"/>
              <a:t>Nº</a:t>
            </a:r>
            <a:r>
              <a:rPr lang="es-ES" sz="2000" dirty="0"/>
              <a:t> 26.994 -, el concepto de empresa o ´hacienda empresaria’ subyace detrás del encuadre jurídico societario, como fundamento, contenido y sustrato de ese marco legal, por lo cual no habría desde el punto de vista de la definición que brinda dicha norma, una sociedad sin un emprendimiento o sin un negocio en actividad que requiera la forma estructural de la sociedad”.</a:t>
            </a:r>
          </a:p>
          <a:p>
            <a:pPr marL="0" indent="0" algn="just">
              <a:buNone/>
            </a:pPr>
            <a:r>
              <a:rPr lang="es-ES" sz="2000" dirty="0"/>
              <a:t>La “Resolución 25” formula sobre el carácter de “consumidor inmobiliario” al señalar al “adquirente porcentual” de un conjunto inmobiliario. Además de invocar la premisa liminar del art. 42 de la Constitución Nacional, la normativa se dirige a establecer que existe – indudablemente conforme nuestra idea – una “relación de consumo” estructurada a través de una “contratación por adhesión”.</a:t>
            </a:r>
          </a:p>
          <a:p>
            <a:pPr marL="0" indent="0" algn="just">
              <a:buNone/>
            </a:pPr>
            <a:r>
              <a:rPr lang="pt-BR" sz="1400" dirty="0"/>
              <a:t>                           © </a:t>
            </a:r>
            <a:r>
              <a:rPr lang="pt-BR" sz="1400" dirty="0" err="1"/>
              <a:t>Abog</a:t>
            </a:r>
            <a:r>
              <a:rPr lang="pt-BR" sz="1400" dirty="0"/>
              <a:t>. Jorge C. </a:t>
            </a:r>
            <a:r>
              <a:rPr lang="pt-BR" sz="1400" dirty="0" err="1"/>
              <a:t>Resqui</a:t>
            </a:r>
            <a:r>
              <a:rPr lang="pt-BR" sz="1400" dirty="0"/>
              <a:t> Pizarro          www.rprsabogados.com.ar           jrpizarro@rprsabogados.com.ar </a:t>
            </a:r>
            <a:endParaRPr lang="es-AR" sz="1400" dirty="0"/>
          </a:p>
        </p:txBody>
      </p:sp>
    </p:spTree>
    <p:extLst>
      <p:ext uri="{BB962C8B-B14F-4D97-AF65-F5344CB8AC3E}">
        <p14:creationId xmlns:p14="http://schemas.microsoft.com/office/powerpoint/2010/main" val="3192912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40EA3C-DBEF-4565-964D-BC332A982B9E}"/>
              </a:ext>
            </a:extLst>
          </p:cNvPr>
          <p:cNvSpPr>
            <a:spLocks noGrp="1"/>
          </p:cNvSpPr>
          <p:nvPr>
            <p:ph type="title"/>
          </p:nvPr>
        </p:nvSpPr>
        <p:spPr>
          <a:xfrm>
            <a:off x="185195" y="127322"/>
            <a:ext cx="11829327" cy="689316"/>
          </a:xfrm>
        </p:spPr>
        <p:txBody>
          <a:bodyPr>
            <a:normAutofit fontScale="90000"/>
          </a:bodyPr>
          <a:lstStyle/>
          <a:p>
            <a:r>
              <a:rPr lang="es-ES" dirty="0"/>
              <a:t> </a:t>
            </a:r>
            <a:r>
              <a:rPr lang="es-ES" sz="2700" b="1" u="sng" dirty="0">
                <a:solidFill>
                  <a:schemeClr val="tx1"/>
                </a:solidFill>
              </a:rPr>
              <a:t>Adecuación de los Conjuntos Inmobiliarios según la IGJ. Evaluación y conflictos</a:t>
            </a:r>
            <a:br>
              <a:rPr lang="es-ES" sz="2700" b="1" u="sng" dirty="0">
                <a:solidFill>
                  <a:schemeClr val="tx1"/>
                </a:solidFill>
              </a:rPr>
            </a:br>
            <a:endParaRPr lang="es-AR" sz="2700" b="1" u="sng" dirty="0">
              <a:solidFill>
                <a:schemeClr val="tx1"/>
              </a:solidFill>
            </a:endParaRPr>
          </a:p>
        </p:txBody>
      </p:sp>
      <p:sp>
        <p:nvSpPr>
          <p:cNvPr id="3" name="Marcador de contenido 2">
            <a:extLst>
              <a:ext uri="{FF2B5EF4-FFF2-40B4-BE49-F238E27FC236}">
                <a16:creationId xmlns:a16="http://schemas.microsoft.com/office/drawing/2014/main" id="{820B16C1-E5A3-4F8D-9A54-4816D852210D}"/>
              </a:ext>
            </a:extLst>
          </p:cNvPr>
          <p:cNvSpPr>
            <a:spLocks noGrp="1"/>
          </p:cNvSpPr>
          <p:nvPr>
            <p:ph idx="1"/>
          </p:nvPr>
        </p:nvSpPr>
        <p:spPr>
          <a:xfrm>
            <a:off x="185195" y="816638"/>
            <a:ext cx="11829327" cy="6041362"/>
          </a:xfrm>
        </p:spPr>
        <p:txBody>
          <a:bodyPr>
            <a:normAutofit lnSpcReduction="10000"/>
          </a:bodyPr>
          <a:lstStyle/>
          <a:p>
            <a:pPr marL="0" indent="0">
              <a:buNone/>
            </a:pPr>
            <a:r>
              <a:rPr lang="es-ES" sz="2000" dirty="0"/>
              <a:t>Teniendo en vista el interés del consumidor inmobiliario, integrante de cualesquier conjunto inmobiliario, se debe laudar en favor del adherente al conjunto, sea persona humana o jurídica -art. 1º, LDC-, dado lo establecido en los arts. 3 y 37 de la LDC y 963, 1094 y 1095 del CCyCN -y </a:t>
            </a:r>
            <a:r>
              <a:rPr lang="es-ES" sz="2000" dirty="0" err="1"/>
              <a:t>ccdtes</a:t>
            </a:r>
            <a:r>
              <a:rPr lang="es-ES" sz="2000" dirty="0"/>
              <a:t>.-, aditado a ello lo normado en la última parte, del art. 7º del CCyCN - que establece otra excepción expresa o regla exorbitante en beneficio del consumidor o usuario.</a:t>
            </a:r>
          </a:p>
          <a:p>
            <a:pPr marL="0" indent="0">
              <a:buNone/>
            </a:pPr>
            <a:endParaRPr lang="es-ES" sz="2000" dirty="0"/>
          </a:p>
          <a:p>
            <a:pPr marL="0" indent="0">
              <a:buNone/>
            </a:pPr>
            <a:r>
              <a:rPr lang="es-ES" sz="2000" dirty="0"/>
              <a:t>Formas y el procedimiento de la pretensa adecuación, la ley </a:t>
            </a:r>
            <a:r>
              <a:rPr lang="es-ES" sz="2000" dirty="0" err="1"/>
              <a:t>fondal</a:t>
            </a:r>
            <a:r>
              <a:rPr lang="es-ES" sz="2000" dirty="0"/>
              <a:t> nada expresa sobre el particular por lo que surge de una exégesis simple que se impone la “libertad de formas” para llevarla a cabo (art. 284, CCyCN).</a:t>
            </a:r>
          </a:p>
          <a:p>
            <a:pPr marL="0" indent="0">
              <a:buNone/>
            </a:pPr>
            <a:endParaRPr lang="es-ES" sz="2000" dirty="0"/>
          </a:p>
          <a:p>
            <a:pPr marL="0" indent="0">
              <a:buNone/>
            </a:pPr>
            <a:r>
              <a:rPr lang="es-ES" sz="2000" dirty="0"/>
              <a:t>¿ Hubiera sido conveniente el dictado de una ley nacional que establezca las pautas y procedimientos para la adecuación de aquellos a los contenidos propios del nuevo derecho real ?. Si esa hubiese dio la voluntad del legislador, así lo hubiera establecido en dicha norma.</a:t>
            </a:r>
          </a:p>
          <a:p>
            <a:pPr marL="0" indent="0">
              <a:buNone/>
            </a:pPr>
            <a:endParaRPr lang="es-ES" sz="2000" dirty="0"/>
          </a:p>
          <a:p>
            <a:pPr marL="0" indent="0">
              <a:buNone/>
            </a:pPr>
            <a:r>
              <a:rPr lang="es-ES" sz="2000" dirty="0"/>
              <a:t>Entonces, el mandato del legislador no ha sido prácticamente acatado en sede de la Capital Federal de la Nación.</a:t>
            </a:r>
          </a:p>
          <a:p>
            <a:pPr marL="0" indent="0">
              <a:buNone/>
            </a:pPr>
            <a:endParaRPr lang="pt-BR" sz="1400" dirty="0"/>
          </a:p>
          <a:p>
            <a:pPr marL="0" indent="0">
              <a:buNone/>
            </a:pPr>
            <a:r>
              <a:rPr lang="pt-BR" sz="1400" dirty="0"/>
              <a:t>                          © </a:t>
            </a:r>
            <a:r>
              <a:rPr lang="pt-BR" sz="1400" dirty="0" err="1"/>
              <a:t>Abog</a:t>
            </a:r>
            <a:r>
              <a:rPr lang="pt-BR" sz="1400" dirty="0"/>
              <a:t>. Jorge C. </a:t>
            </a:r>
            <a:r>
              <a:rPr lang="pt-BR" sz="1400" dirty="0" err="1"/>
              <a:t>Resqui</a:t>
            </a:r>
            <a:r>
              <a:rPr lang="pt-BR" sz="1400" dirty="0"/>
              <a:t> Pizarro          www.rprsabogados.com.ar           jrpizarro@rprsabogados.com.ar </a:t>
            </a:r>
            <a:endParaRPr lang="es-AR" sz="1400" dirty="0"/>
          </a:p>
        </p:txBody>
      </p:sp>
    </p:spTree>
    <p:extLst>
      <p:ext uri="{BB962C8B-B14F-4D97-AF65-F5344CB8AC3E}">
        <p14:creationId xmlns:p14="http://schemas.microsoft.com/office/powerpoint/2010/main" val="2536359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B05A2D-D31B-4513-8AAA-54628D04CFC0}"/>
              </a:ext>
            </a:extLst>
          </p:cNvPr>
          <p:cNvSpPr>
            <a:spLocks noGrp="1"/>
          </p:cNvSpPr>
          <p:nvPr>
            <p:ph type="title"/>
          </p:nvPr>
        </p:nvSpPr>
        <p:spPr>
          <a:xfrm>
            <a:off x="150471" y="162046"/>
            <a:ext cx="11933499" cy="654592"/>
          </a:xfrm>
        </p:spPr>
        <p:txBody>
          <a:bodyPr>
            <a:normAutofit/>
          </a:bodyPr>
          <a:lstStyle/>
          <a:p>
            <a:r>
              <a:rPr lang="es-ES" sz="2400" b="1" u="sng" dirty="0">
                <a:solidFill>
                  <a:schemeClr val="tx1"/>
                </a:solidFill>
              </a:rPr>
              <a:t> Adecuación de los Conjuntos Inmobiliarios según la IGJ. Evaluación y conflictos</a:t>
            </a:r>
            <a:endParaRPr lang="es-AR" sz="2400" b="1" u="sng" dirty="0">
              <a:solidFill>
                <a:schemeClr val="tx1"/>
              </a:solidFill>
            </a:endParaRPr>
          </a:p>
        </p:txBody>
      </p:sp>
      <p:sp>
        <p:nvSpPr>
          <p:cNvPr id="3" name="Marcador de contenido 2">
            <a:extLst>
              <a:ext uri="{FF2B5EF4-FFF2-40B4-BE49-F238E27FC236}">
                <a16:creationId xmlns:a16="http://schemas.microsoft.com/office/drawing/2014/main" id="{A3FEC1D2-E2BA-421F-8AF3-F6298C4A3066}"/>
              </a:ext>
            </a:extLst>
          </p:cNvPr>
          <p:cNvSpPr>
            <a:spLocks noGrp="1"/>
          </p:cNvSpPr>
          <p:nvPr>
            <p:ph idx="1"/>
          </p:nvPr>
        </p:nvSpPr>
        <p:spPr>
          <a:xfrm>
            <a:off x="150471" y="682906"/>
            <a:ext cx="11891058" cy="6175093"/>
          </a:xfrm>
        </p:spPr>
        <p:txBody>
          <a:bodyPr>
            <a:normAutofit/>
          </a:bodyPr>
          <a:lstStyle/>
          <a:p>
            <a:pPr marL="0" indent="0">
              <a:buNone/>
            </a:pPr>
            <a:r>
              <a:rPr lang="es-AR" sz="2000" u="sng" dirty="0"/>
              <a:t>Disposiciones: </a:t>
            </a:r>
            <a:r>
              <a:rPr lang="es-ES" sz="2000" dirty="0"/>
              <a:t>plazo de 180 días en el art. 1° de la “Resolución 25”, este que fue modificado a </a:t>
            </a:r>
            <a:r>
              <a:rPr lang="es-ES" sz="2000" u="sng" dirty="0"/>
              <a:t>360 </a:t>
            </a:r>
            <a:r>
              <a:rPr lang="es-ES" sz="2000" dirty="0"/>
              <a:t>días por el art. 1° de la “Resolución 27”, haciendo así más plausible el cumplimiento de la manda, habida cuenta de la situación extraordinaria por la que atraviesa nuestro país por influjo de la pandemia global del coronavirus Covid-19.</a:t>
            </a:r>
          </a:p>
          <a:p>
            <a:pPr marL="0" indent="0">
              <a:buNone/>
            </a:pPr>
            <a:endParaRPr lang="es-ES" sz="2000" dirty="0"/>
          </a:p>
          <a:p>
            <a:pPr marL="0" indent="0">
              <a:buNone/>
            </a:pPr>
            <a:r>
              <a:rPr lang="es-ES" sz="2000" dirty="0"/>
              <a:t>Presentadas ante la IGJ las constancias de la inscripción de la adecuación en el registro inmobiliario correspondiente, podrá ser cancelada la inscripción registral de la asociación bajo forma de sociedad una vez acreditada la inexistencia de pasivos en cabeza de la misma, o bien la asunción de los mismos, incluidos pasivos contingentes, por parte del consorcio de propietarios.</a:t>
            </a:r>
          </a:p>
          <a:p>
            <a:pPr marL="0" indent="0">
              <a:buNone/>
            </a:pPr>
            <a:endParaRPr lang="es-ES" sz="2000" dirty="0"/>
          </a:p>
          <a:p>
            <a:pPr marL="0" indent="0">
              <a:buNone/>
            </a:pPr>
            <a:r>
              <a:rPr lang="es-ES" sz="2000" dirty="0"/>
              <a:t>Previamente, esta entidad debería sancionar un reglamento de propiedad acorde con las directivas impartidas por el CCyCN, que contemple, la contribución al pago de las expensas y la condición del saldo deudor como título ejecutivo (art. 2081); la posibilidad de limitar la transmisión de las unidades o parcelas que integran el emprendimiento (por ejemplo, con el derecho de preferencia a favor de otros participantes del sistema o con la previa autorización del ente rector del complejo (art. 2085); ajustar los sistemas de mayorías para la ejecución de mejoras y obras nuevas (art. 2051), entre otras cuestiones atinentes al derecho real de conjuntos inmobiliarios creado.</a:t>
            </a:r>
          </a:p>
          <a:p>
            <a:pPr marL="0" indent="0">
              <a:buNone/>
            </a:pPr>
            <a:r>
              <a:rPr lang="pt-BR" sz="1400" dirty="0"/>
              <a:t>                              © </a:t>
            </a:r>
            <a:r>
              <a:rPr lang="pt-BR" sz="1400" dirty="0" err="1"/>
              <a:t>Abog</a:t>
            </a:r>
            <a:r>
              <a:rPr lang="pt-BR" sz="1400" dirty="0"/>
              <a:t>. Jorge C. </a:t>
            </a:r>
            <a:r>
              <a:rPr lang="pt-BR" sz="1400" dirty="0" err="1"/>
              <a:t>Resqui</a:t>
            </a:r>
            <a:r>
              <a:rPr lang="pt-BR" sz="1400" dirty="0"/>
              <a:t> Pizarro          www.rprsabogados.com.ar           jrpizarro@rprsabogados.com.ar </a:t>
            </a:r>
            <a:endParaRPr lang="es-AR" sz="1400" dirty="0"/>
          </a:p>
        </p:txBody>
      </p:sp>
    </p:spTree>
    <p:extLst>
      <p:ext uri="{BB962C8B-B14F-4D97-AF65-F5344CB8AC3E}">
        <p14:creationId xmlns:p14="http://schemas.microsoft.com/office/powerpoint/2010/main" val="2861695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EE6D4C-C5C6-43E5-8F78-435B2C056BEE}"/>
              </a:ext>
            </a:extLst>
          </p:cNvPr>
          <p:cNvSpPr>
            <a:spLocks noGrp="1"/>
          </p:cNvSpPr>
          <p:nvPr>
            <p:ph type="title"/>
          </p:nvPr>
        </p:nvSpPr>
        <p:spPr>
          <a:xfrm>
            <a:off x="208344" y="185195"/>
            <a:ext cx="11806178" cy="631443"/>
          </a:xfrm>
        </p:spPr>
        <p:txBody>
          <a:bodyPr>
            <a:normAutofit/>
          </a:bodyPr>
          <a:lstStyle/>
          <a:p>
            <a:r>
              <a:rPr lang="es-ES" sz="2400" b="1" dirty="0">
                <a:solidFill>
                  <a:schemeClr val="tx1"/>
                </a:solidFill>
              </a:rPr>
              <a:t> </a:t>
            </a:r>
            <a:r>
              <a:rPr lang="es-ES" sz="2400" b="1" u="sng" dirty="0">
                <a:solidFill>
                  <a:schemeClr val="tx1"/>
                </a:solidFill>
              </a:rPr>
              <a:t>Adecuación de los Conjuntos Inmobiliarios según la IGJ. Evaluación y conflictos</a:t>
            </a:r>
            <a:endParaRPr lang="es-AR" sz="2400" b="1" u="sng" dirty="0">
              <a:solidFill>
                <a:schemeClr val="tx1"/>
              </a:solidFill>
            </a:endParaRPr>
          </a:p>
        </p:txBody>
      </p:sp>
      <p:sp>
        <p:nvSpPr>
          <p:cNvPr id="3" name="Marcador de contenido 2">
            <a:extLst>
              <a:ext uri="{FF2B5EF4-FFF2-40B4-BE49-F238E27FC236}">
                <a16:creationId xmlns:a16="http://schemas.microsoft.com/office/drawing/2014/main" id="{466ECABF-35F5-4437-9131-7A36F1AEC01A}"/>
              </a:ext>
            </a:extLst>
          </p:cNvPr>
          <p:cNvSpPr>
            <a:spLocks noGrp="1"/>
          </p:cNvSpPr>
          <p:nvPr>
            <p:ph idx="1"/>
          </p:nvPr>
        </p:nvSpPr>
        <p:spPr>
          <a:xfrm>
            <a:off x="177477" y="671332"/>
            <a:ext cx="11806177" cy="6186667"/>
          </a:xfrm>
        </p:spPr>
        <p:txBody>
          <a:bodyPr>
            <a:normAutofit lnSpcReduction="10000"/>
          </a:bodyPr>
          <a:lstStyle/>
          <a:p>
            <a:pPr marL="0" indent="0">
              <a:buNone/>
            </a:pPr>
            <a:r>
              <a:rPr lang="es-ES" sz="2000" dirty="0"/>
              <a:t>El incumplimiento de la acreditación de la adecuación hará pasibles a los administradores y sindicatura de la sanción de la multa contemplada en el art. 302, inciso 3° de la ley 19.550, sin perjuicio de las acciones legales que pudieran proceder.</a:t>
            </a:r>
          </a:p>
          <a:p>
            <a:pPr marL="0" indent="0">
              <a:buNone/>
            </a:pPr>
            <a:r>
              <a:rPr lang="es-ES" sz="2000" dirty="0"/>
              <a:t>Artículo 302, ley 19.550 - LGS — La autoridad de control, en caso de violación de la ley, del estatuto o del reglamento, puede aplicar sanciones de:</a:t>
            </a:r>
          </a:p>
          <a:p>
            <a:pPr marL="0" indent="0">
              <a:buNone/>
            </a:pPr>
            <a:r>
              <a:rPr lang="es-ES" sz="2000" dirty="0"/>
              <a:t>1º) Apercibimiento;</a:t>
            </a:r>
          </a:p>
          <a:p>
            <a:pPr marL="0" indent="0">
              <a:buNone/>
            </a:pPr>
            <a:r>
              <a:rPr lang="es-ES" sz="2000" dirty="0"/>
              <a:t>2º) Apercibimiento con publicación;</a:t>
            </a:r>
          </a:p>
          <a:p>
            <a:pPr marL="0" indent="0">
              <a:buNone/>
            </a:pPr>
            <a:r>
              <a:rPr lang="es-ES" sz="2000" dirty="0"/>
              <a:t>3º) Multas a la sociedad, sus directores y síndicos.</a:t>
            </a:r>
          </a:p>
          <a:p>
            <a:pPr marL="0" indent="0">
              <a:buNone/>
            </a:pPr>
            <a:r>
              <a:rPr lang="es-ES" sz="2000" dirty="0"/>
              <a:t>Estas últimas no podrán ser superiores a PESOS CIEN MIL ($ 100.000.-) en conjunto y por infracción y se graduarán según la gravedad de la infracción y el capital de la sociedad. Cuando se apliquen a directores y síndicos, la sociedad no podrá hacerse cargo de ellas. (Monto máximo de la multa sustituido por art. 1º de la Resolución </a:t>
            </a:r>
            <a:r>
              <a:rPr lang="es-ES" sz="2000" dirty="0" err="1"/>
              <a:t>Nº</a:t>
            </a:r>
            <a:r>
              <a:rPr lang="es-ES" sz="2000" dirty="0"/>
              <a:t> 177/2015 del Ministerio de Justicia y Derechos Humanos B.O. 13/02/2015).</a:t>
            </a:r>
          </a:p>
          <a:p>
            <a:pPr marL="0" indent="0">
              <a:buNone/>
            </a:pPr>
            <a:endParaRPr lang="es-AR" sz="2000" dirty="0"/>
          </a:p>
          <a:p>
            <a:pPr marL="0" indent="0">
              <a:buNone/>
            </a:pPr>
            <a:r>
              <a:rPr lang="es-ES" sz="2000" dirty="0"/>
              <a:t>IGJ no inscribirá actos societarios emanados de las sociedades mencionadas en el art. 1° y que tiendan a desvirtuar o frustrar los fines de la misma.</a:t>
            </a:r>
          </a:p>
          <a:p>
            <a:pPr marL="0" indent="0">
              <a:buNone/>
            </a:pPr>
            <a:endParaRPr lang="pt-BR" sz="1400" dirty="0"/>
          </a:p>
          <a:p>
            <a:pPr marL="0" indent="0">
              <a:buNone/>
            </a:pPr>
            <a:r>
              <a:rPr lang="pt-BR" sz="1400" dirty="0"/>
              <a:t>                           © </a:t>
            </a:r>
            <a:r>
              <a:rPr lang="pt-BR" sz="1400" dirty="0" err="1"/>
              <a:t>Abog</a:t>
            </a:r>
            <a:r>
              <a:rPr lang="pt-BR" sz="1400" dirty="0"/>
              <a:t>. Jorge C. </a:t>
            </a:r>
            <a:r>
              <a:rPr lang="pt-BR" sz="1400" dirty="0" err="1"/>
              <a:t>Resqui</a:t>
            </a:r>
            <a:r>
              <a:rPr lang="pt-BR" sz="1400" dirty="0"/>
              <a:t> Pizarro          www.rprsabogados.com.ar           jrpizarro@rprsabogados.com.ar </a:t>
            </a:r>
            <a:endParaRPr lang="es-AR" sz="1400" dirty="0"/>
          </a:p>
        </p:txBody>
      </p:sp>
    </p:spTree>
    <p:extLst>
      <p:ext uri="{BB962C8B-B14F-4D97-AF65-F5344CB8AC3E}">
        <p14:creationId xmlns:p14="http://schemas.microsoft.com/office/powerpoint/2010/main" val="224827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F61C39-A022-4E57-AC5C-F8904AC66B3D}"/>
              </a:ext>
            </a:extLst>
          </p:cNvPr>
          <p:cNvSpPr>
            <a:spLocks noGrp="1"/>
          </p:cNvSpPr>
          <p:nvPr>
            <p:ph type="title"/>
          </p:nvPr>
        </p:nvSpPr>
        <p:spPr>
          <a:xfrm>
            <a:off x="185195" y="185196"/>
            <a:ext cx="11864051" cy="578734"/>
          </a:xfrm>
        </p:spPr>
        <p:txBody>
          <a:bodyPr>
            <a:normAutofit/>
          </a:bodyPr>
          <a:lstStyle/>
          <a:p>
            <a:r>
              <a:rPr lang="es-ES" sz="2400" b="1" dirty="0">
                <a:solidFill>
                  <a:schemeClr val="tx1"/>
                </a:solidFill>
              </a:rPr>
              <a:t> </a:t>
            </a:r>
            <a:r>
              <a:rPr lang="es-ES" sz="2400" b="1" u="sng" dirty="0">
                <a:solidFill>
                  <a:schemeClr val="tx1"/>
                </a:solidFill>
              </a:rPr>
              <a:t>Adecuación de los Conjuntos Inmobiliarios según la IGJ. Evaluación y conflictos</a:t>
            </a:r>
            <a:endParaRPr lang="es-AR" sz="2400" b="1" u="sng" dirty="0">
              <a:solidFill>
                <a:schemeClr val="tx1"/>
              </a:solidFill>
            </a:endParaRPr>
          </a:p>
        </p:txBody>
      </p:sp>
      <p:sp>
        <p:nvSpPr>
          <p:cNvPr id="3" name="Marcador de contenido 2">
            <a:extLst>
              <a:ext uri="{FF2B5EF4-FFF2-40B4-BE49-F238E27FC236}">
                <a16:creationId xmlns:a16="http://schemas.microsoft.com/office/drawing/2014/main" id="{426FDE63-43E6-4E1F-AA9B-9926D542B459}"/>
              </a:ext>
            </a:extLst>
          </p:cNvPr>
          <p:cNvSpPr>
            <a:spLocks noGrp="1"/>
          </p:cNvSpPr>
          <p:nvPr>
            <p:ph idx="1"/>
          </p:nvPr>
        </p:nvSpPr>
        <p:spPr>
          <a:xfrm>
            <a:off x="185195" y="682906"/>
            <a:ext cx="11821610" cy="6175093"/>
          </a:xfrm>
        </p:spPr>
        <p:txBody>
          <a:bodyPr>
            <a:normAutofit fontScale="25000" lnSpcReduction="20000"/>
          </a:bodyPr>
          <a:lstStyle/>
          <a:p>
            <a:pPr marL="0" indent="0">
              <a:buNone/>
            </a:pPr>
            <a:r>
              <a:rPr lang="es-ES" sz="8000" dirty="0"/>
              <a:t>La “Resolución 25” entró en vigencia el día de su publicación (esto fue el 20/05/2020).</a:t>
            </a:r>
          </a:p>
          <a:p>
            <a:pPr marL="0" indent="0">
              <a:buNone/>
            </a:pPr>
            <a:endParaRPr lang="es-AR" sz="8000" u="sng" dirty="0"/>
          </a:p>
          <a:p>
            <a:pPr marL="0" indent="0">
              <a:buNone/>
            </a:pPr>
            <a:r>
              <a:rPr lang="es-AR" sz="8000" u="sng" dirty="0"/>
              <a:t>Razonabilidad, mérito y conveniencia </a:t>
            </a:r>
            <a:r>
              <a:rPr lang="es-ES" sz="8000" dirty="0"/>
              <a:t>La denominada adecuación de los conjuntos inmobiliarios implica llevar el estatus jurídico de aquellas personas jurídicas de derecho privado a lo normado en la segunda parte del art. 2075 del código unificado. De este modo, se consagra un nuevo derecho para los adquirentes de los sectores de uso exclusivo en los conjuntos inmobiliarios, por lo que el objeto del derecho real no es el conjunto inmobiliario, sino sus sectores o partes de uso privativo y común que se transfieran en propiedad al adquirente.</a:t>
            </a:r>
          </a:p>
          <a:p>
            <a:pPr marL="0" indent="0">
              <a:buNone/>
            </a:pPr>
            <a:endParaRPr lang="es-ES" sz="8000" dirty="0"/>
          </a:p>
          <a:p>
            <a:pPr marL="0" indent="0">
              <a:buNone/>
            </a:pPr>
            <a:r>
              <a:rPr lang="es-ES" sz="8000" dirty="0"/>
              <a:t>Se intenta homogeneizar la diversidad de regímenes que a nivel provincial y municipal regulaban este fenómeno, cada vez más difundido, sobre todo por su cantidad, en la provincia de Buenos Aires y en algunos otros distritos.</a:t>
            </a:r>
          </a:p>
          <a:p>
            <a:pPr marL="0" indent="0">
              <a:buNone/>
            </a:pPr>
            <a:endParaRPr lang="es-ES" sz="8000" dirty="0"/>
          </a:p>
          <a:p>
            <a:pPr marL="0" indent="0">
              <a:buNone/>
            </a:pPr>
            <a:r>
              <a:rPr lang="es-ES" sz="8000" dirty="0"/>
              <a:t>La obligación de adecuar se materializa con la formalización del consorcio de PH (persona jurídica privada, conforme el art. 148, inc. h, CCyCN), nacido de pleno derecho al comenzar a regir el nuevo Código. La adecuación, entonces, supone el dictado de un reglamento de Propiedad Horizontal Especial (PHE), planos y la adecuación de los reglamentos internos que pudieran existir a los fines específicos dentro de un ordenamiento formal, conforme al art. 2056 del CCyCN.</a:t>
            </a:r>
          </a:p>
          <a:p>
            <a:pPr marL="0" indent="0">
              <a:buNone/>
            </a:pPr>
            <a:endParaRPr lang="pt-BR" sz="8000" dirty="0"/>
          </a:p>
          <a:p>
            <a:pPr marL="0" indent="0">
              <a:buNone/>
            </a:pPr>
            <a:endParaRPr lang="pt-BR" sz="2000" dirty="0"/>
          </a:p>
          <a:p>
            <a:pPr marL="0" indent="0">
              <a:buNone/>
            </a:pPr>
            <a:r>
              <a:rPr lang="pt-BR" sz="5600" dirty="0"/>
              <a:t>                           © </a:t>
            </a:r>
            <a:r>
              <a:rPr lang="pt-BR" sz="5600" dirty="0" err="1"/>
              <a:t>Abog</a:t>
            </a:r>
            <a:r>
              <a:rPr lang="pt-BR" sz="5600" dirty="0"/>
              <a:t>. Jorge C. </a:t>
            </a:r>
            <a:r>
              <a:rPr lang="pt-BR" sz="5600" dirty="0" err="1"/>
              <a:t>Resqui</a:t>
            </a:r>
            <a:r>
              <a:rPr lang="pt-BR" sz="5600" dirty="0"/>
              <a:t> Pizarro          www.rprsabogados.com.ar           jrpizarro@rprsabogados.com.ar </a:t>
            </a:r>
          </a:p>
          <a:p>
            <a:pPr marL="0" indent="0">
              <a:buNone/>
            </a:pPr>
            <a:endParaRPr lang="pt-BR" sz="4300" dirty="0"/>
          </a:p>
          <a:p>
            <a:pPr marL="0" indent="0">
              <a:buNone/>
            </a:pPr>
            <a:endParaRPr lang="pt-BR" sz="4300" dirty="0"/>
          </a:p>
          <a:p>
            <a:pPr marL="0" indent="0">
              <a:buNone/>
            </a:pPr>
            <a:endParaRPr lang="pt-BR" sz="4300" dirty="0"/>
          </a:p>
          <a:p>
            <a:pPr marL="0" indent="0">
              <a:buNone/>
            </a:pPr>
            <a:endParaRPr lang="pt-BR" sz="4300" dirty="0"/>
          </a:p>
          <a:p>
            <a:pPr marL="0" indent="0">
              <a:buNone/>
            </a:pPr>
            <a:r>
              <a:rPr lang="pt-BR" sz="5600" dirty="0"/>
              <a:t>                                   </a:t>
            </a:r>
            <a:endParaRPr lang="es-AR" sz="5600" dirty="0"/>
          </a:p>
        </p:txBody>
      </p:sp>
    </p:spTree>
    <p:extLst>
      <p:ext uri="{BB962C8B-B14F-4D97-AF65-F5344CB8AC3E}">
        <p14:creationId xmlns:p14="http://schemas.microsoft.com/office/powerpoint/2010/main" val="2929324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40B341-3DE2-4176-832A-691740CF81B3}"/>
              </a:ext>
            </a:extLst>
          </p:cNvPr>
          <p:cNvSpPr>
            <a:spLocks noGrp="1"/>
          </p:cNvSpPr>
          <p:nvPr>
            <p:ph type="title"/>
          </p:nvPr>
        </p:nvSpPr>
        <p:spPr>
          <a:xfrm>
            <a:off x="173620" y="150471"/>
            <a:ext cx="11887200" cy="601883"/>
          </a:xfrm>
        </p:spPr>
        <p:txBody>
          <a:bodyPr>
            <a:normAutofit/>
          </a:bodyPr>
          <a:lstStyle/>
          <a:p>
            <a:r>
              <a:rPr lang="es-ES" sz="2400" dirty="0">
                <a:solidFill>
                  <a:schemeClr val="tx1"/>
                </a:solidFill>
              </a:rPr>
              <a:t>  </a:t>
            </a:r>
            <a:r>
              <a:rPr lang="es-ES" sz="2400" b="1" u="sng" dirty="0">
                <a:solidFill>
                  <a:schemeClr val="tx1"/>
                </a:solidFill>
              </a:rPr>
              <a:t>Adecuación de los Conjuntos Inmobiliarios según la IGJ. Evaluación y conflictos</a:t>
            </a:r>
            <a:endParaRPr lang="es-AR" sz="2400" b="1" u="sng" dirty="0">
              <a:solidFill>
                <a:schemeClr val="tx1"/>
              </a:solidFill>
            </a:endParaRPr>
          </a:p>
        </p:txBody>
      </p:sp>
      <p:sp>
        <p:nvSpPr>
          <p:cNvPr id="3" name="Marcador de contenido 2">
            <a:extLst>
              <a:ext uri="{FF2B5EF4-FFF2-40B4-BE49-F238E27FC236}">
                <a16:creationId xmlns:a16="http://schemas.microsoft.com/office/drawing/2014/main" id="{60B93B11-3A11-4FC4-B740-9FBDE26E37FD}"/>
              </a:ext>
            </a:extLst>
          </p:cNvPr>
          <p:cNvSpPr>
            <a:spLocks noGrp="1"/>
          </p:cNvSpPr>
          <p:nvPr>
            <p:ph idx="1"/>
          </p:nvPr>
        </p:nvSpPr>
        <p:spPr>
          <a:xfrm>
            <a:off x="173620" y="752354"/>
            <a:ext cx="11887200" cy="6105645"/>
          </a:xfrm>
        </p:spPr>
        <p:txBody>
          <a:bodyPr>
            <a:normAutofit lnSpcReduction="10000"/>
          </a:bodyPr>
          <a:lstStyle/>
          <a:p>
            <a:pPr marL="0" indent="0" algn="just">
              <a:buNone/>
            </a:pPr>
            <a:r>
              <a:rPr lang="es-ES" sz="2000" u="sng" dirty="0"/>
              <a:t>Responsabilidad societaria</a:t>
            </a:r>
            <a:r>
              <a:rPr lang="es-ES" sz="2000" dirty="0"/>
              <a:t>, también debería ponderarse la responsabilidad solidaria e ilimitada por desvío del objeto social y la acción disciplinaria ante los socios que no colaboran con la adecuación, o la inactividad del administrador si es el caso, por lo cual se lo coloca en el supuesto de remoción de su cargo, conforme a los arts. 160 CCyCN y 59 LGS. Incluso el órgano de administración de la S.A. o de la asociación civil se vería expuesto a la acción social de responsabilidad que podrían iniciar los accionistas o asociados y, en consecuencia, ser suficiente motivo de remoción y perjuicios patrimoniales.</a:t>
            </a:r>
          </a:p>
          <a:p>
            <a:pPr marL="0" indent="0" algn="just">
              <a:buNone/>
            </a:pPr>
            <a:endParaRPr lang="es-ES" sz="2000" dirty="0"/>
          </a:p>
          <a:p>
            <a:pPr marL="0" indent="0" algn="just">
              <a:buNone/>
            </a:pPr>
            <a:r>
              <a:rPr lang="es-ES" sz="2000" dirty="0"/>
              <a:t>Respecto del </a:t>
            </a:r>
            <a:r>
              <a:rPr lang="es-ES" sz="2000" u="sng" dirty="0"/>
              <a:t>ámbito societario</a:t>
            </a:r>
            <a:r>
              <a:rPr lang="es-ES" sz="2000" dirty="0"/>
              <a:t>, hasta podría el registro público pertinente de las entidades partícipes en los conjuntos inmobiliarios preexistentes, bajo el pretexto de orden público, aplicar sanciones por no adecuar el objeto a lo propio del consorcio de PHE, aplicando sanciones o peticionando al juez la disolución societaria.</a:t>
            </a:r>
          </a:p>
          <a:p>
            <a:pPr marL="0" indent="0" algn="just">
              <a:buNone/>
            </a:pPr>
            <a:endParaRPr lang="es-ES" sz="2000" dirty="0"/>
          </a:p>
          <a:p>
            <a:pPr marL="0" indent="0" algn="just">
              <a:buNone/>
            </a:pPr>
            <a:r>
              <a:rPr lang="es-ES" sz="2000" dirty="0"/>
              <a:t>La cuestión clave de las </a:t>
            </a:r>
            <a:r>
              <a:rPr lang="es-ES" sz="2000" u="sng" dirty="0"/>
              <a:t>expensas comunes </a:t>
            </a:r>
            <a:r>
              <a:rPr lang="es-ES" sz="2000" dirty="0"/>
              <a:t>en el consorcio de propietarios, por su eminente carácter “alimentario” para la subsistencia, conservación y mantenimiento del ente a los fines de “mantener en buen estado las condiciones de seguridad, comodidad y decoro del inmueble” (cfr. art. 2048, segundo párrafo, CCyCN), se verán más aclaradas con la adecuación.</a:t>
            </a:r>
          </a:p>
          <a:p>
            <a:pPr marL="0" indent="0" algn="just">
              <a:buNone/>
            </a:pPr>
            <a:endParaRPr lang="pt-BR" sz="1400" dirty="0"/>
          </a:p>
          <a:p>
            <a:pPr marL="0" indent="0" algn="just">
              <a:buNone/>
            </a:pPr>
            <a:r>
              <a:rPr lang="pt-BR" sz="1400" dirty="0"/>
              <a:t>                                © </a:t>
            </a:r>
            <a:r>
              <a:rPr lang="pt-BR" sz="1400" dirty="0" err="1"/>
              <a:t>Abog</a:t>
            </a:r>
            <a:r>
              <a:rPr lang="pt-BR" sz="1400" dirty="0"/>
              <a:t>. Jorge C. </a:t>
            </a:r>
            <a:r>
              <a:rPr lang="pt-BR" sz="1400" dirty="0" err="1"/>
              <a:t>Resqui</a:t>
            </a:r>
            <a:r>
              <a:rPr lang="pt-BR" sz="1400" dirty="0"/>
              <a:t> Pizarro          www.rprsabogados.com.ar           jrpizarro@rprsabogados.com.ar </a:t>
            </a:r>
            <a:endParaRPr lang="es-AR" sz="1400" dirty="0"/>
          </a:p>
        </p:txBody>
      </p:sp>
    </p:spTree>
    <p:extLst>
      <p:ext uri="{BB962C8B-B14F-4D97-AF65-F5344CB8AC3E}">
        <p14:creationId xmlns:p14="http://schemas.microsoft.com/office/powerpoint/2010/main" val="2359784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EFECFE-0B50-49FB-8FA7-76C194B34381}"/>
              </a:ext>
            </a:extLst>
          </p:cNvPr>
          <p:cNvSpPr>
            <a:spLocks noGrp="1"/>
          </p:cNvSpPr>
          <p:nvPr>
            <p:ph type="title"/>
          </p:nvPr>
        </p:nvSpPr>
        <p:spPr>
          <a:xfrm>
            <a:off x="185195" y="138896"/>
            <a:ext cx="11829327" cy="544010"/>
          </a:xfrm>
        </p:spPr>
        <p:txBody>
          <a:bodyPr>
            <a:normAutofit/>
          </a:bodyPr>
          <a:lstStyle/>
          <a:p>
            <a:r>
              <a:rPr lang="es-ES" sz="2400" dirty="0"/>
              <a:t>   </a:t>
            </a:r>
            <a:r>
              <a:rPr lang="es-ES" sz="2400" b="1" u="sng" dirty="0">
                <a:solidFill>
                  <a:schemeClr val="tx1"/>
                </a:solidFill>
              </a:rPr>
              <a:t>Adecuación de los Conjuntos Inmobiliarios según la IGJ. Evaluación y conflictos</a:t>
            </a:r>
            <a:endParaRPr lang="es-AR" sz="2400" b="1" u="sng" dirty="0">
              <a:solidFill>
                <a:schemeClr val="tx1"/>
              </a:solidFill>
            </a:endParaRPr>
          </a:p>
        </p:txBody>
      </p:sp>
      <p:sp>
        <p:nvSpPr>
          <p:cNvPr id="3" name="Marcador de contenido 2">
            <a:extLst>
              <a:ext uri="{FF2B5EF4-FFF2-40B4-BE49-F238E27FC236}">
                <a16:creationId xmlns:a16="http://schemas.microsoft.com/office/drawing/2014/main" id="{B13D103B-2344-4B3B-8FAB-DA403567F246}"/>
              </a:ext>
            </a:extLst>
          </p:cNvPr>
          <p:cNvSpPr>
            <a:spLocks noGrp="1"/>
          </p:cNvSpPr>
          <p:nvPr>
            <p:ph idx="1"/>
          </p:nvPr>
        </p:nvSpPr>
        <p:spPr>
          <a:xfrm>
            <a:off x="185195" y="682907"/>
            <a:ext cx="11829327" cy="6175094"/>
          </a:xfrm>
        </p:spPr>
        <p:txBody>
          <a:bodyPr>
            <a:normAutofit fontScale="92500" lnSpcReduction="20000"/>
          </a:bodyPr>
          <a:lstStyle/>
          <a:p>
            <a:pPr marL="0" indent="0">
              <a:buNone/>
            </a:pPr>
            <a:r>
              <a:rPr lang="es-ES" sz="2200" u="sng" dirty="0"/>
              <a:t>Conflictos</a:t>
            </a:r>
            <a:r>
              <a:rPr lang="es-ES" sz="2200" dirty="0"/>
              <a:t>: El desacuerdo pasa por el alcance que corresponde otorgar al verbo ‘adecuar’ pues el debate abarca desde una mera y simple adaptación hasta la total reconversión de la estructura jurídica previamente constituida: una adecuación de tipo </a:t>
            </a:r>
            <a:r>
              <a:rPr lang="es-ES" sz="2200" u="sng" dirty="0"/>
              <a:t>operativa </a:t>
            </a:r>
            <a:r>
              <a:rPr lang="es-ES" sz="2200" dirty="0"/>
              <a:t>de los conjuntos inmobiliarios preexistentes. Ello ocurre cuando resulta innecesario incurrir en una modificación estructural. Esa idea permite la aplicación de la nueva normativa realizando una interpretación pragmática y finalista del nuevo ordenamiento. Se puede afirmar entonces que dicho régimen resulta operativo por sí mismo, sin acto formal alguno de adecuación y desde que éste entró en vigencia.</a:t>
            </a:r>
          </a:p>
          <a:p>
            <a:pPr marL="0" indent="0">
              <a:buNone/>
            </a:pPr>
            <a:endParaRPr lang="es-ES" sz="2200" dirty="0"/>
          </a:p>
          <a:p>
            <a:pPr marL="0" indent="0">
              <a:buNone/>
            </a:pPr>
            <a:r>
              <a:rPr lang="es-ES" sz="2200" dirty="0"/>
              <a:t>“Pretender el automático reconocimiento de la existencia de un derecho real sobre un complejo que no se ha adecuado a su tipología, importaría tanto como soslayar las reglas de estructura (que son de orden público) que rigen la materia (art. 1884) (conf. </a:t>
            </a:r>
            <a:r>
              <a:rPr lang="es-ES" sz="2200" dirty="0" err="1"/>
              <a:t>CNCom</a:t>
            </a:r>
            <a:r>
              <a:rPr lang="es-ES" sz="2200" dirty="0"/>
              <a:t>., Sala C, in re: “Altos de los Polvorines S.A. c/Castaño, Mariana s/ Ejecutivo” del 13/10/2016; La Ley, 28/12/2016, p. 11 [t. 2017-A, p. 132], y 22/3/2017 [t. 2017-B, p. 143], con nota de Marina Mariani de Vidal y Adriana N. Abella; y Revista Código Civil y Comercial, marzo 2017, p. 222)”.</a:t>
            </a:r>
          </a:p>
          <a:p>
            <a:pPr marL="0" indent="0">
              <a:buNone/>
            </a:pPr>
            <a:endParaRPr lang="es-ES" sz="2200" dirty="0"/>
          </a:p>
          <a:p>
            <a:pPr marL="0" indent="0" algn="just">
              <a:buNone/>
            </a:pPr>
            <a:r>
              <a:rPr lang="es-ES" sz="2200" dirty="0"/>
              <a:t>Jurisprudencia de la Cámara Nacional en lo Comercial que incluso considera que “no corresponde otorgarle fuerza ejecutiva al certificado de deuda por expensas emitido por un club de campo o barrio cerrado” por no haberse cumplido con la respectiva adecuación (</a:t>
            </a:r>
            <a:r>
              <a:rPr lang="es-ES" sz="2200" dirty="0" err="1"/>
              <a:t>CNCom</a:t>
            </a:r>
            <a:r>
              <a:rPr lang="es-ES" sz="2200" dirty="0"/>
              <a:t>., en pleno, 04/05/2015, “Barrio Cerrado Los Pilares c/ Álvarez, Vicente Juan Alfonso s/ ejecutivo”).</a:t>
            </a:r>
          </a:p>
          <a:p>
            <a:pPr marL="0" indent="0" algn="just">
              <a:buNone/>
            </a:pPr>
            <a:endParaRPr lang="pt-BR" sz="1400" dirty="0"/>
          </a:p>
          <a:p>
            <a:pPr marL="0" indent="0" algn="just">
              <a:buNone/>
            </a:pPr>
            <a:r>
              <a:rPr lang="pt-BR" sz="1400" dirty="0"/>
              <a:t>        </a:t>
            </a:r>
          </a:p>
          <a:p>
            <a:pPr marL="0" indent="0" algn="just">
              <a:buNone/>
            </a:pPr>
            <a:r>
              <a:rPr lang="pt-BR" sz="1400" dirty="0"/>
              <a:t>                                        © </a:t>
            </a:r>
            <a:r>
              <a:rPr lang="pt-BR" sz="1400" dirty="0" err="1"/>
              <a:t>Abog</a:t>
            </a:r>
            <a:r>
              <a:rPr lang="pt-BR" sz="1400" dirty="0"/>
              <a:t>. Jorge C. </a:t>
            </a:r>
            <a:r>
              <a:rPr lang="pt-BR" sz="1400" dirty="0" err="1"/>
              <a:t>Resqui</a:t>
            </a:r>
            <a:r>
              <a:rPr lang="pt-BR" sz="1400" dirty="0"/>
              <a:t> Pizarro          www.rprsabogados.com.ar           jrpizarro@rprsabogados.com.ar </a:t>
            </a:r>
            <a:endParaRPr lang="es-ES" sz="1400" dirty="0"/>
          </a:p>
          <a:p>
            <a:pPr marL="0" indent="0" algn="just">
              <a:buNone/>
            </a:pPr>
            <a:endParaRPr lang="es-AR" sz="2000" dirty="0"/>
          </a:p>
        </p:txBody>
      </p:sp>
    </p:spTree>
    <p:extLst>
      <p:ext uri="{BB962C8B-B14F-4D97-AF65-F5344CB8AC3E}">
        <p14:creationId xmlns:p14="http://schemas.microsoft.com/office/powerpoint/2010/main" val="1195300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285943-DA83-4AA0-8B29-A4D19F35C2FF}"/>
              </a:ext>
            </a:extLst>
          </p:cNvPr>
          <p:cNvSpPr>
            <a:spLocks noGrp="1"/>
          </p:cNvSpPr>
          <p:nvPr>
            <p:ph type="title"/>
          </p:nvPr>
        </p:nvSpPr>
        <p:spPr>
          <a:xfrm>
            <a:off x="150471" y="115747"/>
            <a:ext cx="11921923" cy="700891"/>
          </a:xfrm>
        </p:spPr>
        <p:txBody>
          <a:bodyPr>
            <a:normAutofit/>
          </a:bodyPr>
          <a:lstStyle/>
          <a:p>
            <a:r>
              <a:rPr lang="es-ES" sz="2400" dirty="0"/>
              <a:t>   </a:t>
            </a:r>
            <a:r>
              <a:rPr lang="es-ES" sz="2400" b="1" u="sng" dirty="0">
                <a:solidFill>
                  <a:schemeClr val="tx1"/>
                </a:solidFill>
              </a:rPr>
              <a:t>Adecuación de los Conjuntos Inmobiliarios según la IGJ. Evaluación y conflictos</a:t>
            </a:r>
            <a:endParaRPr lang="es-AR" sz="2400" b="1" u="sng" dirty="0">
              <a:solidFill>
                <a:schemeClr val="tx1"/>
              </a:solidFill>
            </a:endParaRPr>
          </a:p>
        </p:txBody>
      </p:sp>
      <p:sp>
        <p:nvSpPr>
          <p:cNvPr id="3" name="Marcador de contenido 2">
            <a:extLst>
              <a:ext uri="{FF2B5EF4-FFF2-40B4-BE49-F238E27FC236}">
                <a16:creationId xmlns:a16="http://schemas.microsoft.com/office/drawing/2014/main" id="{75E56ED9-CC88-48AD-8C09-FEDCDAE8B692}"/>
              </a:ext>
            </a:extLst>
          </p:cNvPr>
          <p:cNvSpPr>
            <a:spLocks noGrp="1"/>
          </p:cNvSpPr>
          <p:nvPr>
            <p:ph idx="1"/>
          </p:nvPr>
        </p:nvSpPr>
        <p:spPr>
          <a:xfrm>
            <a:off x="150471" y="671332"/>
            <a:ext cx="11921923" cy="6070921"/>
          </a:xfrm>
        </p:spPr>
        <p:txBody>
          <a:bodyPr>
            <a:normAutofit fontScale="25000" lnSpcReduction="20000"/>
          </a:bodyPr>
          <a:lstStyle/>
          <a:p>
            <a:pPr marL="0" indent="0">
              <a:buNone/>
            </a:pPr>
            <a:r>
              <a:rPr lang="es-ES" sz="8000" dirty="0"/>
              <a:t>Ante los escollos que precipita la falta de adecuación – recordemos que emana de la ley sustancial – y el correspondiente deber de cumplir con las reglas que el legislador instauró en oportunidad de provocar la transformación del plexo </a:t>
            </a:r>
            <a:r>
              <a:rPr lang="es-ES" sz="8000" dirty="0" err="1"/>
              <a:t>ordenatorio</a:t>
            </a:r>
            <a:r>
              <a:rPr lang="es-ES" sz="8000" dirty="0"/>
              <a:t> por excelencia del derecho privado, como lo es el Código Civil y Comercial nacional, deviene - desde nuestra perspectiva – como razonable el conjunto de pautas dispuestas por el organismo de fiscalización para reglamentar la manda contenida en el art. 2075, tercer párrafo, en mérito a las indudables ventajas que traerán aparejadas y que hemos ensayado examinar en este aporte, más aun habiéndose corregido lo inconveniente del plazo de adecuación original, trocándolo por otro – 360 días – acertado y acorde a los tiempos en que vivimos.</a:t>
            </a:r>
          </a:p>
          <a:p>
            <a:pPr marL="0" indent="0">
              <a:buNone/>
            </a:pPr>
            <a:endParaRPr lang="es-ES" sz="8000" dirty="0"/>
          </a:p>
          <a:p>
            <a:pPr marL="0" indent="0">
              <a:buNone/>
            </a:pPr>
            <a:r>
              <a:rPr lang="es-ES" sz="8000" dirty="0"/>
              <a:t>Demás está colegir que, seguramente, lo decidido por la IGJ repercutirá especialmente en la Dirección Provincial de Personas Jurídicas de la Provincia de Buenos Aires, que se verá compelida a adoptar decisiones similares debido a que en su jurisdicción se reúne la mayor cantidad de conjuntos inmobiliarios del país.</a:t>
            </a:r>
          </a:p>
          <a:p>
            <a:pPr marL="0" indent="0">
              <a:buNone/>
            </a:pPr>
            <a:endParaRPr lang="es-ES" sz="8000" dirty="0"/>
          </a:p>
          <a:p>
            <a:pPr marL="0" indent="0">
              <a:buNone/>
            </a:pPr>
            <a:r>
              <a:rPr lang="es-ES" sz="8000" dirty="0"/>
              <a:t>Muchas gracias por vuestra atención. Dudas, consultas y/o aportes a jrpizarro@rprsabogados.com.ar </a:t>
            </a:r>
          </a:p>
          <a:p>
            <a:pPr marL="0" indent="0">
              <a:buNone/>
            </a:pPr>
            <a:endParaRPr lang="es-ES" sz="8000" dirty="0"/>
          </a:p>
          <a:p>
            <a:pPr marL="0" indent="0">
              <a:buNone/>
            </a:pPr>
            <a:endParaRPr lang="es-ES" sz="2000" dirty="0"/>
          </a:p>
          <a:p>
            <a:pPr marL="0" indent="0">
              <a:buNone/>
            </a:pPr>
            <a:endParaRPr lang="es-ES" sz="2000" dirty="0"/>
          </a:p>
          <a:p>
            <a:pPr marL="0" indent="0">
              <a:buNone/>
            </a:pPr>
            <a:endParaRPr lang="es-ES" sz="2000" dirty="0"/>
          </a:p>
          <a:p>
            <a:pPr marL="0" indent="0">
              <a:buNone/>
            </a:pPr>
            <a:endParaRPr lang="es-ES" sz="2000" dirty="0"/>
          </a:p>
          <a:p>
            <a:pPr marL="0" indent="0">
              <a:buNone/>
            </a:pPr>
            <a:endParaRPr lang="es-ES" sz="2000" dirty="0"/>
          </a:p>
          <a:p>
            <a:pPr marL="0" indent="0">
              <a:buNone/>
            </a:pPr>
            <a:endParaRPr lang="es-ES" sz="2000" dirty="0"/>
          </a:p>
          <a:p>
            <a:pPr marL="0" indent="0">
              <a:buNone/>
            </a:pPr>
            <a:r>
              <a:rPr lang="pt-BR" sz="5600" dirty="0"/>
              <a:t>                               © </a:t>
            </a:r>
            <a:r>
              <a:rPr lang="pt-BR" sz="5600" dirty="0" err="1"/>
              <a:t>Abog</a:t>
            </a:r>
            <a:r>
              <a:rPr lang="pt-BR" sz="5600" dirty="0"/>
              <a:t>. Jorge C. </a:t>
            </a:r>
            <a:r>
              <a:rPr lang="pt-BR" sz="5600" dirty="0" err="1"/>
              <a:t>Resqui</a:t>
            </a:r>
            <a:r>
              <a:rPr lang="pt-BR" sz="5600" dirty="0"/>
              <a:t> Pizarro          www.rprsabogados.com.ar           jrpizarro@rprsabogados.com.ar </a:t>
            </a:r>
            <a:endParaRPr lang="es-ES" sz="5600" dirty="0"/>
          </a:p>
          <a:p>
            <a:pPr marL="0" indent="0">
              <a:buNone/>
            </a:pPr>
            <a:endParaRPr lang="es-ES" sz="2000" dirty="0"/>
          </a:p>
          <a:p>
            <a:pPr marL="0" indent="0">
              <a:buNone/>
            </a:pPr>
            <a:endParaRPr lang="es-ES" sz="2000" dirty="0"/>
          </a:p>
          <a:p>
            <a:pPr marL="0" indent="0">
              <a:buNone/>
            </a:pPr>
            <a:endParaRPr lang="es-ES" sz="2000" dirty="0"/>
          </a:p>
          <a:p>
            <a:pPr marL="0" indent="0">
              <a:buNone/>
            </a:pPr>
            <a:endParaRPr lang="es-ES" sz="2000" dirty="0"/>
          </a:p>
          <a:p>
            <a:pPr marL="0" indent="0">
              <a:buNone/>
            </a:pPr>
            <a:endParaRPr lang="pt-BR" sz="1400" dirty="0"/>
          </a:p>
          <a:p>
            <a:pPr marL="0" indent="0">
              <a:buNone/>
            </a:pPr>
            <a:endParaRPr lang="pt-BR" sz="1400" dirty="0"/>
          </a:p>
          <a:p>
            <a:pPr marL="0" indent="0">
              <a:buNone/>
            </a:pPr>
            <a:endParaRPr lang="pt-BR" sz="1400" dirty="0"/>
          </a:p>
          <a:p>
            <a:pPr marL="0" indent="0">
              <a:buNone/>
            </a:pPr>
            <a:r>
              <a:rPr lang="pt-BR" sz="1400" dirty="0"/>
              <a:t>     </a:t>
            </a:r>
          </a:p>
          <a:p>
            <a:pPr marL="0" indent="0">
              <a:buNone/>
            </a:pPr>
            <a:endParaRPr lang="pt-BR" sz="1400" dirty="0"/>
          </a:p>
        </p:txBody>
      </p:sp>
    </p:spTree>
    <p:extLst>
      <p:ext uri="{BB962C8B-B14F-4D97-AF65-F5344CB8AC3E}">
        <p14:creationId xmlns:p14="http://schemas.microsoft.com/office/powerpoint/2010/main" val="361646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9552CE-F606-4130-9210-AA572B91E83A}"/>
              </a:ext>
            </a:extLst>
          </p:cNvPr>
          <p:cNvSpPr>
            <a:spLocks noGrp="1"/>
          </p:cNvSpPr>
          <p:nvPr>
            <p:ph type="title"/>
          </p:nvPr>
        </p:nvSpPr>
        <p:spPr>
          <a:xfrm>
            <a:off x="243069" y="127323"/>
            <a:ext cx="11829326" cy="474561"/>
          </a:xfrm>
        </p:spPr>
        <p:txBody>
          <a:bodyPr>
            <a:normAutofit/>
          </a:bodyPr>
          <a:lstStyle/>
          <a:p>
            <a:pPr algn="ctr"/>
            <a:r>
              <a:rPr lang="es-ES" sz="2400" b="1" u="sng" dirty="0">
                <a:solidFill>
                  <a:schemeClr val="tx1"/>
                </a:solidFill>
              </a:rPr>
              <a:t>Adecuación de los Conjuntos Inmobiliarios según la IGJ. Evaluación y conflictos</a:t>
            </a:r>
            <a:endParaRPr lang="es-AR" sz="2400" b="1" u="sng" dirty="0">
              <a:solidFill>
                <a:schemeClr val="tx1"/>
              </a:solidFill>
            </a:endParaRPr>
          </a:p>
        </p:txBody>
      </p:sp>
      <p:sp>
        <p:nvSpPr>
          <p:cNvPr id="3" name="Marcador de contenido 2">
            <a:extLst>
              <a:ext uri="{FF2B5EF4-FFF2-40B4-BE49-F238E27FC236}">
                <a16:creationId xmlns:a16="http://schemas.microsoft.com/office/drawing/2014/main" id="{D12A2605-75F5-421A-B5DA-B44A04BF7BB5}"/>
              </a:ext>
            </a:extLst>
          </p:cNvPr>
          <p:cNvSpPr>
            <a:spLocks noGrp="1"/>
          </p:cNvSpPr>
          <p:nvPr>
            <p:ph idx="1"/>
          </p:nvPr>
        </p:nvSpPr>
        <p:spPr>
          <a:xfrm>
            <a:off x="243069" y="810228"/>
            <a:ext cx="11829326" cy="6047772"/>
          </a:xfrm>
        </p:spPr>
        <p:txBody>
          <a:bodyPr>
            <a:normAutofit fontScale="25000" lnSpcReduction="20000"/>
          </a:bodyPr>
          <a:lstStyle/>
          <a:p>
            <a:pPr marL="0" indent="0">
              <a:buNone/>
            </a:pPr>
            <a:r>
              <a:rPr lang="es-ES" sz="8000" dirty="0">
                <a:solidFill>
                  <a:schemeClr val="tx1"/>
                </a:solidFill>
              </a:rPr>
              <a:t>Esta enumeración contenida en el precepto supra citado, evidentemente, de modo alguno cierra la tipología que intenta describir. La nómina de los emprendimientos que se pueden calificar como conjuntos inmobiliarios pueden ser más.</a:t>
            </a:r>
          </a:p>
          <a:p>
            <a:pPr marL="0" indent="0">
              <a:buNone/>
            </a:pPr>
            <a:endParaRPr lang="es-ES" sz="8000" dirty="0">
              <a:solidFill>
                <a:schemeClr val="tx1"/>
              </a:solidFill>
            </a:endParaRPr>
          </a:p>
          <a:p>
            <a:pPr marL="0" indent="0">
              <a:buNone/>
            </a:pPr>
            <a:r>
              <a:rPr lang="es-ES" sz="8000" dirty="0">
                <a:solidFill>
                  <a:schemeClr val="tx1"/>
                </a:solidFill>
              </a:rPr>
              <a:t>Elementos característicos del los CI siguiendo las precisiones dispuestas en el art. 2074, CCyCN, teniendo en cuenta en forma aislada al conjunto inmobiliario, esto es, con independencia de su entorno territorial y de las regulaciones administrativas y urbanísticas aplicables a estos emprendimientos.</a:t>
            </a:r>
          </a:p>
          <a:p>
            <a:pPr marL="0" indent="0" algn="just">
              <a:buNone/>
            </a:pPr>
            <a:endParaRPr lang="es-ES" sz="8000" dirty="0">
              <a:solidFill>
                <a:schemeClr val="tx1"/>
              </a:solidFill>
            </a:endParaRPr>
          </a:p>
          <a:p>
            <a:pPr marL="0" indent="0" algn="just">
              <a:buNone/>
            </a:pPr>
            <a:r>
              <a:rPr lang="es-ES" sz="8000" dirty="0">
                <a:solidFill>
                  <a:schemeClr val="tx1"/>
                </a:solidFill>
              </a:rPr>
              <a:t>“Sobre el concepto legal de “club de campo”, el art. 64 del decreto-ley 8912/1977 (“Ordenamiento territorial y uso del suelo”, vigente en la provincia de Buenos Aires) entiende como tal a un área territorial de extensión limitada que no conforme un núcleo urbano y reúna las siguientes características básicas:</a:t>
            </a:r>
          </a:p>
          <a:p>
            <a:pPr marL="0" indent="0" algn="just">
              <a:buNone/>
            </a:pPr>
            <a:r>
              <a:rPr lang="es-ES" sz="8000" dirty="0">
                <a:solidFill>
                  <a:schemeClr val="tx1"/>
                </a:solidFill>
              </a:rPr>
              <a:t>a)   esté localizada en área no urbana;</a:t>
            </a:r>
          </a:p>
          <a:p>
            <a:pPr marL="0" indent="0" algn="just">
              <a:buNone/>
            </a:pPr>
            <a:r>
              <a:rPr lang="es-ES" sz="8000" dirty="0">
                <a:solidFill>
                  <a:schemeClr val="tx1"/>
                </a:solidFill>
              </a:rPr>
              <a:t>b)   una parte se encuentre equipada para la práctica de actividades deportivas, sociales o</a:t>
            </a:r>
          </a:p>
          <a:p>
            <a:pPr marL="0" indent="0" algn="just">
              <a:buNone/>
            </a:pPr>
            <a:r>
              <a:rPr lang="es-ES" sz="8000" dirty="0">
                <a:solidFill>
                  <a:schemeClr val="tx1"/>
                </a:solidFill>
              </a:rPr>
              <a:t>      culturales en pleno contacto con la naturaleza;</a:t>
            </a:r>
          </a:p>
          <a:p>
            <a:pPr marL="0" indent="0" algn="just">
              <a:buNone/>
            </a:pPr>
            <a:r>
              <a:rPr lang="es-ES" sz="8000" dirty="0">
                <a:solidFill>
                  <a:schemeClr val="tx1"/>
                </a:solidFill>
              </a:rPr>
              <a:t>c)   la parte restante se encuentre acondicionada para la construcción de viviendas de uso</a:t>
            </a:r>
          </a:p>
          <a:p>
            <a:pPr marL="0" indent="0" algn="just">
              <a:buNone/>
            </a:pPr>
            <a:r>
              <a:rPr lang="es-ES" sz="8000" dirty="0">
                <a:solidFill>
                  <a:schemeClr val="tx1"/>
                </a:solidFill>
              </a:rPr>
              <a:t>      transitorio;</a:t>
            </a:r>
            <a:r>
              <a:rPr lang="pt-BR" sz="2000" dirty="0">
                <a:solidFill>
                  <a:schemeClr val="tx1"/>
                </a:solidFill>
              </a:rPr>
              <a:t> </a:t>
            </a:r>
            <a:endParaRPr lang="pt-BR" sz="2900" dirty="0">
              <a:solidFill>
                <a:schemeClr val="tx1"/>
              </a:solidFill>
            </a:endParaRPr>
          </a:p>
          <a:p>
            <a:pPr marL="0" indent="0" algn="just">
              <a:buNone/>
            </a:pPr>
            <a:r>
              <a:rPr lang="pt-BR" sz="7200" dirty="0">
                <a:solidFill>
                  <a:schemeClr val="tx1"/>
                </a:solidFill>
              </a:rPr>
              <a:t>              </a:t>
            </a:r>
            <a:r>
              <a:rPr lang="pt-BR" sz="5600" dirty="0">
                <a:solidFill>
                  <a:schemeClr val="tx1"/>
                </a:solidFill>
              </a:rPr>
              <a:t>©  </a:t>
            </a:r>
            <a:r>
              <a:rPr lang="pt-BR" sz="5600" dirty="0" err="1">
                <a:solidFill>
                  <a:schemeClr val="tx1"/>
                </a:solidFill>
              </a:rPr>
              <a:t>Abog</a:t>
            </a:r>
            <a:r>
              <a:rPr lang="pt-BR" sz="5600" dirty="0">
                <a:solidFill>
                  <a:schemeClr val="tx1"/>
                </a:solidFill>
              </a:rPr>
              <a:t>. Jorge C. </a:t>
            </a:r>
            <a:r>
              <a:rPr lang="pt-BR" sz="5600" dirty="0" err="1">
                <a:solidFill>
                  <a:schemeClr val="tx1"/>
                </a:solidFill>
              </a:rPr>
              <a:t>Resqui</a:t>
            </a:r>
            <a:r>
              <a:rPr lang="pt-BR" sz="5600" dirty="0">
                <a:solidFill>
                  <a:schemeClr val="tx1"/>
                </a:solidFill>
              </a:rPr>
              <a:t> Pizarro          www.rprsabogados.com.ar           jrpizarro@rprsabogados.com.ar</a:t>
            </a:r>
          </a:p>
          <a:p>
            <a:pPr marL="0" indent="0" algn="just">
              <a:buNone/>
            </a:pPr>
            <a:endParaRPr lang="pt-BR" sz="5600" dirty="0">
              <a:solidFill>
                <a:schemeClr val="tx1"/>
              </a:solidFill>
            </a:endParaRPr>
          </a:p>
          <a:p>
            <a:pPr marL="0" indent="0" algn="just">
              <a:buNone/>
            </a:pPr>
            <a:r>
              <a:rPr lang="pt-BR" sz="2900" dirty="0">
                <a:solidFill>
                  <a:schemeClr val="tx1"/>
                </a:solidFill>
              </a:rPr>
              <a:t>     </a:t>
            </a:r>
          </a:p>
          <a:p>
            <a:pPr marL="0" indent="0" algn="just">
              <a:buNone/>
            </a:pPr>
            <a:endParaRPr lang="pt-BR" sz="2900" dirty="0">
              <a:solidFill>
                <a:schemeClr val="tx1"/>
              </a:solidFill>
            </a:endParaRPr>
          </a:p>
          <a:p>
            <a:pPr marL="0" indent="0" algn="just">
              <a:buNone/>
            </a:pPr>
            <a:endParaRPr lang="pt-BR" sz="2900" dirty="0">
              <a:solidFill>
                <a:schemeClr val="tx1"/>
              </a:solidFill>
            </a:endParaRPr>
          </a:p>
        </p:txBody>
      </p:sp>
    </p:spTree>
    <p:extLst>
      <p:ext uri="{BB962C8B-B14F-4D97-AF65-F5344CB8AC3E}">
        <p14:creationId xmlns:p14="http://schemas.microsoft.com/office/powerpoint/2010/main" val="1439443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94A34-7525-4050-B0F0-376463A997BB}"/>
              </a:ext>
            </a:extLst>
          </p:cNvPr>
          <p:cNvSpPr>
            <a:spLocks noGrp="1"/>
          </p:cNvSpPr>
          <p:nvPr>
            <p:ph type="title"/>
          </p:nvPr>
        </p:nvSpPr>
        <p:spPr>
          <a:xfrm>
            <a:off x="138897" y="138896"/>
            <a:ext cx="11933498" cy="677742"/>
          </a:xfrm>
        </p:spPr>
        <p:txBody>
          <a:bodyPr>
            <a:normAutofit/>
          </a:bodyPr>
          <a:lstStyle/>
          <a:p>
            <a:pPr algn="ctr"/>
            <a:r>
              <a:rPr lang="es-ES" sz="2400" b="1" u="sng" dirty="0">
                <a:solidFill>
                  <a:schemeClr val="tx1"/>
                </a:solidFill>
              </a:rPr>
              <a:t>Adecuación de los Conjuntos Inmobiliarios según la IGJ. Evaluación y conflictos</a:t>
            </a:r>
            <a:endParaRPr lang="es-AR" sz="2400" b="1" u="sng" dirty="0">
              <a:solidFill>
                <a:schemeClr val="tx1"/>
              </a:solidFill>
            </a:endParaRPr>
          </a:p>
        </p:txBody>
      </p:sp>
      <p:sp>
        <p:nvSpPr>
          <p:cNvPr id="3" name="Marcador de contenido 2">
            <a:extLst>
              <a:ext uri="{FF2B5EF4-FFF2-40B4-BE49-F238E27FC236}">
                <a16:creationId xmlns:a16="http://schemas.microsoft.com/office/drawing/2014/main" id="{B9B90BCB-8C47-46FA-A2E2-C64FC49A7F80}"/>
              </a:ext>
            </a:extLst>
          </p:cNvPr>
          <p:cNvSpPr>
            <a:spLocks noGrp="1"/>
          </p:cNvSpPr>
          <p:nvPr>
            <p:ph idx="1"/>
          </p:nvPr>
        </p:nvSpPr>
        <p:spPr>
          <a:xfrm>
            <a:off x="138897" y="729205"/>
            <a:ext cx="11933498" cy="5989899"/>
          </a:xfrm>
        </p:spPr>
        <p:txBody>
          <a:bodyPr>
            <a:normAutofit fontScale="92500" lnSpcReduction="20000"/>
          </a:bodyPr>
          <a:lstStyle/>
          <a:p>
            <a:pPr marL="0" indent="0">
              <a:buNone/>
            </a:pPr>
            <a:r>
              <a:rPr lang="es-ES" sz="2200" dirty="0"/>
              <a:t>d) el área común de esparcimiento y el área de vivienda deben guardar una mutua e indisoluble relación funcional y jurídica, que las convierte en un todo inescindible. El uso recreativo del área común de esparcimiento no podrá ser modificado, pero podrán </a:t>
            </a:r>
            <a:r>
              <a:rPr lang="es-ES" sz="2200" dirty="0" err="1"/>
              <a:t>reemplearse</a:t>
            </a:r>
            <a:r>
              <a:rPr lang="es-ES" sz="2200" dirty="0"/>
              <a:t> unas actividades por otras; tampoco podrá subdividirse dicha área ni enajenarse en forma independiente de las unidades que constituyen el área de vivienda.</a:t>
            </a:r>
          </a:p>
          <a:p>
            <a:pPr marL="0" indent="0">
              <a:buNone/>
            </a:pPr>
            <a:endParaRPr lang="es-ES" sz="2200" dirty="0"/>
          </a:p>
          <a:p>
            <a:pPr marL="0" indent="0">
              <a:buNone/>
            </a:pPr>
            <a:r>
              <a:rPr lang="es-ES" sz="2200" dirty="0"/>
              <a:t>En la </a:t>
            </a:r>
            <a:r>
              <a:rPr lang="es-ES" sz="2200" u="sng" dirty="0"/>
              <a:t>provincia de Buenos Aires</a:t>
            </a:r>
            <a:r>
              <a:rPr lang="es-ES" sz="2200" dirty="0"/>
              <a:t>, por caso, jurisdicción que concentra el mayor número de estos conjuntos inmobiliarios, se han dictado regulaciones administrativas que establecen los requisitos de cumplimiento obligatorio para llegar a la etapa en la que se les confiere la convalidación técnica final (decretos 9404/1986 y 27/1998 aplicables, respectivamente, a los clubes de campo y a los barrios cerrados).</a:t>
            </a:r>
          </a:p>
          <a:p>
            <a:pPr marL="0" indent="0">
              <a:buNone/>
            </a:pPr>
            <a:endParaRPr lang="es-ES" sz="2200" dirty="0"/>
          </a:p>
          <a:p>
            <a:pPr marL="0" indent="0">
              <a:buNone/>
            </a:pPr>
            <a:r>
              <a:rPr lang="es-ES" sz="2200" dirty="0"/>
              <a:t>En ellos también es plenamente aplicable el denominado “principio de comunidad” (4), o sea que lo que no compone una parte privativa constituye una parte común la que, juntamente con otros bienes, debe quedar sometida a indivisión forzosa y perpetua. Entre ambas partes se establece una vinculación inseparable, dependencia recíproca que incluye a las facultades que sobre ellas se tengan.</a:t>
            </a:r>
          </a:p>
          <a:p>
            <a:pPr marL="0" indent="0">
              <a:buNone/>
            </a:pPr>
            <a:endParaRPr lang="pt-BR" sz="2200" dirty="0"/>
          </a:p>
          <a:p>
            <a:pPr marL="0" indent="0">
              <a:buNone/>
            </a:pPr>
            <a:r>
              <a:rPr lang="pt-BR" sz="1600" dirty="0"/>
              <a:t>             </a:t>
            </a:r>
          </a:p>
          <a:p>
            <a:pPr marL="0" indent="0">
              <a:buNone/>
            </a:pPr>
            <a:r>
              <a:rPr lang="pt-BR" sz="1600" dirty="0"/>
              <a:t>    </a:t>
            </a:r>
          </a:p>
          <a:p>
            <a:pPr marL="0" indent="0">
              <a:buNone/>
            </a:pPr>
            <a:r>
              <a:rPr lang="pt-BR" sz="1600" dirty="0"/>
              <a:t>                 © </a:t>
            </a:r>
            <a:r>
              <a:rPr lang="pt-BR" sz="1600" dirty="0" err="1"/>
              <a:t>Abog</a:t>
            </a:r>
            <a:r>
              <a:rPr lang="pt-BR" sz="1600" dirty="0"/>
              <a:t>. Jorge C. </a:t>
            </a:r>
            <a:r>
              <a:rPr lang="pt-BR" sz="1600" dirty="0" err="1"/>
              <a:t>Resqui</a:t>
            </a:r>
            <a:r>
              <a:rPr lang="pt-BR" sz="1600" dirty="0"/>
              <a:t> Pizarro          www.rprsabogados.com.ar           jrpizarro@rprsabogados.com.ar</a:t>
            </a:r>
            <a:endParaRPr lang="es-AR" sz="1600" dirty="0"/>
          </a:p>
        </p:txBody>
      </p:sp>
    </p:spTree>
    <p:extLst>
      <p:ext uri="{BB962C8B-B14F-4D97-AF65-F5344CB8AC3E}">
        <p14:creationId xmlns:p14="http://schemas.microsoft.com/office/powerpoint/2010/main" val="22282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38F2DD-7ED3-46F8-ABE9-85C02C274898}"/>
              </a:ext>
            </a:extLst>
          </p:cNvPr>
          <p:cNvSpPr>
            <a:spLocks noGrp="1"/>
          </p:cNvSpPr>
          <p:nvPr>
            <p:ph type="title"/>
          </p:nvPr>
        </p:nvSpPr>
        <p:spPr>
          <a:xfrm>
            <a:off x="185195" y="173620"/>
            <a:ext cx="11840901" cy="717631"/>
          </a:xfrm>
        </p:spPr>
        <p:txBody>
          <a:bodyPr>
            <a:normAutofit/>
          </a:bodyPr>
          <a:lstStyle/>
          <a:p>
            <a:r>
              <a:rPr lang="es-ES" sz="2400" b="1" u="sng" dirty="0">
                <a:solidFill>
                  <a:schemeClr val="tx1"/>
                </a:solidFill>
              </a:rPr>
              <a:t>Adecuación de los Conjuntos Inmobiliarios según la IGJ. Evaluación y conflictos</a:t>
            </a:r>
            <a:endParaRPr lang="es-AR" sz="2400" b="1" u="sng" dirty="0">
              <a:solidFill>
                <a:schemeClr val="tx1"/>
              </a:solidFill>
            </a:endParaRPr>
          </a:p>
        </p:txBody>
      </p:sp>
      <p:sp>
        <p:nvSpPr>
          <p:cNvPr id="3" name="Marcador de contenido 2">
            <a:extLst>
              <a:ext uri="{FF2B5EF4-FFF2-40B4-BE49-F238E27FC236}">
                <a16:creationId xmlns:a16="http://schemas.microsoft.com/office/drawing/2014/main" id="{EB623DAF-7FF3-403F-9E53-B3042BC26CD5}"/>
              </a:ext>
            </a:extLst>
          </p:cNvPr>
          <p:cNvSpPr>
            <a:spLocks noGrp="1"/>
          </p:cNvSpPr>
          <p:nvPr>
            <p:ph idx="1"/>
          </p:nvPr>
        </p:nvSpPr>
        <p:spPr>
          <a:xfrm>
            <a:off x="185195" y="891251"/>
            <a:ext cx="11840901" cy="5793129"/>
          </a:xfrm>
        </p:spPr>
        <p:txBody>
          <a:bodyPr/>
          <a:lstStyle/>
          <a:p>
            <a:pPr marL="0" indent="0">
              <a:buNone/>
            </a:pPr>
            <a:r>
              <a:rPr lang="es-ES" u="sng" dirty="0"/>
              <a:t>Instrumento constitutivo </a:t>
            </a:r>
            <a:r>
              <a:rPr lang="es-ES" dirty="0"/>
              <a:t>reglamenta sobre la determinación de los órganos del conjunto inmobiliario, su integración y funciones; los límites y restricciones que se le imponen a los derechos particulares; el régimen disciplinario aplicable y las normas de procedimiento; la obligación de contribuir para solventar gastos y cargos comunes; y la designación de una entidad con personalidad jurídica que agrupe a los propietarios de las unidades privativas.</a:t>
            </a:r>
          </a:p>
          <a:p>
            <a:pPr marL="0" indent="0">
              <a:buNone/>
            </a:pPr>
            <a:endParaRPr lang="es-ES" dirty="0"/>
          </a:p>
          <a:p>
            <a:pPr marL="0" indent="0">
              <a:buNone/>
            </a:pPr>
            <a:r>
              <a:rPr lang="es-ES" dirty="0"/>
              <a:t>Así, no se admite que puedan organizarse estos conjuntos inmobiliarios contemplados en el art. 2073 del CCyCN, también bajo el régimen de los derechos personales, e incluso sujetarlos a un esquema combinado de derechos personales y reales. De este modo, la subordinación del complejo al esquema del nuevo derecho real de la propiedad horizontal especial, es obligatoria.</a:t>
            </a:r>
          </a:p>
          <a:p>
            <a:pPr marL="0" indent="0">
              <a:buNone/>
            </a:pPr>
            <a:endParaRPr lang="es-ES" dirty="0"/>
          </a:p>
          <a:p>
            <a:pPr marL="0" indent="0" algn="just">
              <a:buNone/>
            </a:pPr>
            <a:r>
              <a:rPr lang="es-ES" u="sng" dirty="0"/>
              <a:t>Derechos personales</a:t>
            </a:r>
            <a:r>
              <a:rPr lang="es-ES" dirty="0"/>
              <a:t>: supone transferir la propiedad del complejo a una persona jurídica (asociación, sociedad), de manera que quienes se incorporen al régimen pasen a detentar una porción del capital de dicho sujeto, cuyas utilidades y beneficios se traducen en el uso exclusivo de determinadas áreas del conjunto, con fines residenciales, comerciales o industriales, y en el uso común de las restantes.</a:t>
            </a:r>
          </a:p>
          <a:p>
            <a:pPr marL="0" indent="0" algn="just">
              <a:buNone/>
            </a:pPr>
            <a:r>
              <a:rPr lang="es-ES" dirty="0"/>
              <a:t>La conjunción del </a:t>
            </a:r>
            <a:r>
              <a:rPr lang="es-ES" u="sng" dirty="0"/>
              <a:t>derecho personal </a:t>
            </a:r>
            <a:r>
              <a:rPr lang="es-ES" dirty="0"/>
              <a:t>con el </a:t>
            </a:r>
            <a:r>
              <a:rPr lang="es-ES" u="sng" dirty="0"/>
              <a:t>real </a:t>
            </a:r>
            <a:r>
              <a:rPr lang="es-ES" dirty="0"/>
              <a:t>supondría aplicar alguna de las otras potestades reales admitidas (v.gr. dominio o condominio) a los derechos </a:t>
            </a:r>
            <a:r>
              <a:rPr lang="es-ES" dirty="0" err="1"/>
              <a:t>creditorios</a:t>
            </a:r>
            <a:r>
              <a:rPr lang="es-ES" dirty="0"/>
              <a:t>.</a:t>
            </a:r>
          </a:p>
          <a:p>
            <a:pPr marL="0" indent="0" algn="just">
              <a:buNone/>
            </a:pPr>
            <a:r>
              <a:rPr lang="pt-BR" dirty="0"/>
              <a:t>          </a:t>
            </a:r>
            <a:r>
              <a:rPr lang="pt-BR" sz="1600" dirty="0"/>
              <a:t>© </a:t>
            </a:r>
            <a:r>
              <a:rPr lang="pt-BR" sz="1600" dirty="0" err="1"/>
              <a:t>Abog</a:t>
            </a:r>
            <a:r>
              <a:rPr lang="pt-BR" sz="1600" dirty="0"/>
              <a:t>. Jorge C. </a:t>
            </a:r>
            <a:r>
              <a:rPr lang="pt-BR" sz="1600" dirty="0" err="1"/>
              <a:t>Resqui</a:t>
            </a:r>
            <a:r>
              <a:rPr lang="pt-BR" sz="1600" dirty="0"/>
              <a:t> Pizarro          www.rprsabogados.com.ar           jrpizarro@rprsabogados.com.ar</a:t>
            </a:r>
            <a:endParaRPr lang="es-AR" sz="1600" dirty="0"/>
          </a:p>
        </p:txBody>
      </p:sp>
    </p:spTree>
    <p:extLst>
      <p:ext uri="{BB962C8B-B14F-4D97-AF65-F5344CB8AC3E}">
        <p14:creationId xmlns:p14="http://schemas.microsoft.com/office/powerpoint/2010/main" val="4176591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C2C26B-49F8-4D72-8924-CBC9148B707D}"/>
              </a:ext>
            </a:extLst>
          </p:cNvPr>
          <p:cNvSpPr>
            <a:spLocks noGrp="1"/>
          </p:cNvSpPr>
          <p:nvPr>
            <p:ph type="title"/>
          </p:nvPr>
        </p:nvSpPr>
        <p:spPr>
          <a:xfrm>
            <a:off x="208344" y="185197"/>
            <a:ext cx="11840902" cy="631442"/>
          </a:xfrm>
        </p:spPr>
        <p:txBody>
          <a:bodyPr>
            <a:normAutofit/>
          </a:bodyPr>
          <a:lstStyle/>
          <a:p>
            <a:r>
              <a:rPr lang="es-ES" sz="2400" b="1" u="sng" dirty="0">
                <a:solidFill>
                  <a:schemeClr val="tx1"/>
                </a:solidFill>
              </a:rPr>
              <a:t>Adecuación de los Conjuntos Inmobiliarios según la IGJ. Evaluación y conflictos</a:t>
            </a:r>
            <a:endParaRPr lang="es-AR" sz="2400" b="1" u="sng" dirty="0">
              <a:solidFill>
                <a:schemeClr val="tx1"/>
              </a:solidFill>
            </a:endParaRPr>
          </a:p>
        </p:txBody>
      </p:sp>
      <p:sp>
        <p:nvSpPr>
          <p:cNvPr id="3" name="Marcador de contenido 2">
            <a:extLst>
              <a:ext uri="{FF2B5EF4-FFF2-40B4-BE49-F238E27FC236}">
                <a16:creationId xmlns:a16="http://schemas.microsoft.com/office/drawing/2014/main" id="{3AA96884-8CA2-48AB-9836-23747594B715}"/>
              </a:ext>
            </a:extLst>
          </p:cNvPr>
          <p:cNvSpPr>
            <a:spLocks noGrp="1"/>
          </p:cNvSpPr>
          <p:nvPr>
            <p:ph idx="1"/>
          </p:nvPr>
        </p:nvSpPr>
        <p:spPr>
          <a:xfrm>
            <a:off x="208344" y="682906"/>
            <a:ext cx="11775312" cy="6175093"/>
          </a:xfrm>
        </p:spPr>
        <p:txBody>
          <a:bodyPr/>
          <a:lstStyle/>
          <a:p>
            <a:pPr marL="0" indent="0">
              <a:buNone/>
            </a:pPr>
            <a:r>
              <a:rPr lang="es-ES" dirty="0"/>
              <a:t>Ambas posibilidades quedan definitivamente </a:t>
            </a:r>
            <a:r>
              <a:rPr lang="es-ES" u="sng" dirty="0"/>
              <a:t>descartadas</a:t>
            </a:r>
            <a:r>
              <a:rPr lang="es-ES" dirty="0"/>
              <a:t>, atento a la imperatividad que dimana de la norma en análisis, que no puede ser derogada por acuerdo expreso en contrario entre el desarrollista y el consumidor final de estos emprendimientos, generando una potestad real distinta, lo que además es claramente violatorio del orden público que rige en esta materia.</a:t>
            </a:r>
          </a:p>
          <a:p>
            <a:pPr marL="0" indent="0">
              <a:buNone/>
            </a:pPr>
            <a:endParaRPr lang="es-ES" dirty="0"/>
          </a:p>
          <a:p>
            <a:pPr marL="0" indent="0">
              <a:buNone/>
            </a:pPr>
            <a:r>
              <a:rPr lang="es-ES" dirty="0"/>
              <a:t>Podríamos considerar que los denominados conjuntos inmobiliarios no constituyen un derecho real autónomo, sino una especie de derecho real de propiedad horizontal.</a:t>
            </a:r>
          </a:p>
          <a:p>
            <a:pPr marL="0" indent="0">
              <a:buNone/>
            </a:pPr>
            <a:endParaRPr lang="es-ES" dirty="0"/>
          </a:p>
          <a:p>
            <a:pPr marL="0" indent="0" algn="just">
              <a:buNone/>
            </a:pPr>
            <a:r>
              <a:rPr lang="es-ES" u="sng" dirty="0"/>
              <a:t>Numerus clausus </a:t>
            </a:r>
            <a:r>
              <a:rPr lang="es-ES" dirty="0"/>
              <a:t>impuesto por el art. 1887, inciso c ) en función del art. 1884 del CCyCN: los conjuntos inmobiliarios están determinados como un derecho real por el ordenamiento de derecho privado.</a:t>
            </a:r>
          </a:p>
          <a:p>
            <a:pPr marL="0" indent="0" algn="just">
              <a:buNone/>
            </a:pPr>
            <a:endParaRPr lang="es-ES" dirty="0"/>
          </a:p>
          <a:p>
            <a:pPr marL="0" indent="0" algn="just">
              <a:buNone/>
            </a:pPr>
            <a:r>
              <a:rPr lang="es-ES" dirty="0"/>
              <a:t>Un nuevo derecho real para organizar jurídicamente a estos complejos, a los que se les aplicará, subsidiariamente – estableciendo un claro orden de prelación – las normas del derecho real de propiedad horizontal.</a:t>
            </a:r>
          </a:p>
          <a:p>
            <a:pPr marL="0" indent="0" algn="just">
              <a:buNone/>
            </a:pPr>
            <a:endParaRPr lang="es-ES" dirty="0"/>
          </a:p>
          <a:p>
            <a:pPr marL="0" indent="0" algn="just">
              <a:buNone/>
            </a:pPr>
            <a:r>
              <a:rPr lang="es-ES" dirty="0"/>
              <a:t>Aparente inconstitucionalidad de la novedosa disposición ?. A) Derechos amparados por las garantías constitucionales (art. 17, CN; art. 7º, CCyCN).</a:t>
            </a:r>
          </a:p>
          <a:p>
            <a:pPr marL="0" indent="0" algn="just">
              <a:buNone/>
            </a:pPr>
            <a:r>
              <a:rPr lang="pt-BR" dirty="0"/>
              <a:t>                    </a:t>
            </a:r>
            <a:r>
              <a:rPr lang="pt-BR" sz="1400" dirty="0"/>
              <a:t>© </a:t>
            </a:r>
            <a:r>
              <a:rPr lang="pt-BR" sz="1400" dirty="0" err="1"/>
              <a:t>Abog</a:t>
            </a:r>
            <a:r>
              <a:rPr lang="pt-BR" sz="1400" dirty="0"/>
              <a:t>. Jorge C. </a:t>
            </a:r>
            <a:r>
              <a:rPr lang="pt-BR" sz="1400" dirty="0" err="1"/>
              <a:t>Resqui</a:t>
            </a:r>
            <a:r>
              <a:rPr lang="pt-BR" sz="1400" dirty="0"/>
              <a:t> Pizarro          www.rprsabogados.com.ar           jrpizarro@rprsabogados.com.ar</a:t>
            </a:r>
            <a:endParaRPr lang="es-AR" sz="1400" dirty="0"/>
          </a:p>
        </p:txBody>
      </p:sp>
    </p:spTree>
    <p:extLst>
      <p:ext uri="{BB962C8B-B14F-4D97-AF65-F5344CB8AC3E}">
        <p14:creationId xmlns:p14="http://schemas.microsoft.com/office/powerpoint/2010/main" val="358923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29B7FE-6148-4DB9-86EE-622011DC5203}"/>
              </a:ext>
            </a:extLst>
          </p:cNvPr>
          <p:cNvSpPr>
            <a:spLocks noGrp="1"/>
          </p:cNvSpPr>
          <p:nvPr>
            <p:ph type="title"/>
          </p:nvPr>
        </p:nvSpPr>
        <p:spPr>
          <a:xfrm>
            <a:off x="162046" y="150472"/>
            <a:ext cx="11921924" cy="578733"/>
          </a:xfrm>
        </p:spPr>
        <p:txBody>
          <a:bodyPr>
            <a:normAutofit/>
          </a:bodyPr>
          <a:lstStyle/>
          <a:p>
            <a:pPr algn="ctr"/>
            <a:r>
              <a:rPr lang="es-ES" sz="2400" b="1" u="sng" dirty="0">
                <a:solidFill>
                  <a:schemeClr val="tx1"/>
                </a:solidFill>
              </a:rPr>
              <a:t>Adecuación de los Conjuntos Inmobiliarios según la IGJ. Evaluación y conflictos</a:t>
            </a:r>
            <a:endParaRPr lang="es-AR" sz="2400" b="1" u="sng" dirty="0">
              <a:solidFill>
                <a:schemeClr val="tx1"/>
              </a:solidFill>
            </a:endParaRPr>
          </a:p>
        </p:txBody>
      </p:sp>
      <p:sp>
        <p:nvSpPr>
          <p:cNvPr id="3" name="Marcador de contenido 2">
            <a:extLst>
              <a:ext uri="{FF2B5EF4-FFF2-40B4-BE49-F238E27FC236}">
                <a16:creationId xmlns:a16="http://schemas.microsoft.com/office/drawing/2014/main" id="{879DF9F2-B755-4F6E-9212-36A577B7357D}"/>
              </a:ext>
            </a:extLst>
          </p:cNvPr>
          <p:cNvSpPr>
            <a:spLocks noGrp="1"/>
          </p:cNvSpPr>
          <p:nvPr>
            <p:ph idx="1"/>
          </p:nvPr>
        </p:nvSpPr>
        <p:spPr>
          <a:xfrm>
            <a:off x="162046" y="729205"/>
            <a:ext cx="11867908" cy="6128795"/>
          </a:xfrm>
        </p:spPr>
        <p:txBody>
          <a:bodyPr>
            <a:normAutofit/>
          </a:bodyPr>
          <a:lstStyle/>
          <a:p>
            <a:pPr marL="0" indent="0" algn="just">
              <a:buNone/>
            </a:pPr>
            <a:r>
              <a:rPr lang="es-ES" dirty="0"/>
              <a:t>B) La conversión no es en principio inconstitucional (XXVI Jornadas Nacionales de Derecho Civil).</a:t>
            </a:r>
          </a:p>
          <a:p>
            <a:pPr marL="0" indent="0" algn="just">
              <a:buNone/>
            </a:pPr>
            <a:r>
              <a:rPr lang="es-ES" dirty="0"/>
              <a:t>C) La conversión no es necesariamente inconstitucional (ídem anterior).</a:t>
            </a:r>
          </a:p>
          <a:p>
            <a:pPr marL="0" indent="0" algn="just">
              <a:buNone/>
            </a:pPr>
            <a:endParaRPr lang="es-ES" dirty="0"/>
          </a:p>
          <a:p>
            <a:pPr marL="0" indent="0" algn="just">
              <a:buNone/>
            </a:pPr>
            <a:r>
              <a:rPr lang="es-ES" dirty="0"/>
              <a:t>Afectación del derecho a la propiedad, teniendo en cuenta los costos económicos que en algunos casos podrá conllevar la readecuación y que se podrán observar en el procedimiento instaurado en la propia Resolución General IGJ n°25.</a:t>
            </a:r>
          </a:p>
          <a:p>
            <a:pPr marL="0" indent="0" algn="just">
              <a:buNone/>
            </a:pPr>
            <a:endParaRPr lang="es-ES" dirty="0"/>
          </a:p>
          <a:p>
            <a:pPr marL="0" indent="0" algn="just">
              <a:buNone/>
            </a:pPr>
            <a:r>
              <a:rPr lang="es-ES" dirty="0"/>
              <a:t>El interesado demostrar que, en su caso, la modificación que le impone la norma le ocasiona un </a:t>
            </a:r>
            <a:r>
              <a:rPr lang="es-ES" u="sng" dirty="0"/>
              <a:t>agravio</a:t>
            </a:r>
            <a:r>
              <a:rPr lang="es-ES" dirty="0"/>
              <a:t> concreto, minorando las ventajas de que gozaba en el régimen anterior. Es decir, lo que debería acreditar es que la adaptación al régimen del derecho real de propiedad horizontal especial le priva de las prerrogativas de que gozaba con anterioridad bajo el sistema, cualquiera fuere, en el que estaba organizado el conjunto inmobiliario.</a:t>
            </a:r>
          </a:p>
          <a:p>
            <a:pPr marL="0" indent="0" algn="just">
              <a:buNone/>
            </a:pPr>
            <a:endParaRPr lang="es-ES" dirty="0"/>
          </a:p>
          <a:p>
            <a:pPr marL="0" indent="0" algn="just">
              <a:buNone/>
            </a:pPr>
            <a:r>
              <a:rPr lang="es-ES" dirty="0"/>
              <a:t>Esta situación renueva el interés por distinguir entre planteos de inconstitucionalidad fundados en argumentos generales (facial </a:t>
            </a:r>
            <a:r>
              <a:rPr lang="es-ES" dirty="0" err="1"/>
              <a:t>challenge</a:t>
            </a:r>
            <a:r>
              <a:rPr lang="es-ES" dirty="0"/>
              <a:t>) o por las circunstancias específicas en las cuales la norma pretende ser aplicada (as </a:t>
            </a:r>
            <a:r>
              <a:rPr lang="es-ES" dirty="0" err="1"/>
              <a:t>applied</a:t>
            </a:r>
            <a:r>
              <a:rPr lang="es-ES" dirty="0"/>
              <a:t>). En los primeros, el planteo de inconstitucionalidad tiene características tales que no depende de los hechos concretos del caso, por más que ellos expliquen el ejercicio del control judicial. </a:t>
            </a:r>
          </a:p>
          <a:p>
            <a:pPr marL="0" indent="0" algn="just">
              <a:buNone/>
            </a:pPr>
            <a:endParaRPr lang="es-ES" dirty="0"/>
          </a:p>
          <a:p>
            <a:pPr marL="0" indent="0" algn="just">
              <a:buNone/>
            </a:pPr>
            <a:r>
              <a:rPr lang="pt-BR" sz="1400" dirty="0"/>
              <a:t>                             © </a:t>
            </a:r>
            <a:r>
              <a:rPr lang="pt-BR" sz="1400" dirty="0" err="1"/>
              <a:t>Abog</a:t>
            </a:r>
            <a:r>
              <a:rPr lang="pt-BR" sz="1400" dirty="0"/>
              <a:t>. Jorge C. </a:t>
            </a:r>
            <a:r>
              <a:rPr lang="pt-BR" sz="1400" dirty="0" err="1"/>
              <a:t>Resqui</a:t>
            </a:r>
            <a:r>
              <a:rPr lang="pt-BR" sz="1400" dirty="0"/>
              <a:t> Pizarro          www.rprsabogados.com.ar           jrpizarro@rprsabogados.com.ar</a:t>
            </a:r>
            <a:endParaRPr lang="es-ES" sz="1400" dirty="0"/>
          </a:p>
          <a:p>
            <a:pPr marL="0" indent="0" algn="just">
              <a:buNone/>
            </a:pPr>
            <a:endParaRPr lang="es-AR" dirty="0"/>
          </a:p>
        </p:txBody>
      </p:sp>
    </p:spTree>
    <p:extLst>
      <p:ext uri="{BB962C8B-B14F-4D97-AF65-F5344CB8AC3E}">
        <p14:creationId xmlns:p14="http://schemas.microsoft.com/office/powerpoint/2010/main" val="2296177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630B10-5189-463E-BF76-1FBEB9DD0271}"/>
              </a:ext>
            </a:extLst>
          </p:cNvPr>
          <p:cNvSpPr>
            <a:spLocks noGrp="1"/>
          </p:cNvSpPr>
          <p:nvPr>
            <p:ph type="title"/>
          </p:nvPr>
        </p:nvSpPr>
        <p:spPr>
          <a:xfrm>
            <a:off x="162046" y="196770"/>
            <a:ext cx="11852476" cy="567159"/>
          </a:xfrm>
        </p:spPr>
        <p:txBody>
          <a:bodyPr>
            <a:normAutofit fontScale="90000"/>
          </a:bodyPr>
          <a:lstStyle/>
          <a:p>
            <a:r>
              <a:rPr lang="es-ES" sz="2700" dirty="0"/>
              <a:t>  </a:t>
            </a:r>
            <a:r>
              <a:rPr lang="es-ES" sz="2700" b="1" u="sng" dirty="0">
                <a:solidFill>
                  <a:schemeClr val="tx1"/>
                </a:solidFill>
              </a:rPr>
              <a:t>Adecuación de los Conjuntos Inmobiliarios según la IGJ. Evaluación y conflictos</a:t>
            </a:r>
            <a:br>
              <a:rPr lang="es-ES" sz="2700" dirty="0"/>
            </a:br>
            <a:endParaRPr lang="es-AR" sz="2700" dirty="0"/>
          </a:p>
        </p:txBody>
      </p:sp>
      <p:sp>
        <p:nvSpPr>
          <p:cNvPr id="3" name="Marcador de contenido 2">
            <a:extLst>
              <a:ext uri="{FF2B5EF4-FFF2-40B4-BE49-F238E27FC236}">
                <a16:creationId xmlns:a16="http://schemas.microsoft.com/office/drawing/2014/main" id="{E0E5B186-4F71-47AB-AD61-9A374CE6A5F5}"/>
              </a:ext>
            </a:extLst>
          </p:cNvPr>
          <p:cNvSpPr>
            <a:spLocks noGrp="1"/>
          </p:cNvSpPr>
          <p:nvPr>
            <p:ph idx="1"/>
          </p:nvPr>
        </p:nvSpPr>
        <p:spPr>
          <a:xfrm>
            <a:off x="162045" y="763929"/>
            <a:ext cx="11852475" cy="5995686"/>
          </a:xfrm>
        </p:spPr>
        <p:txBody>
          <a:bodyPr>
            <a:noAutofit/>
          </a:bodyPr>
          <a:lstStyle/>
          <a:p>
            <a:pPr marL="0" indent="0">
              <a:buNone/>
            </a:pPr>
            <a:r>
              <a:rPr lang="es-ES" dirty="0"/>
              <a:t>En los segundos, la norma puede ser perfectamente válida en términos genéricos y existir un sinnúmero de casos en los cuales pueda aplicarse sin objeción constitucional de ninguna naturaleza. Pero junto con esos casos, coexisten supuestos en los cuales su aplicación sería inconstitucional y, por lo tanto, quienes acrediten esos extremos podrá verse eximidos de la aplicación de la norma cuestionada (Candy S.A., Fallos 332:1571). </a:t>
            </a:r>
          </a:p>
          <a:p>
            <a:pPr marL="0" indent="0">
              <a:buNone/>
            </a:pPr>
            <a:endParaRPr lang="es-ES" dirty="0"/>
          </a:p>
          <a:p>
            <a:pPr marL="0" indent="0">
              <a:buNone/>
            </a:pPr>
            <a:r>
              <a:rPr lang="es-ES" dirty="0"/>
              <a:t>La sola circunstancia de imponerse la señalada adecuación no da lugar a cuestión constitucional alguna, máxime si la Corte Federal ha sostenido reiteradamente que nadie tiene derecho adquirido al mantenimiento de leyes o reglamentos, ni a su inalterabilidad (cfr. doctrina de CSJN-Fallos, 283:360; 315-:839; entre otros).</a:t>
            </a:r>
          </a:p>
          <a:p>
            <a:pPr marL="0" indent="0">
              <a:buNone/>
            </a:pPr>
            <a:endParaRPr lang="es-ES" dirty="0"/>
          </a:p>
          <a:p>
            <a:pPr marL="0" indent="0">
              <a:buNone/>
            </a:pPr>
            <a:r>
              <a:rPr lang="es-ES" u="sng" dirty="0"/>
              <a:t>Fundamentos de la “Resolución 25”</a:t>
            </a:r>
          </a:p>
          <a:p>
            <a:pPr marL="0" indent="0">
              <a:buNone/>
            </a:pPr>
            <a:r>
              <a:rPr lang="es-ES" u="sng" dirty="0"/>
              <a:t>“</a:t>
            </a:r>
            <a:r>
              <a:rPr lang="es-ES" dirty="0"/>
              <a:t>Que esa singular obligación de hacer sobreviniente, consistente en adecuar algunas conformaciones preexistentes de lo que en términos del actual art. 2073 del CCCN son los conjuntos inmobiliarios ‘in genere’, establecida en el tercer párrafo, del art. 2075, del CCCN, es una clara excepción al principio general dimanante del art. 7º del mismo cuerpo normativo, dado que lo estipulado en la especie en punto a los conjuntos inmobiliarios preexistentes a la entrada en vigor del CCCN, que se hubiesen constituido en base, compartida o exclusiva, a derechos personales o </a:t>
            </a:r>
            <a:r>
              <a:rPr lang="es-ES" dirty="0" err="1"/>
              <a:t>creditorios</a:t>
            </a:r>
            <a:r>
              <a:rPr lang="es-ES" dirty="0"/>
              <a:t>, configura una excepcional disposición en contrario a tal principio general, contemplada como uno de los posibles efectos temporales de la ley, o consecuencias de la ley en relación al tiempo, en el mismo art. 7 del CCCN”.</a:t>
            </a:r>
          </a:p>
          <a:p>
            <a:pPr marL="0" indent="0">
              <a:buNone/>
            </a:pPr>
            <a:r>
              <a:rPr lang="es-ES" dirty="0"/>
              <a:t>                        </a:t>
            </a:r>
            <a:r>
              <a:rPr lang="pt-BR" sz="1400" dirty="0"/>
              <a:t>© </a:t>
            </a:r>
            <a:r>
              <a:rPr lang="pt-BR" sz="1400" dirty="0" err="1"/>
              <a:t>Abog</a:t>
            </a:r>
            <a:r>
              <a:rPr lang="pt-BR" sz="1400" dirty="0"/>
              <a:t>. Jorge C. </a:t>
            </a:r>
            <a:r>
              <a:rPr lang="pt-BR" sz="1400" dirty="0" err="1"/>
              <a:t>Resqui</a:t>
            </a:r>
            <a:r>
              <a:rPr lang="pt-BR" sz="1400" dirty="0"/>
              <a:t> Pizarro          www.rprsabogados.com.ar           jrpizarro@rprsabogados.com.ar</a:t>
            </a:r>
          </a:p>
          <a:p>
            <a:pPr marL="0" indent="0">
              <a:buNone/>
            </a:pPr>
            <a:endParaRPr lang="es-AR" dirty="0"/>
          </a:p>
        </p:txBody>
      </p:sp>
    </p:spTree>
    <p:extLst>
      <p:ext uri="{BB962C8B-B14F-4D97-AF65-F5344CB8AC3E}">
        <p14:creationId xmlns:p14="http://schemas.microsoft.com/office/powerpoint/2010/main" val="4185436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7D4799-DF89-4ECF-A3C2-B720286AD35D}"/>
              </a:ext>
            </a:extLst>
          </p:cNvPr>
          <p:cNvSpPr>
            <a:spLocks noGrp="1"/>
          </p:cNvSpPr>
          <p:nvPr>
            <p:ph type="title"/>
          </p:nvPr>
        </p:nvSpPr>
        <p:spPr>
          <a:xfrm>
            <a:off x="150471" y="150471"/>
            <a:ext cx="11852475" cy="567159"/>
          </a:xfrm>
        </p:spPr>
        <p:txBody>
          <a:bodyPr>
            <a:normAutofit fontScale="90000"/>
          </a:bodyPr>
          <a:lstStyle/>
          <a:p>
            <a:r>
              <a:rPr lang="es-ES" sz="2700" dirty="0"/>
              <a:t>  </a:t>
            </a:r>
            <a:r>
              <a:rPr lang="es-ES" sz="2700" b="1" u="sng" dirty="0">
                <a:solidFill>
                  <a:schemeClr val="tx1"/>
                </a:solidFill>
              </a:rPr>
              <a:t>Adecuación de los Conjuntos Inmobiliarios según la IGJ. Evaluación y conflictos</a:t>
            </a:r>
            <a:br>
              <a:rPr lang="es-ES" b="1" u="sng" dirty="0">
                <a:solidFill>
                  <a:schemeClr val="tx1"/>
                </a:solidFill>
              </a:rPr>
            </a:br>
            <a:endParaRPr lang="es-AR" b="1" u="sng" dirty="0">
              <a:solidFill>
                <a:schemeClr val="tx1"/>
              </a:solidFill>
            </a:endParaRPr>
          </a:p>
        </p:txBody>
      </p:sp>
      <p:sp>
        <p:nvSpPr>
          <p:cNvPr id="3" name="Marcador de contenido 2">
            <a:extLst>
              <a:ext uri="{FF2B5EF4-FFF2-40B4-BE49-F238E27FC236}">
                <a16:creationId xmlns:a16="http://schemas.microsoft.com/office/drawing/2014/main" id="{18E2D73B-7858-46C5-8B4F-1B69DD5894EB}"/>
              </a:ext>
            </a:extLst>
          </p:cNvPr>
          <p:cNvSpPr>
            <a:spLocks noGrp="1"/>
          </p:cNvSpPr>
          <p:nvPr>
            <p:ph idx="1"/>
          </p:nvPr>
        </p:nvSpPr>
        <p:spPr>
          <a:xfrm>
            <a:off x="150471" y="717630"/>
            <a:ext cx="11852475" cy="6140369"/>
          </a:xfrm>
        </p:spPr>
        <p:txBody>
          <a:bodyPr>
            <a:normAutofit lnSpcReduction="10000"/>
          </a:bodyPr>
          <a:lstStyle/>
          <a:p>
            <a:pPr marL="0" indent="0">
              <a:buNone/>
            </a:pPr>
            <a:r>
              <a:rPr lang="es-ES" sz="2000" dirty="0"/>
              <a:t>En tal sentido, se ha expresado, en concreta referencia a este tópico legal concerniente a los conjuntos inmobiliarios, que es un caso de expresa aplicación retroactiva de la ley, la cual está permitida; y quien eventualmente pretenda que la aplicación de la norma lo priva de un derecho constitucional, deberá, en todo caso, asumir la carga -imperativo del propio interés-, de acreditarlo en el concreto caso que se invoque.</a:t>
            </a:r>
          </a:p>
          <a:p>
            <a:pPr marL="0" indent="0">
              <a:buNone/>
            </a:pPr>
            <a:endParaRPr lang="es-ES" sz="2000" dirty="0"/>
          </a:p>
          <a:p>
            <a:pPr marL="0" indent="0">
              <a:buNone/>
            </a:pPr>
            <a:r>
              <a:rPr lang="es-ES" sz="2000" dirty="0"/>
              <a:t>Deben adecuarse a las previsiones normativas que regulan el derecho real de propiedad horizontal -con las modalidades especiales consagradas en el Título VI, del Libro IV-, no ha sido cumplida, al menos en el ámbito de esta Ciudad Autónoma de Buenos Aires.</a:t>
            </a:r>
          </a:p>
          <a:p>
            <a:pPr marL="0" indent="0">
              <a:buNone/>
            </a:pPr>
            <a:endParaRPr lang="es-ES" sz="2000" dirty="0"/>
          </a:p>
          <a:p>
            <a:pPr marL="0" indent="0">
              <a:buNone/>
            </a:pPr>
            <a:r>
              <a:rPr lang="es-ES" sz="2000" dirty="0"/>
              <a:t>Registros internos de esta Inspección General de Justicia (IGJ) revela la existencia de más de cuarenta “clubes de campo”, que permanecen organizados en forma de sociedades anónimas, aunque funcionan bajo la figura legal de ‘asociaciones bajo forma de sociedad’, las cuales se encuentran previstas en el artículo 3º, de la Ley </a:t>
            </a:r>
            <a:r>
              <a:rPr lang="es-ES" sz="2000" dirty="0" err="1"/>
              <a:t>Nº</a:t>
            </a:r>
            <a:r>
              <a:rPr lang="es-ES" sz="2000" dirty="0"/>
              <a:t> 19.550.</a:t>
            </a:r>
          </a:p>
          <a:p>
            <a:pPr marL="0" indent="0">
              <a:buNone/>
            </a:pPr>
            <a:endParaRPr lang="es-ES" sz="2000" dirty="0"/>
          </a:p>
          <a:p>
            <a:pPr>
              <a:buFontTx/>
              <a:buChar char="-"/>
            </a:pPr>
            <a:r>
              <a:rPr lang="es-ES" sz="2000" dirty="0"/>
              <a:t>- </a:t>
            </a:r>
            <a:r>
              <a:rPr lang="es-ES" sz="2000" u="sng" dirty="0"/>
              <a:t>Asociaciones bajo formas de sociedad</a:t>
            </a:r>
            <a:r>
              <a:rPr lang="es-ES" sz="2000" dirty="0"/>
              <a:t>.</a:t>
            </a:r>
          </a:p>
          <a:p>
            <a:pPr>
              <a:buFontTx/>
              <a:buChar char="-"/>
            </a:pPr>
            <a:endParaRPr lang="pt-BR" sz="2000" dirty="0"/>
          </a:p>
          <a:p>
            <a:pPr>
              <a:buFontTx/>
              <a:buChar char="-"/>
            </a:pPr>
            <a:r>
              <a:rPr lang="pt-BR" sz="2000" dirty="0"/>
              <a:t>                 </a:t>
            </a:r>
            <a:r>
              <a:rPr lang="pt-BR" sz="1400" dirty="0"/>
              <a:t>© </a:t>
            </a:r>
            <a:r>
              <a:rPr lang="pt-BR" sz="1400" dirty="0" err="1"/>
              <a:t>Abog</a:t>
            </a:r>
            <a:r>
              <a:rPr lang="pt-BR" sz="1400" dirty="0"/>
              <a:t>. Jorge C. </a:t>
            </a:r>
            <a:r>
              <a:rPr lang="pt-BR" sz="1400" dirty="0" err="1"/>
              <a:t>Resqui</a:t>
            </a:r>
            <a:r>
              <a:rPr lang="pt-BR" sz="1400" dirty="0"/>
              <a:t> Pizarro          www.rprsabogados.com.ar           jrpizarro@rprsabogados.com.ar</a:t>
            </a:r>
            <a:endParaRPr lang="es-AR" sz="1400" dirty="0"/>
          </a:p>
        </p:txBody>
      </p:sp>
    </p:spTree>
    <p:extLst>
      <p:ext uri="{BB962C8B-B14F-4D97-AF65-F5344CB8AC3E}">
        <p14:creationId xmlns:p14="http://schemas.microsoft.com/office/powerpoint/2010/main" val="153903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18C9C1-0FFA-449A-8568-68C00B2BDEE1}"/>
              </a:ext>
            </a:extLst>
          </p:cNvPr>
          <p:cNvSpPr>
            <a:spLocks noGrp="1"/>
          </p:cNvSpPr>
          <p:nvPr>
            <p:ph type="title"/>
          </p:nvPr>
        </p:nvSpPr>
        <p:spPr>
          <a:xfrm>
            <a:off x="150471" y="173620"/>
            <a:ext cx="11840901" cy="643018"/>
          </a:xfrm>
        </p:spPr>
        <p:txBody>
          <a:bodyPr>
            <a:normAutofit fontScale="90000"/>
          </a:bodyPr>
          <a:lstStyle/>
          <a:p>
            <a:r>
              <a:rPr lang="es-ES" sz="2700" b="1" u="sng" dirty="0">
                <a:solidFill>
                  <a:schemeClr val="tx1"/>
                </a:solidFill>
              </a:rPr>
              <a:t> Adecuación de los Conjuntos Inmobiliarios según la IGJ. Evaluación y conflictos</a:t>
            </a:r>
            <a:br>
              <a:rPr lang="es-ES" dirty="0"/>
            </a:br>
            <a:endParaRPr lang="es-AR" dirty="0"/>
          </a:p>
        </p:txBody>
      </p:sp>
      <p:sp>
        <p:nvSpPr>
          <p:cNvPr id="3" name="Marcador de contenido 2">
            <a:extLst>
              <a:ext uri="{FF2B5EF4-FFF2-40B4-BE49-F238E27FC236}">
                <a16:creationId xmlns:a16="http://schemas.microsoft.com/office/drawing/2014/main" id="{BA4EAC8A-299E-4F14-993B-ACA944D95E89}"/>
              </a:ext>
            </a:extLst>
          </p:cNvPr>
          <p:cNvSpPr>
            <a:spLocks noGrp="1"/>
          </p:cNvSpPr>
          <p:nvPr>
            <p:ph idx="1"/>
          </p:nvPr>
        </p:nvSpPr>
        <p:spPr>
          <a:xfrm>
            <a:off x="150471" y="816639"/>
            <a:ext cx="11840901" cy="6041362"/>
          </a:xfrm>
        </p:spPr>
        <p:txBody>
          <a:bodyPr/>
          <a:lstStyle/>
          <a:p>
            <a:pPr marL="0" indent="0">
              <a:buNone/>
            </a:pPr>
            <a:r>
              <a:rPr lang="es-ES" dirty="0"/>
              <a:t>responden, pragmáticamente, en la atención de ciertas asociaciones que, ante el riesgo cierto de su liquidación, entregarían el remanente de su patrimonio al dominio público (los bienes se destinan al fondo de educación común) y no a sus asociados. Entonces, la ley procuró permitir su asimilación al régimen de las sociedades comerciales, las qué al disolverse, distribuyen el remanente entre los socios.</a:t>
            </a:r>
          </a:p>
          <a:p>
            <a:pPr marL="0" indent="0">
              <a:buNone/>
            </a:pPr>
            <a:endParaRPr lang="es-ES" dirty="0"/>
          </a:p>
          <a:p>
            <a:pPr marL="0" indent="0">
              <a:buNone/>
            </a:pPr>
            <a:r>
              <a:rPr lang="es-ES" dirty="0"/>
              <a:t>Cuando una asociación se constituye bajo la forma de una sociedad, el ordenamiento jurídico pasa a considerarla como tal y se le aplican todas sus reglas, incluso la quiebra, aunque el fin sea de pura beneficencia.</a:t>
            </a:r>
          </a:p>
          <a:p>
            <a:pPr marL="0" indent="0">
              <a:buNone/>
            </a:pPr>
            <a:endParaRPr lang="es-ES" dirty="0"/>
          </a:p>
          <a:p>
            <a:pPr marL="0" indent="0">
              <a:buNone/>
            </a:pPr>
            <a:r>
              <a:rPr lang="es-ES" dirty="0"/>
              <a:t>Los socios realizan aportes, denominadas en este caso ‘expensas’, para el buen mantenimiento y la realización de mejoras en estos espacios de uso común. Entonces, el hecho de ser titular de una acción de la sociedad anónima otorga el derecho al uso de los espacios comunes, y se realizan los aportes necesarios. Mientras tanto, cada socio cuenta con el título de dominio del lote en donde se encuentra su vivienda, adquirido de una sociedad comercial convencional.</a:t>
            </a:r>
          </a:p>
          <a:p>
            <a:pPr marL="0" indent="0">
              <a:buNone/>
            </a:pPr>
            <a:endParaRPr lang="es-ES" dirty="0"/>
          </a:p>
          <a:p>
            <a:pPr marL="0" indent="0">
              <a:buNone/>
            </a:pPr>
            <a:r>
              <a:rPr lang="es-ES" dirty="0"/>
              <a:t>Principales cuestionamientos que se le formulan a este tipo societario radican en la diferencia sustancial entre asociación y sociedad en lo que respecta a la finalidad. Se ha dicho qué al adoptar la forma de sociedad para una asociación, se estaría desvirtuando su fin de bien común.</a:t>
            </a:r>
          </a:p>
          <a:p>
            <a:pPr marL="0" indent="0">
              <a:buNone/>
            </a:pPr>
            <a:r>
              <a:rPr lang="es-ES" dirty="0"/>
              <a:t>                          </a:t>
            </a:r>
            <a:r>
              <a:rPr lang="pt-BR" dirty="0"/>
              <a:t> </a:t>
            </a:r>
            <a:r>
              <a:rPr lang="pt-BR" sz="1400" dirty="0"/>
              <a:t>© </a:t>
            </a:r>
            <a:r>
              <a:rPr lang="pt-BR" sz="1400" dirty="0" err="1"/>
              <a:t>Abog</a:t>
            </a:r>
            <a:r>
              <a:rPr lang="pt-BR" sz="1400" dirty="0"/>
              <a:t>. Jorge C. </a:t>
            </a:r>
            <a:r>
              <a:rPr lang="pt-BR" sz="1400" dirty="0" err="1"/>
              <a:t>Resqui</a:t>
            </a:r>
            <a:r>
              <a:rPr lang="pt-BR" sz="1400" dirty="0"/>
              <a:t> Pizarro          www.rprsabogados.com.ar           jrpizarro@rprsabogados.com.ar</a:t>
            </a:r>
            <a:r>
              <a:rPr lang="es-ES" sz="1400" dirty="0"/>
              <a:t>     </a:t>
            </a:r>
            <a:endParaRPr lang="es-AR" sz="1400" dirty="0"/>
          </a:p>
        </p:txBody>
      </p:sp>
    </p:spTree>
    <p:extLst>
      <p:ext uri="{BB962C8B-B14F-4D97-AF65-F5344CB8AC3E}">
        <p14:creationId xmlns:p14="http://schemas.microsoft.com/office/powerpoint/2010/main" val="1947392008"/>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346</TotalTime>
  <Words>4533</Words>
  <Application>Microsoft Office PowerPoint</Application>
  <PresentationFormat>Panorámica</PresentationFormat>
  <Paragraphs>183</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Trebuchet MS</vt:lpstr>
      <vt:lpstr>Wingdings 3</vt:lpstr>
      <vt:lpstr>Faceta</vt:lpstr>
      <vt:lpstr>Adecuación de los Conjuntos Inmobiliarios según la IGJ. Evaluación y conflictos</vt:lpstr>
      <vt:lpstr>Adecuación de los Conjuntos Inmobiliarios según la IGJ. Evaluación y conflictos</vt:lpstr>
      <vt:lpstr>Adecuación de los Conjuntos Inmobiliarios según la IGJ. Evaluación y conflictos</vt:lpstr>
      <vt:lpstr>Adecuación de los Conjuntos Inmobiliarios según la IGJ. Evaluación y conflictos</vt:lpstr>
      <vt:lpstr>Adecuación de los Conjuntos Inmobiliarios según la IGJ. Evaluación y conflictos</vt:lpstr>
      <vt:lpstr>Adecuación de los Conjuntos Inmobiliarios según la IGJ. Evaluación y conflictos</vt:lpstr>
      <vt:lpstr>  Adecuación de los Conjuntos Inmobiliarios según la IGJ. Evaluación y conflictos </vt:lpstr>
      <vt:lpstr>  Adecuación de los Conjuntos Inmobiliarios según la IGJ. Evaluación y conflictos </vt:lpstr>
      <vt:lpstr> Adecuación de los Conjuntos Inmobiliarios según la IGJ. Evaluación y conflictos </vt:lpstr>
      <vt:lpstr> Adecuación de los Conjuntos Inmobiliarios según la IGJ. Evaluación y conflictos </vt:lpstr>
      <vt:lpstr> Adecuación de los Conjuntos Inmobiliarios según la IGJ. Evaluación y conflictos </vt:lpstr>
      <vt:lpstr> Adecuación de los Conjuntos Inmobiliarios según la IGJ. Evaluación y conflictos</vt:lpstr>
      <vt:lpstr> Adecuación de los Conjuntos Inmobiliarios según la IGJ. Evaluación y conflictos</vt:lpstr>
      <vt:lpstr> Adecuación de los Conjuntos Inmobiliarios según la IGJ. Evaluación y conflictos</vt:lpstr>
      <vt:lpstr>  Adecuación de los Conjuntos Inmobiliarios según la IGJ. Evaluación y conflictos</vt:lpstr>
      <vt:lpstr>   Adecuación de los Conjuntos Inmobiliarios según la IGJ. Evaluación y conflictos</vt:lpstr>
      <vt:lpstr>   Adecuación de los Conjuntos Inmobiliarios según la IGJ. Evaluación y conflictos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fanny figuerero</dc:creator>
  <cp:lastModifiedBy>fanny figuerero</cp:lastModifiedBy>
  <cp:revision>15</cp:revision>
  <dcterms:created xsi:type="dcterms:W3CDTF">2020-07-14T23:32:18Z</dcterms:created>
  <dcterms:modified xsi:type="dcterms:W3CDTF">2020-07-20T22:05:42Z</dcterms:modified>
</cp:coreProperties>
</file>