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3"/>
    <p:sldId id="257" r:id="rId4"/>
    <p:sldId id="258" r:id="rId5"/>
    <p:sldId id="259" r:id="rId6"/>
    <p:sldId id="260" r:id="rId7"/>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6" d="100"/>
          <a:sy n="66" d="100"/>
        </p:scale>
        <p:origin x="67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A08A3-3CCC-49E6-964C-E1738A6D992D}" type="datetimeFigureOut">
              <a:rPr lang="es-ES" smtClean="0"/>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2CB49-322C-48BB-A333-B208C96D6BAF}" type="slidenum">
              <a:rPr lang="es-ES" smtClean="0"/>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Marcador de posición de imagen de diapositiva 1"/>
          <p:cNvSpPr/>
          <p:nvPr>
            <p:ph type="sldImg" idx="2"/>
          </p:nvPr>
        </p:nvSpPr>
        <p:spPr/>
      </p:sp>
      <p:sp>
        <p:nvSpPr>
          <p:cNvPr id="3" name="Marcador de posición de texto 2"/>
          <p:cNvSpPr/>
          <p:nvPr>
            <p:ph type="body" idx="3"/>
          </p:nvPr>
        </p:nvSpPr>
        <p:spPr/>
        <p:txBody>
          <a:bodyPr/>
          <a:p>
            <a:endParaRPr lang="es-E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endParaRPr lang="es-E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endParaRPr lang="es-ES"/>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endParaRPr lang="es-E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endParaRPr lang="es-E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endParaRPr lang="es-ES"/>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endParaRPr lang="es-E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endParaRPr lang="es-ES"/>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endParaRPr lang="es-E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a:xfrm>
            <a:off x="677335" y="609600"/>
            <a:ext cx="7060150" cy="5251450"/>
          </a:xfrm>
        </p:spPr>
        <p:txBody>
          <a:bodyPr vert="eaVert"/>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hasCustomPrompt="1"/>
          </p:nvPr>
        </p:nvSpPr>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endParaRPr lang="es-E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hasCustomPrompt="1"/>
          </p:nvPr>
        </p:nvSpPr>
        <p:spPr>
          <a:xfrm>
            <a:off x="677334" y="2160589"/>
            <a:ext cx="4184035" cy="3880772"/>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Content Placeholder 3"/>
          <p:cNvSpPr>
            <a:spLocks noGrp="1"/>
          </p:cNvSpPr>
          <p:nvPr>
            <p:ph sz="half" idx="2" hasCustomPrompt="1"/>
          </p:nvPr>
        </p:nvSpPr>
        <p:spPr>
          <a:xfrm>
            <a:off x="5089970" y="2160589"/>
            <a:ext cx="4184034" cy="3880773"/>
          </a:xfrm>
        </p:spPr>
        <p:txBody>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endParaRPr lang="es-ES"/>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s-ES"/>
              <a:t>Haga clic para modificar los estilos de texto del patrón</a:t>
            </a:r>
            <a:endParaRPr lang="es-ES"/>
          </a:p>
        </p:txBody>
      </p:sp>
      <p:sp>
        <p:nvSpPr>
          <p:cNvPr id="5" name="Date Placeholder 4"/>
          <p:cNvSpPr>
            <a:spLocks noGrp="1"/>
          </p:cNvSpPr>
          <p:nvPr>
            <p:ph type="dt" sz="half" idx="10"/>
          </p:nvPr>
        </p:nvSpPr>
        <p:spPr/>
        <p:txBody>
          <a:bodyPr/>
          <a:lstStyle/>
          <a:p>
            <a:fld id="{42A54C80-263E-416B-A8E0-580EDEADCBDC}"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endParaRPr lang="es-ES"/>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endParaRPr lang="es-ES"/>
          </a:p>
          <a:p>
            <a:pPr lvl="1"/>
            <a:r>
              <a:rPr lang="es-ES"/>
              <a:t>Segundo nivel</a:t>
            </a:r>
            <a:endParaRPr lang="es-ES"/>
          </a:p>
          <a:p>
            <a:pPr lvl="2"/>
            <a:r>
              <a:rPr lang="es-ES"/>
              <a:t>Tercer nivel</a:t>
            </a:r>
            <a:endParaRPr lang="es-ES"/>
          </a:p>
          <a:p>
            <a:pPr lvl="3"/>
            <a:r>
              <a:rPr lang="es-ES"/>
              <a:t>Cuarto nivel</a:t>
            </a:r>
            <a:endParaRPr lang="es-ES"/>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hyperlink" Target="mailto:forodeabogadosph@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www.forodeabogadosph.com.a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12516" y="127323"/>
            <a:ext cx="11632557" cy="1423685"/>
          </a:xfrm>
        </p:spPr>
        <p:txBody>
          <a:bodyPr/>
          <a:lstStyle/>
          <a:p>
            <a:pPr algn="ctr"/>
            <a:r>
              <a:rPr lang="es-ES" dirty="0">
                <a:solidFill>
                  <a:schemeClr val="tx1"/>
                </a:solidFill>
              </a:rPr>
              <a:t>  </a:t>
            </a:r>
            <a:r>
              <a:rPr lang="es-ES" sz="3600" u="sng" dirty="0">
                <a:solidFill>
                  <a:schemeClr val="tx1"/>
                </a:solidFill>
              </a:rPr>
              <a:t>Novedades sobre las </a:t>
            </a:r>
            <a:r>
              <a:rPr lang="es-ES" sz="3600" u="sng" dirty="0">
                <a:solidFill>
                  <a:schemeClr val="tx1"/>
                </a:solidFill>
                <a:effectLst/>
              </a:rPr>
              <a:t>Asambleas a distancia y requisitos para su validez</a:t>
            </a:r>
            <a:endParaRPr lang="es-ES" sz="3600" u="sng" dirty="0">
              <a:solidFill>
                <a:schemeClr val="tx1"/>
              </a:solidFill>
              <a:effectLst/>
            </a:endParaRPr>
          </a:p>
        </p:txBody>
      </p:sp>
      <p:sp>
        <p:nvSpPr>
          <p:cNvPr id="3" name="Subtítulo 2"/>
          <p:cNvSpPr>
            <a:spLocks noGrp="1"/>
          </p:cNvSpPr>
          <p:nvPr>
            <p:ph type="subTitle" idx="1"/>
          </p:nvPr>
        </p:nvSpPr>
        <p:spPr>
          <a:xfrm>
            <a:off x="312516" y="1886673"/>
            <a:ext cx="11632557" cy="4844004"/>
          </a:xfrm>
        </p:spPr>
        <p:txBody>
          <a:bodyPr>
            <a:normAutofit fontScale="92500" lnSpcReduction="20000"/>
          </a:bodyPr>
          <a:lstStyle/>
          <a:p>
            <a:pPr algn="l"/>
            <a:r>
              <a:rPr lang="es-ES" sz="2400" dirty="0"/>
              <a:t>   </a:t>
            </a:r>
            <a:r>
              <a:rPr lang="es-ES" sz="2800" dirty="0"/>
              <a:t>Foro de Abogados de la Propiedad Horizontal</a:t>
            </a:r>
            <a:endParaRPr lang="es-ES" sz="2800" dirty="0"/>
          </a:p>
          <a:p>
            <a:pPr algn="l"/>
            <a:r>
              <a:rPr lang="es-ES" sz="2800" dirty="0"/>
              <a:t> </a:t>
            </a:r>
            <a:endParaRPr lang="es-ES" sz="2800" dirty="0"/>
          </a:p>
          <a:p>
            <a:pPr algn="l"/>
            <a:r>
              <a:rPr lang="es-AR" sz="2800" dirty="0"/>
              <a:t>  Expositor : Abog. Jorge C. </a:t>
            </a:r>
            <a:r>
              <a:rPr lang="es-AR" sz="2800" dirty="0" err="1"/>
              <a:t>Resqui</a:t>
            </a:r>
            <a:r>
              <a:rPr lang="es-AR" sz="2800" dirty="0"/>
              <a:t> Pizarro</a:t>
            </a:r>
            <a:endParaRPr lang="es-AR" sz="2800" dirty="0"/>
          </a:p>
          <a:p>
            <a:pPr algn="l"/>
            <a:r>
              <a:rPr lang="es-AR" sz="2800" dirty="0"/>
              <a:t>   </a:t>
            </a:r>
            <a:r>
              <a:rPr lang="es-AR" sz="2800" dirty="0">
                <a:hlinkClick r:id="rId1"/>
              </a:rPr>
              <a:t>forodeabogadosph@gmail.com</a:t>
            </a:r>
            <a:endParaRPr lang="es-AR" sz="2800" dirty="0"/>
          </a:p>
          <a:p>
            <a:pPr algn="l"/>
            <a:r>
              <a:rPr lang="es-AR" sz="2800" dirty="0"/>
              <a:t>      </a:t>
            </a:r>
            <a:r>
              <a:rPr lang="es-AR" sz="1600" dirty="0"/>
              <a:t>Foro de Abogados de la Propiedad Horizontal</a:t>
            </a:r>
            <a:endParaRPr lang="es-AR" sz="1600" dirty="0"/>
          </a:p>
          <a:p>
            <a:pPr algn="l"/>
            <a:r>
              <a:rPr lang="es-AR" sz="1600" dirty="0"/>
              <a:t>          @foroabogadosph</a:t>
            </a:r>
            <a:endParaRPr lang="es-AR" sz="1600" dirty="0"/>
          </a:p>
          <a:p>
            <a:pPr algn="l"/>
            <a:r>
              <a:rPr lang="es-AR" sz="1600" dirty="0"/>
              <a:t>           </a:t>
            </a:r>
            <a:endParaRPr lang="es-AR" sz="1600" dirty="0"/>
          </a:p>
          <a:p>
            <a:pPr algn="l"/>
            <a:r>
              <a:rPr lang="es-AR" sz="1600" dirty="0"/>
              <a:t>           </a:t>
            </a:r>
            <a:r>
              <a:rPr lang="es-AR" sz="1600" dirty="0" err="1"/>
              <a:t>forodeabogadosph</a:t>
            </a:r>
            <a:endParaRPr lang="es-AR" sz="1600" dirty="0"/>
          </a:p>
          <a:p>
            <a:pPr algn="l"/>
            <a:endParaRPr lang="es-AR" sz="1600" dirty="0"/>
          </a:p>
          <a:p>
            <a:pPr algn="l"/>
            <a:r>
              <a:rPr lang="es-AR" sz="1600" dirty="0"/>
              <a:t>            </a:t>
            </a:r>
            <a:r>
              <a:rPr lang="es-ES" sz="1600" dirty="0"/>
              <a:t>Foro de Abogados de la Propiedad Horizontal</a:t>
            </a:r>
            <a:endParaRPr lang="es-AR" sz="1600" dirty="0"/>
          </a:p>
          <a:p>
            <a:pPr algn="l"/>
            <a:r>
              <a:rPr lang="es-AR" sz="1600" dirty="0"/>
              <a:t>     </a:t>
            </a:r>
            <a:endParaRPr lang="es-AR" sz="1600" dirty="0"/>
          </a:p>
          <a:p>
            <a:pPr algn="l"/>
            <a:endParaRPr lang="es-AR" sz="1600" dirty="0"/>
          </a:p>
          <a:p>
            <a:pPr algn="l"/>
            <a:r>
              <a:rPr lang="es-AR" sz="1600" dirty="0"/>
              <a:t>    </a:t>
            </a:r>
            <a:endParaRPr lang="es-AR" sz="1600" dirty="0"/>
          </a:p>
        </p:txBody>
      </p:sp>
      <p:pic>
        <p:nvPicPr>
          <p:cNvPr id="4" name="Imagen 3"/>
          <p:cNvPicPr>
            <a:picLocks noChangeAspect="1"/>
          </p:cNvPicPr>
          <p:nvPr/>
        </p:nvPicPr>
        <p:blipFill>
          <a:blip r:embed="rId2"/>
          <a:stretch>
            <a:fillRect/>
          </a:stretch>
        </p:blipFill>
        <p:spPr>
          <a:xfrm>
            <a:off x="656678" y="3756225"/>
            <a:ext cx="276225" cy="276225"/>
          </a:xfrm>
          <a:prstGeom prst="rect">
            <a:avLst/>
          </a:prstGeom>
        </p:spPr>
      </p:pic>
      <p:pic>
        <p:nvPicPr>
          <p:cNvPr id="5" name="Imagen 4"/>
          <p:cNvPicPr>
            <a:picLocks noChangeAspect="1"/>
          </p:cNvPicPr>
          <p:nvPr/>
        </p:nvPicPr>
        <p:blipFill>
          <a:blip r:embed="rId3"/>
          <a:stretch>
            <a:fillRect/>
          </a:stretch>
        </p:blipFill>
        <p:spPr>
          <a:xfrm>
            <a:off x="661309" y="4148855"/>
            <a:ext cx="276225" cy="276225"/>
          </a:xfrm>
          <a:prstGeom prst="rect">
            <a:avLst/>
          </a:prstGeom>
        </p:spPr>
      </p:pic>
      <p:pic>
        <p:nvPicPr>
          <p:cNvPr id="6" name="Imagen 5"/>
          <p:cNvPicPr>
            <a:picLocks noChangeAspect="1"/>
          </p:cNvPicPr>
          <p:nvPr/>
        </p:nvPicPr>
        <p:blipFill>
          <a:blip r:embed="rId4"/>
          <a:stretch>
            <a:fillRect/>
          </a:stretch>
        </p:blipFill>
        <p:spPr>
          <a:xfrm>
            <a:off x="630448" y="4697870"/>
            <a:ext cx="276225" cy="276225"/>
          </a:xfrm>
          <a:prstGeom prst="rect">
            <a:avLst/>
          </a:prstGeom>
        </p:spPr>
      </p:pic>
      <p:pic>
        <p:nvPicPr>
          <p:cNvPr id="7" name="Imagen 6"/>
          <p:cNvPicPr>
            <a:picLocks noChangeAspect="1"/>
          </p:cNvPicPr>
          <p:nvPr/>
        </p:nvPicPr>
        <p:blipFill>
          <a:blip r:embed="rId5"/>
          <a:stretch>
            <a:fillRect/>
          </a:stretch>
        </p:blipFill>
        <p:spPr>
          <a:xfrm>
            <a:off x="656678" y="5243451"/>
            <a:ext cx="276225" cy="2762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6219" y="127322"/>
            <a:ext cx="11678854" cy="601883"/>
          </a:xfrm>
        </p:spPr>
        <p:txBody>
          <a:bodyPr>
            <a:normAutofit/>
          </a:bodyPr>
          <a:lstStyle/>
          <a:p>
            <a:r>
              <a:rPr lang="es-AR" sz="3200" u="sng" dirty="0">
                <a:solidFill>
                  <a:schemeClr val="tx1"/>
                </a:solidFill>
              </a:rPr>
              <a:t>Asambleas consorciales a distancia</a:t>
            </a:r>
            <a:endParaRPr lang="es-AR" sz="3200" u="sng" dirty="0">
              <a:solidFill>
                <a:schemeClr val="tx1"/>
              </a:solidFill>
            </a:endParaRPr>
          </a:p>
        </p:txBody>
      </p:sp>
      <p:sp>
        <p:nvSpPr>
          <p:cNvPr id="3" name="Marcador de contenido 2"/>
          <p:cNvSpPr>
            <a:spLocks noGrp="1"/>
          </p:cNvSpPr>
          <p:nvPr>
            <p:ph idx="1"/>
          </p:nvPr>
        </p:nvSpPr>
        <p:spPr>
          <a:xfrm>
            <a:off x="246927" y="729205"/>
            <a:ext cx="11678854" cy="6001473"/>
          </a:xfrm>
        </p:spPr>
        <p:txBody>
          <a:bodyPr>
            <a:normAutofit fontScale="25000"/>
          </a:bodyPr>
          <a:lstStyle/>
          <a:p>
            <a:pPr marL="0" indent="0">
              <a:buNone/>
            </a:pPr>
            <a:r>
              <a:rPr lang="es-ES" altLang="es-AR" dirty="0"/>
              <a:t>*</a:t>
            </a:r>
            <a:r>
              <a:rPr lang="es-AR" sz="6400" u="sng" dirty="0"/>
              <a:t>Desconexión</a:t>
            </a:r>
            <a:r>
              <a:rPr lang="es-ES" altLang="es-AR" sz="6400" dirty="0"/>
              <a:t>: p</a:t>
            </a:r>
            <a:r>
              <a:rPr lang="es-AR" sz="6400" dirty="0"/>
              <a:t>or último, si por cualquier motivo durante el transcurso de la asamblea ocurriera un episodio de desconexión que afecte al administrador, se abrirá un período de media hora previsto para resolver el inconveniente.</a:t>
            </a:r>
            <a:endParaRPr lang="es-AR" sz="6400" dirty="0"/>
          </a:p>
          <a:p>
            <a:pPr marL="0" indent="0">
              <a:buNone/>
            </a:pPr>
            <a:r>
              <a:rPr lang="es-AR" sz="6400" dirty="0"/>
              <a:t>Superado ese lapso, se producirá un cuarto intermedio y dentro de los ocho días corridos el administrador deberá citar a la reanudación de la asamblea. Para ello recurrirá a los mismos medios utilizados en la citación original.</a:t>
            </a:r>
            <a:endParaRPr lang="es-AR" sz="6400" dirty="0"/>
          </a:p>
          <a:p>
            <a:pPr marL="0" indent="0">
              <a:buNone/>
            </a:pPr>
            <a:r>
              <a:rPr lang="es-AR" sz="6400" dirty="0"/>
              <a:t>Si la desconexión afectase a otros participantes se considerará, a todos los efectos, que aquellos se ausentaron durante el curso de la asamblea.</a:t>
            </a:r>
            <a:endParaRPr lang="es-AR" sz="6400" dirty="0"/>
          </a:p>
          <a:p>
            <a:pPr marL="0" indent="0">
              <a:buNone/>
            </a:pPr>
            <a:r>
              <a:rPr lang="pt-BR" sz="6400" dirty="0"/>
              <a:t>La votación de las mociones presentadas deberá realizarse teniendo en cuenta que las mismas serán expresadas en forma verbal y escrita por las autoridades de la asamblea y su texto estará fijo en pantalla hasta que termine la votación. Las autoridades de la asamblea irán otorgando uso de micrófono en forma sucesiva a todos los presentes, quienes manifestarán su elección a viva voz indicando la o las unidades que representan.</a:t>
            </a:r>
            <a:endParaRPr lang="pt-BR" sz="6400" dirty="0"/>
          </a:p>
          <a:p>
            <a:pPr marL="0" indent="0">
              <a:buNone/>
            </a:pPr>
            <a:r>
              <a:rPr lang="pt-BR" sz="6400" dirty="0"/>
              <a:t>Finalizada la votación, reiteramos, se plasmará en pantalla la moción aprobada, si la asamblea hiciera propuestas de decisiones que requieren el voto de los ausentes (art</a:t>
            </a:r>
            <a:r>
              <a:rPr lang="es-ES" altLang="pt-BR" sz="6400" dirty="0"/>
              <a:t>.</a:t>
            </a:r>
            <a:r>
              <a:rPr lang="pt-BR" sz="6400" dirty="0"/>
              <a:t> 2060, CCyCN), las mismas serán notificadas por el mismo medio que la notificación de la citación a la asamblea, los resultados de esa votación se recibirán por idéntico medio en los términos de la notificación de estas propuestas.</a:t>
            </a:r>
            <a:endParaRPr lang="pt-BR" sz="6400" dirty="0"/>
          </a:p>
          <a:p>
            <a:pPr marL="0" indent="0">
              <a:buNone/>
            </a:pPr>
            <a:r>
              <a:rPr lang="pt-BR" sz="6400" dirty="0"/>
              <a:t>Deberá - y esto es fundamental para el labrado posterior del acta y su valor probatorio - guardarse </a:t>
            </a:r>
            <a:r>
              <a:rPr lang="pt-BR" sz="6400" u="sng" dirty="0"/>
              <a:t>registro electrónico</a:t>
            </a:r>
            <a:r>
              <a:rPr lang="pt-BR" sz="6400" dirty="0"/>
              <a:t> </a:t>
            </a:r>
            <a:r>
              <a:rPr lang="pt-BR" sz="6400" u="sng" dirty="0"/>
              <a:t>completo de la asamblea virtual</a:t>
            </a:r>
            <a:r>
              <a:rPr lang="pt-BR" sz="6400" dirty="0"/>
              <a:t> de forma tal que asegure su libre acceso por parte de los propietarios y administradores en ejercicio durante al menos cinco años. Lo actuado se transcribirá al libro de actas del consorcio y será firmada por las personas designadas.</a:t>
            </a:r>
            <a:endParaRPr lang="pt-BR" sz="6400" dirty="0"/>
          </a:p>
          <a:p>
            <a:pPr marL="0" indent="0">
              <a:buNone/>
            </a:pPr>
            <a:endParaRPr lang="pt-BR" sz="6400" dirty="0"/>
          </a:p>
          <a:p>
            <a:pPr marL="0" indent="0">
              <a:buNone/>
            </a:pPr>
            <a:r>
              <a:rPr lang="pt-BR" sz="6400" dirty="0"/>
              <a:t> </a:t>
            </a:r>
            <a:r>
              <a:rPr lang="es-ES" altLang="pt-BR" sz="6400" dirty="0"/>
              <a:t>            </a:t>
            </a:r>
            <a:r>
              <a:rPr lang="pt-BR" sz="6400" dirty="0" err="1"/>
              <a:t>Abog</a:t>
            </a:r>
            <a:r>
              <a:rPr lang="pt-BR" sz="6400" dirty="0"/>
              <a:t>. Jorge C. </a:t>
            </a:r>
            <a:r>
              <a:rPr lang="pt-BR" sz="6400" dirty="0" err="1"/>
              <a:t>Resqui</a:t>
            </a:r>
            <a:r>
              <a:rPr lang="pt-BR" sz="6400" dirty="0"/>
              <a:t> Pizarro             www.forodeabogadosph.com.ar         forodeabogadosph@gmail.com</a:t>
            </a:r>
            <a:endParaRPr lang="pt-BR" sz="6400" dirty="0"/>
          </a:p>
          <a:p>
            <a:endParaRPr lang="pt-BR" sz="6400" dirty="0"/>
          </a:p>
          <a:p>
            <a:endParaRPr lang="pt-BR" dirty="0"/>
          </a:p>
          <a:p>
            <a:endParaRPr lang="es-AR" dirty="0"/>
          </a:p>
          <a:p>
            <a:endParaRPr lang="es-A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a:xfrm>
            <a:off x="180975" y="100330"/>
            <a:ext cx="11866880" cy="631825"/>
          </a:xfrm>
        </p:spPr>
        <p:txBody>
          <a:bodyPr>
            <a:normAutofit fontScale="90000"/>
          </a:bodyPr>
          <a:p>
            <a:r>
              <a:rPr lang="es-AR" u="sng" dirty="0">
                <a:solidFill>
                  <a:schemeClr val="tx1"/>
                </a:solidFill>
                <a:sym typeface="+mn-ea"/>
              </a:rPr>
              <a:t>Asambleas consorciales a distancia</a:t>
            </a:r>
            <a:br>
              <a:rPr lang="es-AR" u="sng" dirty="0">
                <a:solidFill>
                  <a:schemeClr val="tx1"/>
                </a:solidFill>
              </a:rPr>
            </a:br>
            <a:endParaRPr lang="es-ES" altLang="en-US"/>
          </a:p>
        </p:txBody>
      </p:sp>
      <p:sp>
        <p:nvSpPr>
          <p:cNvPr id="3" name="Marcador de posición de contenido 2"/>
          <p:cNvSpPr>
            <a:spLocks noGrp="1"/>
          </p:cNvSpPr>
          <p:nvPr>
            <p:ph idx="1"/>
          </p:nvPr>
        </p:nvSpPr>
        <p:spPr>
          <a:xfrm>
            <a:off x="180340" y="817245"/>
            <a:ext cx="11866880" cy="5902325"/>
          </a:xfrm>
        </p:spPr>
        <p:txBody>
          <a:bodyPr>
            <a:normAutofit fontScale="90000"/>
          </a:bodyPr>
          <a:p>
            <a:pPr marL="0" indent="0">
              <a:buNone/>
            </a:pPr>
            <a:r>
              <a:rPr lang="es-ES" altLang="en-US"/>
              <a:t>_ </a:t>
            </a:r>
            <a:r>
              <a:rPr lang="es-ES" altLang="en-US" sz="1780"/>
              <a:t>Rol de l@s abogad@s especializados en el asesoramiento para realizar la asamblea consorcial remota y su desarrollo. Participación en el acto.</a:t>
            </a:r>
            <a:endParaRPr lang="es-ES" altLang="en-US" sz="1780"/>
          </a:p>
          <a:p>
            <a:pPr marL="0" indent="0">
              <a:buNone/>
            </a:pPr>
            <a:r>
              <a:rPr lang="es-ES" altLang="en-US" sz="1780"/>
              <a:t>_ Participación de l@s escriban@s en las asambleas. Importancia probatoria. </a:t>
            </a:r>
            <a:endParaRPr lang="es-ES" altLang="en-US" sz="1780"/>
          </a:p>
          <a:p>
            <a:pPr marL="0" indent="0">
              <a:buNone/>
            </a:pPr>
            <a:r>
              <a:rPr lang="es-ES" altLang="en-US" sz="1780"/>
              <a:t>La Ley 404 de Regulación de la Actividad Notarial en la Ciudad Autónoma de Buenos Aires prevé en su artículo 96 la posibilidad que el notario extienda certificados en los cuales se tendrán por ciertos las declaraciones o atestaciones que haga el/la escribano/a de la existencia de personas, documentos, hechos y situaciones jurídicas y que haya percibido por medio de algunos de sus sentidos. A renglón seguido, el artículo 97 prevé el contenido mínimo de los certificados. </a:t>
            </a:r>
            <a:r>
              <a:rPr lang="es-ES" altLang="en-US" sz="1780" u="sng"/>
              <a:t>Certificado Notarial de manera remota </a:t>
            </a:r>
            <a:r>
              <a:rPr lang="es-ES" altLang="en-US" sz="1780"/>
              <a:t>.</a:t>
            </a:r>
            <a:endParaRPr lang="es-ES" altLang="en-US" sz="1780"/>
          </a:p>
          <a:p>
            <a:pPr marL="0" indent="0">
              <a:buNone/>
            </a:pPr>
            <a:r>
              <a:rPr lang="es-ES" altLang="en-US" sz="1780"/>
              <a:t>El Colegio de Escribanos de la Ciudad Autónoma de Buenos Aires, por resolución de CD N° 75/21 Acta N° 4164 de fecha 28 de abril de 2021, habilitó un Sistema de Certificaciones de Firmas (SCF) por medio del cual l@s escriban@s pueden </a:t>
            </a:r>
            <a:r>
              <a:rPr lang="es-ES" altLang="en-US" sz="1780" u="sng"/>
              <a:t>certificar firmas de manera presencial, remota o virtual en documentos digitales</a:t>
            </a:r>
            <a:r>
              <a:rPr lang="es-ES" altLang="en-US" sz="1780"/>
              <a:t>, con la misma validez y efectos que la certificación de firmas en soporte papel.</a:t>
            </a:r>
            <a:endParaRPr lang="es-ES" altLang="en-US" sz="1780"/>
          </a:p>
          <a:p>
            <a:pPr marL="0" indent="0">
              <a:buNone/>
            </a:pPr>
            <a:r>
              <a:rPr lang="es-ES" altLang="en-US" sz="1780"/>
              <a:t>En definitiva, </a:t>
            </a:r>
            <a:r>
              <a:rPr lang="es-ES" altLang="en-US" sz="1780" u="sng"/>
              <a:t>qué se debe garantizar para la plena validez de las asambleas a distancia</a:t>
            </a:r>
            <a:r>
              <a:rPr lang="es-ES" altLang="en-US" sz="1780"/>
              <a:t> ?:</a:t>
            </a:r>
            <a:endParaRPr lang="es-ES" altLang="en-US" sz="1780"/>
          </a:p>
          <a:p>
            <a:pPr marL="0" indent="0">
              <a:buNone/>
            </a:pPr>
            <a:r>
              <a:rPr lang="es-ES" altLang="en-US" sz="1780"/>
              <a:t>– la libre accesibilidad de todos los participantes a las reuniones;</a:t>
            </a:r>
            <a:endParaRPr lang="es-ES" altLang="en-US" sz="1780"/>
          </a:p>
          <a:p>
            <a:pPr marL="0" indent="0">
              <a:buNone/>
            </a:pPr>
            <a:r>
              <a:rPr lang="es-ES" altLang="en-US" sz="1780"/>
              <a:t>– la posibilidad de participar de la reunión a distancia mediante plataformas que permitan la transmisión en simultáneo de audio y video;</a:t>
            </a:r>
            <a:endParaRPr lang="es-ES" altLang="en-US" sz="1780"/>
          </a:p>
          <a:p>
            <a:pPr marL="0" indent="0">
              <a:buNone/>
            </a:pPr>
            <a:r>
              <a:rPr lang="es-ES" altLang="en-US" sz="1780"/>
              <a:t>– la participación con voz y voto de todos los miembros y del órgano de fiscalización, en su caso;</a:t>
            </a:r>
            <a:endParaRPr lang="es-ES" altLang="en-US" sz="1780"/>
          </a:p>
          <a:p>
            <a:pPr marL="0" indent="0">
              <a:buNone/>
            </a:pPr>
            <a:endParaRPr lang="es-ES" altLang="en-US" sz="1780"/>
          </a:p>
          <a:p>
            <a:pPr marL="0" indent="0">
              <a:buNone/>
            </a:pPr>
            <a:r>
              <a:rPr lang="es-ES" altLang="pt-BR" dirty="0" err="1">
                <a:sym typeface="+mn-ea"/>
              </a:rPr>
              <a:t>              </a:t>
            </a:r>
            <a:r>
              <a:rPr lang="pt-BR" dirty="0" err="1">
                <a:sym typeface="+mn-ea"/>
              </a:rPr>
              <a:t>Abog</a:t>
            </a:r>
            <a:r>
              <a:rPr lang="pt-BR" dirty="0">
                <a:sym typeface="+mn-ea"/>
              </a:rPr>
              <a:t>. Jorge C. </a:t>
            </a:r>
            <a:r>
              <a:rPr lang="pt-BR" dirty="0" err="1">
                <a:sym typeface="+mn-ea"/>
              </a:rPr>
              <a:t>Resqui</a:t>
            </a:r>
            <a:r>
              <a:rPr lang="pt-BR" dirty="0">
                <a:sym typeface="+mn-ea"/>
              </a:rPr>
              <a:t> Pizarro             www.forodeabogadosph.com.ar         forodeabogadosph@gmail.com</a:t>
            </a:r>
            <a:endParaRPr lang="pt-BR" dirty="0"/>
          </a:p>
          <a:p>
            <a:pPr marL="0" indent="0">
              <a:buNone/>
            </a:pPr>
            <a:endParaRPr lang="es-E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a:xfrm>
            <a:off x="132715" y="88265"/>
            <a:ext cx="11976735" cy="715645"/>
          </a:xfrm>
        </p:spPr>
        <p:txBody>
          <a:bodyPr>
            <a:normAutofit fontScale="90000"/>
          </a:bodyPr>
          <a:p>
            <a:r>
              <a:rPr lang="es-AR" u="sng" dirty="0">
                <a:solidFill>
                  <a:schemeClr val="tx1"/>
                </a:solidFill>
                <a:sym typeface="+mn-ea"/>
              </a:rPr>
              <a:t>Asambleas consorciales a distancia</a:t>
            </a:r>
            <a:br>
              <a:rPr lang="es-AR" u="sng" dirty="0">
                <a:solidFill>
                  <a:schemeClr val="tx1"/>
                </a:solidFill>
                <a:sym typeface="+mn-ea"/>
              </a:rPr>
            </a:br>
            <a:endParaRPr lang="es-ES" altLang="en-US"/>
          </a:p>
        </p:txBody>
      </p:sp>
      <p:sp>
        <p:nvSpPr>
          <p:cNvPr id="3" name="Marcador de posición de contenido 2"/>
          <p:cNvSpPr>
            <a:spLocks noGrp="1"/>
          </p:cNvSpPr>
          <p:nvPr>
            <p:ph idx="1"/>
          </p:nvPr>
        </p:nvSpPr>
        <p:spPr>
          <a:xfrm>
            <a:off x="132715" y="876300"/>
            <a:ext cx="11976735" cy="5843270"/>
          </a:xfrm>
        </p:spPr>
        <p:txBody>
          <a:bodyPr>
            <a:normAutofit lnSpcReduction="10000"/>
          </a:bodyPr>
          <a:p>
            <a:pPr marL="0" indent="0">
              <a:buNone/>
            </a:pPr>
            <a:r>
              <a:rPr lang="es-ES" altLang="en-US"/>
              <a:t>–  que la reunión celebrada de este modo sea grabada en soporte digital;</a:t>
            </a:r>
            <a:endParaRPr lang="es-ES" altLang="en-US"/>
          </a:p>
          <a:p>
            <a:pPr marL="0" indent="0">
              <a:buNone/>
            </a:pPr>
            <a:r>
              <a:rPr lang="es-ES" altLang="en-US"/>
              <a:t>– que el representante legal conserve una copia en soporte digital de la reunión por el término de 5 años, la que debe estar a disposición de cualquier socio que la solicite;</a:t>
            </a:r>
            <a:endParaRPr lang="es-ES" altLang="en-US"/>
          </a:p>
          <a:p>
            <a:pPr marL="0" indent="0">
              <a:buNone/>
            </a:pPr>
            <a:r>
              <a:rPr lang="es-ES" altLang="en-US"/>
              <a:t>– que la reunión celebrada sea transcripta en el correspondiente libro social, dejándose expresa constancia de las personas que participaron y estar suscriptas por el representante social;</a:t>
            </a:r>
            <a:endParaRPr lang="es-ES" altLang="en-US"/>
          </a:p>
          <a:p>
            <a:pPr marL="0" indent="0" algn="just">
              <a:buNone/>
            </a:pPr>
            <a:r>
              <a:rPr lang="es-ES" altLang="en-US"/>
              <a:t>–  que en la convocatoria, y en su comunicación por la vía legal y estatutaria correspondiente, se informe de manera clara y sencilla cuál es el medio de comunicación elegido y cuál es el modo de acceso a los efectos de permitir dicha participación.</a:t>
            </a:r>
            <a:endParaRPr lang="es-ES" altLang="en-US"/>
          </a:p>
          <a:p>
            <a:pPr marL="0" indent="0">
              <a:buNone/>
            </a:pPr>
            <a:endParaRPr lang="es-ES" altLang="en-US"/>
          </a:p>
          <a:p>
            <a:pPr marL="0" indent="0" algn="just">
              <a:buNone/>
            </a:pPr>
            <a:r>
              <a:rPr lang="es-ES" altLang="en-US"/>
              <a:t>El escenario de la asamblea a distancia propiamente dicha será la </a:t>
            </a:r>
            <a:r>
              <a:rPr lang="es-ES" altLang="en-US" u="sng"/>
              <a:t>plataforma virtual</a:t>
            </a:r>
            <a:r>
              <a:rPr lang="es-ES" altLang="en-US"/>
              <a:t>, así como las videollamadas o videoconferencias. A los fines de refrendar el acto, se podrá utilizar la </a:t>
            </a:r>
            <a:r>
              <a:rPr lang="es-ES" altLang="en-US" u="sng"/>
              <a:t>firma digital</a:t>
            </a:r>
            <a:r>
              <a:rPr lang="es-ES" altLang="en-US"/>
              <a:t> y la </a:t>
            </a:r>
            <a:r>
              <a:rPr lang="es-ES" altLang="en-US" u="sng"/>
              <a:t>firma electrónica</a:t>
            </a:r>
            <a:r>
              <a:rPr lang="es-ES" altLang="en-US"/>
              <a:t>. </a:t>
            </a:r>
            <a:endParaRPr lang="es-ES" altLang="en-US"/>
          </a:p>
          <a:p>
            <a:pPr marL="0" indent="0" algn="just">
              <a:buNone/>
            </a:pPr>
            <a:endParaRPr lang="es-ES" altLang="en-US"/>
          </a:p>
          <a:p>
            <a:pPr marL="0" indent="0" algn="just">
              <a:buNone/>
            </a:pPr>
            <a:r>
              <a:rPr lang="es-ES" altLang="en-US"/>
              <a:t>Algunos articulistas y operadores jurídicos entienden que en el temario (u orden del día de la asamblea) únicamente deberían tratarse cuestiones urgentes e improrrogables. </a:t>
            </a:r>
            <a:endParaRPr lang="es-ES" altLang="en-US"/>
          </a:p>
          <a:p>
            <a:pPr marL="0" indent="0" algn="just">
              <a:buNone/>
            </a:pPr>
            <a:endParaRPr lang="es-ES" altLang="en-US"/>
          </a:p>
          <a:p>
            <a:pPr marL="0" indent="0">
              <a:buNone/>
            </a:pPr>
            <a:endParaRPr lang="pt-BR" dirty="0" err="1">
              <a:sym typeface="+mn-ea"/>
            </a:endParaRPr>
          </a:p>
          <a:p>
            <a:pPr marL="0" indent="0">
              <a:buNone/>
            </a:pPr>
            <a:r>
              <a:rPr lang="pt-BR" dirty="0" err="1">
                <a:sym typeface="+mn-ea"/>
              </a:rPr>
              <a:t> </a:t>
            </a:r>
            <a:r>
              <a:rPr lang="es-ES" altLang="pt-BR" dirty="0" err="1">
                <a:sym typeface="+mn-ea"/>
              </a:rPr>
              <a:t>   </a:t>
            </a:r>
            <a:r>
              <a:rPr lang="pt-BR" dirty="0" err="1">
                <a:sym typeface="+mn-ea"/>
              </a:rPr>
              <a:t>Abog</a:t>
            </a:r>
            <a:r>
              <a:rPr lang="pt-BR" dirty="0">
                <a:sym typeface="+mn-ea"/>
              </a:rPr>
              <a:t>. Jorge C. </a:t>
            </a:r>
            <a:r>
              <a:rPr lang="pt-BR" dirty="0" err="1">
                <a:sym typeface="+mn-ea"/>
              </a:rPr>
              <a:t>Resqui</a:t>
            </a:r>
            <a:r>
              <a:rPr lang="pt-BR" dirty="0">
                <a:sym typeface="+mn-ea"/>
              </a:rPr>
              <a:t> Pizarro             www.forodeabogadosph.com.ar         forodeabogadosph@gmail.com</a:t>
            </a:r>
            <a:endParaRPr lang="pt-BR" dirty="0"/>
          </a:p>
          <a:p>
            <a:pPr marL="0" indent="0">
              <a:buNone/>
            </a:pPr>
            <a:endParaRPr lang="es-ES" altLang="en-US"/>
          </a:p>
          <a:p>
            <a:pPr marL="0" indent="0" algn="just">
              <a:buNone/>
            </a:pPr>
            <a:endParaRPr lang="es-E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ítulo 1"/>
          <p:cNvSpPr>
            <a:spLocks noGrp="1"/>
          </p:cNvSpPr>
          <p:nvPr>
            <p:ph type="title"/>
          </p:nvPr>
        </p:nvSpPr>
        <p:spPr>
          <a:xfrm>
            <a:off x="193675" y="148590"/>
            <a:ext cx="11878945" cy="728980"/>
          </a:xfrm>
        </p:spPr>
        <p:txBody>
          <a:bodyPr/>
          <a:p>
            <a:r>
              <a:rPr lang="es-AR" u="sng" dirty="0">
                <a:solidFill>
                  <a:schemeClr val="tx1"/>
                </a:solidFill>
                <a:sym typeface="+mn-ea"/>
              </a:rPr>
              <a:t>Asambleas consorciales a distancia</a:t>
            </a:r>
            <a:endParaRPr lang="es-ES" altLang="en-US"/>
          </a:p>
        </p:txBody>
      </p:sp>
      <p:sp>
        <p:nvSpPr>
          <p:cNvPr id="3" name="Marcador de posición de contenido 2"/>
          <p:cNvSpPr>
            <a:spLocks noGrp="1"/>
          </p:cNvSpPr>
          <p:nvPr>
            <p:ph idx="1"/>
          </p:nvPr>
        </p:nvSpPr>
        <p:spPr>
          <a:xfrm>
            <a:off x="193675" y="985520"/>
            <a:ext cx="11878945" cy="5734685"/>
          </a:xfrm>
        </p:spPr>
        <p:txBody>
          <a:bodyPr/>
          <a:p>
            <a:pPr marL="0" indent="0">
              <a:buNone/>
            </a:pPr>
            <a:r>
              <a:rPr lang="es-ES" altLang="en-US"/>
              <a:t>Por nuestro costado, habiendo analizado medularmente esta temática, si bien las asambleas de copropietarios (y sus representantes) “on line” se originan en la necesidad de afrontar la extraordinariedad del contexto pandémico, no es menos cierto que se han convertido en un medio muy útil para tramitar las reuniones del órgano de gobierno de los consorcios sometidos al régimen de la propiedad horizontal, otorgando, por lo general, mayor participación que la presencialidad física, depurando y acotando a o esencial los debates y dando más sencillez a la toma de decisiones o conformación de propuestas de decisiones.</a:t>
            </a:r>
            <a:endParaRPr lang="es-ES" altLang="en-US"/>
          </a:p>
          <a:p>
            <a:pPr marL="0" indent="0">
              <a:buNone/>
            </a:pPr>
            <a:r>
              <a:rPr lang="es-ES" altLang="en-US"/>
              <a:t>No soslayamos, justo es decirlo, determinados impedimentos desde lo tecnológico y los casos de falta de familiarización de los consocios con la virtualidad, situaciones que con el correr del tiempo se verán casi en su totalidad salvadas. De ahí que nos animamos - es más, propiciamos - a proponer el uso de esta dinámica para el futuro pospandémico que bien puede adaptarse a los requerimientos de cada ente en particular, y hasta consagrarse en adelante los </a:t>
            </a:r>
            <a:r>
              <a:rPr lang="es-ES" altLang="en-US" u="sng"/>
              <a:t>sistemas mixtos o híbridos </a:t>
            </a:r>
            <a:r>
              <a:rPr lang="es-ES" altLang="en-US"/>
              <a:t>de desarrollo de las asambleas (coexistiendo la conexión remota con la presencialidad física).</a:t>
            </a:r>
            <a:endParaRPr lang="es-ES" altLang="en-US"/>
          </a:p>
          <a:p>
            <a:pPr marL="0" indent="0">
              <a:buNone/>
            </a:pPr>
            <a:r>
              <a:rPr lang="es-ES" altLang="en-US" u="sng"/>
              <a:t>Recaudo probatorio</a:t>
            </a:r>
            <a:r>
              <a:rPr lang="es-ES" altLang="en-US"/>
              <a:t>: tendrá que haber, como se dijo, inexorablemente en nuestra opinión, un soporte digital que también contenga el devenir completo del acto asambleario llevado a cabo en tiempo real. Significa, sin dudas, un mecanismo de alta seguridad para el evento y su contenido.</a:t>
            </a:r>
            <a:endParaRPr lang="es-ES" altLang="en-US"/>
          </a:p>
          <a:p>
            <a:pPr marL="0" indent="0">
              <a:buNone/>
            </a:pPr>
            <a:r>
              <a:rPr lang="es-ES" altLang="en-US"/>
              <a:t>Muchas gracias por vuestra atención. Dudas, consultas y/o aportes y sugerencias: </a:t>
            </a:r>
            <a:r>
              <a:rPr lang="es-ES" altLang="en-US" u="sng"/>
              <a:t>forodeabogadosph@gmail.com</a:t>
            </a:r>
            <a:endParaRPr lang="es-ES" altLang="en-US"/>
          </a:p>
          <a:p>
            <a:pPr marL="0" indent="0">
              <a:buNone/>
            </a:pPr>
            <a:endParaRPr lang="es-ES" altLang="en-US"/>
          </a:p>
          <a:p>
            <a:pPr marL="0" indent="0">
              <a:buNone/>
            </a:pPr>
            <a:r>
              <a:rPr lang="es-ES" altLang="pt-BR" dirty="0" err="1">
                <a:sym typeface="+mn-ea"/>
              </a:rPr>
              <a:t>     </a:t>
            </a:r>
            <a:r>
              <a:rPr lang="pt-BR" dirty="0" err="1">
                <a:sym typeface="+mn-ea"/>
              </a:rPr>
              <a:t>Abog</a:t>
            </a:r>
            <a:r>
              <a:rPr lang="pt-BR" dirty="0">
                <a:sym typeface="+mn-ea"/>
              </a:rPr>
              <a:t>. Jorge C. </a:t>
            </a:r>
            <a:r>
              <a:rPr lang="pt-BR" dirty="0" err="1">
                <a:sym typeface="+mn-ea"/>
              </a:rPr>
              <a:t>Resqui</a:t>
            </a:r>
            <a:r>
              <a:rPr lang="pt-BR" dirty="0">
                <a:sym typeface="+mn-ea"/>
              </a:rPr>
              <a:t> Pizarro             www.forodeabogadosph.com.ar         forodeabogadosph@gmail.com</a:t>
            </a:r>
            <a:endParaRPr lang="pt-BR" dirty="0"/>
          </a:p>
          <a:p>
            <a:pPr marL="0" indent="0">
              <a:buNone/>
            </a:pPr>
            <a:endParaRPr lang="es-E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195" y="127323"/>
            <a:ext cx="11771453" cy="689316"/>
          </a:xfrm>
        </p:spPr>
        <p:txBody>
          <a:bodyPr>
            <a:normAutofit/>
          </a:bodyPr>
          <a:lstStyle/>
          <a:p>
            <a:r>
              <a:rPr lang="es-AR" sz="3200" u="sng" dirty="0">
                <a:solidFill>
                  <a:schemeClr val="tx1"/>
                </a:solidFill>
              </a:rPr>
              <a:t>Asambleas consorciales a distancia</a:t>
            </a:r>
            <a:endParaRPr lang="es-AR" sz="3200" u="sng" dirty="0">
              <a:solidFill>
                <a:schemeClr val="tx1"/>
              </a:solidFill>
            </a:endParaRPr>
          </a:p>
        </p:txBody>
      </p:sp>
      <p:sp>
        <p:nvSpPr>
          <p:cNvPr id="3" name="Marcador de contenido 2"/>
          <p:cNvSpPr>
            <a:spLocks noGrp="1"/>
          </p:cNvSpPr>
          <p:nvPr>
            <p:ph idx="1"/>
          </p:nvPr>
        </p:nvSpPr>
        <p:spPr>
          <a:xfrm>
            <a:off x="235352" y="729205"/>
            <a:ext cx="11721296" cy="5891514"/>
          </a:xfrm>
        </p:spPr>
        <p:txBody>
          <a:bodyPr>
            <a:normAutofit fontScale="25000"/>
          </a:bodyPr>
          <a:lstStyle/>
          <a:p>
            <a:pPr marL="0" indent="0" algn="just">
              <a:buNone/>
            </a:pPr>
            <a:r>
              <a:rPr lang="es-ES" sz="8000" u="sng" dirty="0"/>
              <a:t>Disposición DGDyPC GCABA 5313/2020</a:t>
            </a:r>
            <a:r>
              <a:rPr lang="es-ES" sz="8000" dirty="0"/>
              <a:t> (30/12/2020. Publicada en el BOCABA el día 5 de enero de 2021). Se establece un plazo excepcional para que los consorcios de propiedad horizontal que no celebraron asambleas presenciales o en forma remota, y por lo tanto que no han podido pronunciarse sobre la </a:t>
            </a:r>
            <a:r>
              <a:rPr lang="es-ES" sz="8000" u="sng" dirty="0"/>
              <a:t>renovación </a:t>
            </a:r>
            <a:r>
              <a:rPr lang="es-ES" sz="8000" dirty="0"/>
              <a:t>y/o </a:t>
            </a:r>
            <a:r>
              <a:rPr lang="es-ES" sz="8000" u="sng" dirty="0"/>
              <a:t>finalización del mandato de los administradores</a:t>
            </a:r>
            <a:r>
              <a:rPr lang="es-ES" sz="8000" dirty="0"/>
              <a:t>, ni tampoco sobre la </a:t>
            </a:r>
            <a:r>
              <a:rPr lang="es-ES" sz="8000" u="sng" dirty="0"/>
              <a:t>aprobación de la rendición de cuentas </a:t>
            </a:r>
            <a:r>
              <a:rPr lang="es-ES" sz="8000" dirty="0"/>
              <a:t>prevista en el art. 2067 del Código Civil y Comercial de la Nación y el cumplimiento de la consecuente obligación establecida en el inc. b) del art. 12 de la Ley 941 – en cuanto a la presentación de las declaraciones juradas de consorcios administrados –, regularicen dicha situación”.</a:t>
            </a:r>
            <a:endParaRPr lang="es-ES" sz="8000" dirty="0"/>
          </a:p>
          <a:p>
            <a:pPr marL="0" indent="0">
              <a:buNone/>
            </a:pPr>
            <a:endParaRPr lang="es-ES" sz="8000" dirty="0"/>
          </a:p>
          <a:p>
            <a:pPr marL="0" indent="0">
              <a:buNone/>
            </a:pPr>
            <a:r>
              <a:rPr lang="es-ES" sz="8000" dirty="0"/>
              <a:t>“las asambleas a realizar, deberán ser celebradas preferentemente bajo la modalidad a distancia o bien, en su caso, respetando los protocolos y normativas vigentes acordes a la situación epidemiológica actual. Los administradores procurarán el uso de plataformas o canales digitales que posibiliten el derecho de participación y voto de los integrantes del Consorcio, la conservación en soporte digital de la asamblea y la transcripción en el libro de actas de las resoluciones arribadas”.</a:t>
            </a:r>
            <a:endParaRPr lang="es-ES" sz="8000" dirty="0"/>
          </a:p>
          <a:p>
            <a:pPr marL="0" indent="0">
              <a:buNone/>
            </a:pPr>
            <a:endParaRPr lang="es-ES" sz="4400" dirty="0"/>
          </a:p>
          <a:p>
            <a:pPr marL="0" indent="0">
              <a:buNone/>
            </a:pPr>
            <a:endParaRPr lang="es-ES" sz="7200" dirty="0"/>
          </a:p>
          <a:p>
            <a:pPr marL="0" indent="0">
              <a:buNone/>
            </a:pPr>
            <a:r>
              <a:rPr lang="es-ES" sz="7200" dirty="0"/>
              <a:t>    Abog. Jorge C. </a:t>
            </a:r>
            <a:r>
              <a:rPr lang="es-ES" sz="7200" dirty="0" err="1"/>
              <a:t>Resqui</a:t>
            </a:r>
            <a:r>
              <a:rPr lang="es-ES" sz="7200" dirty="0"/>
              <a:t> Pizarro             </a:t>
            </a:r>
            <a:r>
              <a:rPr lang="es-ES" sz="7200" dirty="0">
                <a:solidFill>
                  <a:schemeClr val="tx2"/>
                </a:solidFill>
                <a:hlinkClick r:id="rId1"/>
              </a:rPr>
              <a:t>www.forodeabogadosph.com.ar</a:t>
            </a:r>
            <a:r>
              <a:rPr lang="es-ES" sz="7200" dirty="0">
                <a:solidFill>
                  <a:schemeClr val="tx2"/>
                </a:solidFill>
              </a:rPr>
              <a:t> </a:t>
            </a:r>
            <a:r>
              <a:rPr lang="es-ES" sz="7200" dirty="0"/>
              <a:t>        forodeabogadosph@gmail.com</a:t>
            </a:r>
            <a:endParaRPr lang="es-ES" sz="7200" dirty="0"/>
          </a:p>
          <a:p>
            <a:pPr marL="0" indent="0">
              <a:buNone/>
            </a:pPr>
            <a:endParaRPr lang="es-ES" sz="7200" dirty="0"/>
          </a:p>
          <a:p>
            <a:endParaRPr lang="es-AR"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7322" y="115747"/>
            <a:ext cx="12064678" cy="700891"/>
          </a:xfrm>
        </p:spPr>
        <p:txBody>
          <a:bodyPr/>
          <a:lstStyle/>
          <a:p>
            <a:r>
              <a:rPr lang="es-AR" sz="3200" u="sng" dirty="0">
                <a:solidFill>
                  <a:schemeClr val="tx1"/>
                </a:solidFill>
              </a:rPr>
              <a:t>Asambleas</a:t>
            </a:r>
            <a:r>
              <a:rPr lang="es-AR" u="sng" dirty="0">
                <a:solidFill>
                  <a:schemeClr val="tx1"/>
                </a:solidFill>
              </a:rPr>
              <a:t> consorciales a distancia</a:t>
            </a:r>
            <a:endParaRPr lang="es-AR" u="sng" dirty="0">
              <a:solidFill>
                <a:schemeClr val="tx1"/>
              </a:solidFill>
            </a:endParaRPr>
          </a:p>
        </p:txBody>
      </p:sp>
      <p:sp>
        <p:nvSpPr>
          <p:cNvPr id="3" name="Marcador de contenido 2"/>
          <p:cNvSpPr>
            <a:spLocks noGrp="1"/>
          </p:cNvSpPr>
          <p:nvPr>
            <p:ph idx="1"/>
          </p:nvPr>
        </p:nvSpPr>
        <p:spPr>
          <a:xfrm>
            <a:off x="219919" y="816638"/>
            <a:ext cx="11759878" cy="6041361"/>
          </a:xfrm>
        </p:spPr>
        <p:txBody>
          <a:bodyPr>
            <a:normAutofit fontScale="25000"/>
          </a:bodyPr>
          <a:lstStyle/>
          <a:p>
            <a:pPr marL="0" indent="0">
              <a:buNone/>
            </a:pPr>
            <a:r>
              <a:rPr lang="pt-BR" sz="8000" u="sng" dirty="0"/>
              <a:t>Anexo I IF-2020-31357872-GCABA-DGDYPC</a:t>
            </a:r>
            <a:r>
              <a:rPr lang="es-ES" altLang="pt-BR" sz="8000" dirty="0"/>
              <a:t>.  Recomendaciones para la realización de Asambleas bajo la modalidad a distancia.</a:t>
            </a:r>
            <a:endParaRPr lang="es-ES" altLang="pt-BR" sz="8000" dirty="0"/>
          </a:p>
          <a:p>
            <a:pPr marL="0" indent="0">
              <a:buNone/>
            </a:pPr>
            <a:endParaRPr lang="es-ES" altLang="pt-BR" sz="8000" dirty="0"/>
          </a:p>
          <a:p>
            <a:pPr marL="0" indent="0">
              <a:buNone/>
            </a:pPr>
            <a:r>
              <a:rPr lang="es-ES" altLang="pt-BR" sz="8000" u="sng" dirty="0"/>
              <a:t>Consentimiento de los propietarios</a:t>
            </a:r>
            <a:r>
              <a:rPr lang="es-ES" altLang="pt-BR" sz="8000" dirty="0"/>
              <a:t>: a).- Con la confirmación de recepción de la citación.</a:t>
            </a:r>
            <a:endParaRPr lang="es-ES" altLang="pt-BR" sz="8000" dirty="0"/>
          </a:p>
          <a:p>
            <a:pPr marL="0" indent="0">
              <a:buNone/>
            </a:pPr>
            <a:r>
              <a:rPr lang="es-ES" altLang="pt-BR" sz="8000" dirty="0"/>
              <a:t>b).- Con la participación en la asamblea.</a:t>
            </a:r>
            <a:endParaRPr lang="es-ES" altLang="pt-BR" sz="8000" dirty="0"/>
          </a:p>
          <a:p>
            <a:pPr marL="0" indent="0">
              <a:buNone/>
            </a:pPr>
            <a:r>
              <a:rPr lang="es-ES" altLang="pt-BR" sz="8000" dirty="0"/>
              <a:t>c).- Con la ausencia de oposición fundada expresada previamente.</a:t>
            </a:r>
            <a:endParaRPr lang="es-ES" altLang="pt-BR" sz="8000" dirty="0"/>
          </a:p>
          <a:p>
            <a:pPr marL="0" indent="0">
              <a:buNone/>
            </a:pPr>
            <a:endParaRPr lang="pt-BR" sz="8000" dirty="0"/>
          </a:p>
          <a:p>
            <a:pPr marL="0" indent="0">
              <a:buNone/>
            </a:pPr>
            <a:r>
              <a:rPr lang="pt-BR" sz="8000" dirty="0"/>
              <a:t>El registro de habilitados para participar es idéntico al que existe en las asambleas con presencialidad física, es decir, el libro de propietarios </a:t>
            </a:r>
            <a:r>
              <a:rPr lang="es-ES" altLang="pt-BR" sz="8000" dirty="0"/>
              <a:t>(cfr. art. 2067, CCyCN) </a:t>
            </a:r>
            <a:r>
              <a:rPr lang="pt-BR" sz="8000" dirty="0"/>
              <a:t>y todo otro modo de demostración fehaciente de la titularidad dominial de la o las unidades funcionales que integran el Consorcio.</a:t>
            </a:r>
            <a:endParaRPr lang="pt-BR" sz="8000" dirty="0"/>
          </a:p>
          <a:p>
            <a:pPr marL="0" indent="0">
              <a:buNone/>
            </a:pPr>
            <a:endParaRPr lang="pt-BR" dirty="0"/>
          </a:p>
          <a:p>
            <a:pPr marL="0" indent="0">
              <a:buNone/>
            </a:pPr>
            <a:r>
              <a:rPr lang="pt-BR" sz="9600" dirty="0"/>
              <a:t>La única salvedad que se establece es que el administrador deberá mantener un </a:t>
            </a:r>
            <a:r>
              <a:rPr lang="pt-BR" sz="9600" u="sng" dirty="0"/>
              <a:t>registro electrónico</a:t>
            </a:r>
            <a:r>
              <a:rPr lang="pt-BR" sz="9600" dirty="0"/>
              <a:t> de las personas habilitadas a participar en las asambleas de sus consorcios incluyendo la referencia a la o las unidades respectivas.</a:t>
            </a:r>
            <a:endParaRPr lang="pt-BR" sz="9600" dirty="0"/>
          </a:p>
          <a:p>
            <a:pPr marL="0" indent="0">
              <a:buNone/>
            </a:pPr>
            <a:r>
              <a:rPr lang="pt-BR" dirty="0"/>
              <a:t> </a:t>
            </a:r>
            <a:r>
              <a:rPr lang="pt-BR" sz="6400" dirty="0"/>
              <a:t>  </a:t>
            </a:r>
            <a:r>
              <a:rPr lang="es-ES" altLang="pt-BR" sz="6400" dirty="0"/>
              <a:t>          </a:t>
            </a:r>
            <a:r>
              <a:rPr lang="pt-BR" sz="6400" dirty="0" err="1"/>
              <a:t>Abog</a:t>
            </a:r>
            <a:r>
              <a:rPr lang="pt-BR" sz="6400" dirty="0"/>
              <a:t>. Jorge C. </a:t>
            </a:r>
            <a:r>
              <a:rPr lang="pt-BR" sz="6400" dirty="0" err="1"/>
              <a:t>Resqui</a:t>
            </a:r>
            <a:r>
              <a:rPr lang="pt-BR" sz="6400" dirty="0"/>
              <a:t> Pizarro            www.forodeabogadosph.com.ar            forodeabogadosph@gmail.com</a:t>
            </a:r>
            <a:endParaRPr lang="pt-BR" sz="6400" dirty="0"/>
          </a:p>
          <a:p>
            <a:pPr marL="0" indent="0">
              <a:buNone/>
            </a:pPr>
            <a:endParaRPr lang="es-AR" sz="6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195" y="162046"/>
            <a:ext cx="11887200" cy="654592"/>
          </a:xfrm>
        </p:spPr>
        <p:txBody>
          <a:bodyPr>
            <a:normAutofit/>
          </a:bodyPr>
          <a:lstStyle/>
          <a:p>
            <a:r>
              <a:rPr lang="es-AR" sz="3200" u="sng" dirty="0">
                <a:solidFill>
                  <a:schemeClr val="tx1"/>
                </a:solidFill>
              </a:rPr>
              <a:t>Asambleas consorciales a distancia</a:t>
            </a:r>
            <a:endParaRPr lang="es-AR" sz="3200" u="sng" dirty="0">
              <a:solidFill>
                <a:schemeClr val="tx1"/>
              </a:solidFill>
            </a:endParaRPr>
          </a:p>
        </p:txBody>
      </p:sp>
      <p:sp>
        <p:nvSpPr>
          <p:cNvPr id="3" name="Marcador de contenido 2"/>
          <p:cNvSpPr>
            <a:spLocks noGrp="1"/>
          </p:cNvSpPr>
          <p:nvPr>
            <p:ph idx="1"/>
          </p:nvPr>
        </p:nvSpPr>
        <p:spPr>
          <a:xfrm>
            <a:off x="185195" y="816638"/>
            <a:ext cx="11771453" cy="6041362"/>
          </a:xfrm>
        </p:spPr>
        <p:txBody>
          <a:bodyPr>
            <a:normAutofit fontScale="25000"/>
          </a:bodyPr>
          <a:lstStyle/>
          <a:p>
            <a:r>
              <a:rPr lang="pt-BR" sz="7000" dirty="0"/>
              <a:t>*</a:t>
            </a:r>
            <a:r>
              <a:rPr lang="pt-BR" sz="7000" u="sng" dirty="0"/>
              <a:t>Notificación</a:t>
            </a:r>
            <a:r>
              <a:rPr lang="es-ES" altLang="pt-BR" sz="7000" dirty="0"/>
              <a:t>: </a:t>
            </a:r>
            <a:r>
              <a:rPr lang="pt-BR" sz="7000" dirty="0"/>
              <a:t>deberá ser realizada en la forma prevista por el respectivo reglamento, a la que se sumará una notificación electrónica ó telemática (entendemos por ello cualquier clase de notificación por vía de correo electrónico, plataformas virtuales, sistemas de mensajería instantánea, redes sociales, siempre y cuando haya verificación de que el receptor sea la persona - humana o jurídica - buscada y que la trazabilidad de la comunicación puede ser perfectamente verificada y validada, aún más cuando la comunicación se encuentra cifrada de extremo a extremo).</a:t>
            </a:r>
            <a:endParaRPr lang="pt-BR" sz="7000" dirty="0"/>
          </a:p>
          <a:p>
            <a:r>
              <a:rPr lang="es-ES" altLang="pt-BR" sz="7000" dirty="0"/>
              <a:t>R</a:t>
            </a:r>
            <a:r>
              <a:rPr lang="pt-BR" sz="7000" dirty="0"/>
              <a:t>eforma al CCyCN por intermedio de la ley 27.551 </a:t>
            </a:r>
            <a:r>
              <a:rPr lang="es-ES" altLang="pt-BR" sz="7000" dirty="0"/>
              <a:t>Art. 75: </a:t>
            </a:r>
            <a:r>
              <a:rPr lang="pt-BR" sz="7000" u="sng" dirty="0"/>
              <a:t>Domicilio especial</a:t>
            </a:r>
            <a:r>
              <a:rPr lang="pt-BR" sz="7000" dirty="0"/>
              <a:t>. Las partes de un contrato puede elegir un domicilio para el ejercicio de los derechos y obligaciones que de él emanan. Pueden además constituir un domicilio electrónico en el que se tengan por eficaces todas las notificaciones, comunicaciones y emplazamientos que allí se dirijan.</a:t>
            </a:r>
            <a:endParaRPr lang="pt-BR" sz="7000" dirty="0"/>
          </a:p>
          <a:p>
            <a:r>
              <a:rPr lang="es-ES" altLang="pt-BR" sz="7000" dirty="0"/>
              <a:t>I</a:t>
            </a:r>
            <a:r>
              <a:rPr lang="pt-BR" sz="7000" dirty="0"/>
              <a:t>ncluirá todos los datos necesarios para ingresar a la reunión virtual (URL, ID de la reunión, contraseña; etc.).</a:t>
            </a:r>
            <a:endParaRPr lang="pt-BR" sz="7000" dirty="0"/>
          </a:p>
          <a:p>
            <a:r>
              <a:rPr lang="pt-BR" sz="7000" dirty="0"/>
              <a:t>La </a:t>
            </a:r>
            <a:r>
              <a:rPr lang="pt-BR" sz="7000" u="sng" dirty="0"/>
              <a:t>notificación electrónica</a:t>
            </a:r>
            <a:r>
              <a:rPr lang="pt-BR" sz="7000" dirty="0"/>
              <a:t> deberá realizarse al correo electrónico del propietario registrado en la base de datos del administrador (agregamos: o cualquier otro medio de contacto verificado útil para esa finalidad).</a:t>
            </a:r>
            <a:endParaRPr lang="pt-BR" sz="7000" dirty="0"/>
          </a:p>
          <a:p>
            <a:r>
              <a:rPr lang="pt-BR" sz="7000" dirty="0"/>
              <a:t>La notificación deberá incluir el nombre y número de documento de la o las personas habilitadas a participar respecto a la unidad funcional notificada y su carácter (titular, representante legal o apoderado) según registros del administrador.</a:t>
            </a:r>
            <a:endParaRPr lang="pt-BR" sz="7000" dirty="0"/>
          </a:p>
          <a:p>
            <a:endParaRPr lang="pt-BR" sz="7000" dirty="0"/>
          </a:p>
          <a:p>
            <a:pPr marL="0" indent="0">
              <a:buNone/>
            </a:pPr>
            <a:r>
              <a:rPr lang="pt-BR" dirty="0" err="1"/>
              <a:t> </a:t>
            </a:r>
            <a:r>
              <a:rPr lang="es-ES" altLang="pt-BR" dirty="0" err="1"/>
              <a:t> </a:t>
            </a:r>
            <a:r>
              <a:rPr lang="es-ES" altLang="pt-BR" sz="6400" dirty="0" err="1"/>
              <a:t>                </a:t>
            </a:r>
            <a:r>
              <a:rPr lang="pt-BR" sz="6400" dirty="0" err="1"/>
              <a:t>Abog</a:t>
            </a:r>
            <a:r>
              <a:rPr lang="pt-BR" sz="6400" dirty="0"/>
              <a:t>. Jorge C. </a:t>
            </a:r>
            <a:r>
              <a:rPr lang="pt-BR" sz="6400" dirty="0" err="1"/>
              <a:t>Resqui</a:t>
            </a:r>
            <a:r>
              <a:rPr lang="pt-BR" sz="6400" dirty="0"/>
              <a:t> Pizarro             www.forodeabogadosph.com.ar         forodeabogadosph@gmail.com</a:t>
            </a:r>
            <a:endParaRPr lang="pt-BR" sz="6400" dirty="0"/>
          </a:p>
          <a:p>
            <a:endParaRPr lang="es-ES" sz="6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2047" y="115747"/>
            <a:ext cx="11910348" cy="555585"/>
          </a:xfrm>
        </p:spPr>
        <p:txBody>
          <a:bodyPr>
            <a:normAutofit fontScale="90000"/>
          </a:bodyPr>
          <a:lstStyle/>
          <a:p>
            <a:r>
              <a:rPr lang="es-AR" sz="3200" u="sng" dirty="0">
                <a:solidFill>
                  <a:schemeClr val="tx1"/>
                </a:solidFill>
              </a:rPr>
              <a:t>Asambleas consorciales a distancia</a:t>
            </a:r>
            <a:endParaRPr lang="es-AR" sz="3200" u="sng" dirty="0">
              <a:solidFill>
                <a:schemeClr val="tx1"/>
              </a:solidFill>
            </a:endParaRPr>
          </a:p>
        </p:txBody>
      </p:sp>
      <p:sp>
        <p:nvSpPr>
          <p:cNvPr id="3" name="Marcador de contenido 2"/>
          <p:cNvSpPr>
            <a:spLocks noGrp="1"/>
          </p:cNvSpPr>
          <p:nvPr>
            <p:ph idx="1"/>
          </p:nvPr>
        </p:nvSpPr>
        <p:spPr>
          <a:xfrm>
            <a:off x="162047" y="671333"/>
            <a:ext cx="11910348" cy="6070920"/>
          </a:xfrm>
        </p:spPr>
        <p:txBody>
          <a:bodyPr>
            <a:normAutofit fontScale="25000"/>
          </a:bodyPr>
          <a:lstStyle/>
          <a:p>
            <a:pPr marL="0" indent="0">
              <a:buNone/>
            </a:pPr>
            <a:r>
              <a:rPr lang="pt-BR" sz="7200" dirty="0"/>
              <a:t>En la notificación deberá explicitarse un mecanismo para que el interesado solicite actualizar los datos en forma previa a la asamblea.</a:t>
            </a:r>
            <a:endParaRPr lang="pt-BR" sz="7200" dirty="0"/>
          </a:p>
          <a:p>
            <a:pPr marL="0" indent="0">
              <a:buNone/>
            </a:pPr>
            <a:r>
              <a:rPr lang="pt-BR" sz="7200" dirty="0"/>
              <a:t>En la notificación deberá explicitarse un mecanismo para la emisión de cartas poderes.</a:t>
            </a:r>
            <a:endParaRPr lang="pt-BR" sz="7200" dirty="0"/>
          </a:p>
          <a:p>
            <a:pPr marL="0" indent="0">
              <a:buNone/>
            </a:pPr>
            <a:endParaRPr lang="pt-BR" sz="7200" dirty="0"/>
          </a:p>
          <a:p>
            <a:pPr marL="0" indent="0">
              <a:buNone/>
            </a:pPr>
            <a:r>
              <a:rPr lang="pt-BR" sz="7200" dirty="0"/>
              <a:t>* </a:t>
            </a:r>
            <a:r>
              <a:rPr lang="pt-BR" sz="7200" u="sng" dirty="0"/>
              <a:t>Emisión de cartas poderes o autorizaciones</a:t>
            </a:r>
            <a:r>
              <a:rPr lang="es-ES" altLang="pt-BR" sz="7200" dirty="0"/>
              <a:t>: Serán válidas las cartas poderes en formato imagen con la firma ológrafa escaneada.</a:t>
            </a:r>
            <a:endParaRPr lang="es-ES" altLang="pt-BR" sz="7200" dirty="0"/>
          </a:p>
          <a:p>
            <a:pPr marL="0" indent="0">
              <a:buNone/>
            </a:pPr>
            <a:r>
              <a:rPr lang="pt-BR" sz="7200" dirty="0"/>
              <a:t>También serán válidas las cartas poderes que se emitan de manera electrónica mediante cualquier mecanismo, en la medida en que como mínimo pueda validarse la identidad del emisor con la misma dirección electrónica utilizada para la notificación de la citación.</a:t>
            </a:r>
            <a:endParaRPr lang="pt-BR" sz="7200" dirty="0"/>
          </a:p>
          <a:p>
            <a:pPr marL="0" indent="0">
              <a:buNone/>
            </a:pPr>
            <a:endParaRPr lang="pt-BR" sz="7200" dirty="0"/>
          </a:p>
          <a:p>
            <a:pPr marL="0" indent="0">
              <a:buNone/>
            </a:pPr>
            <a:r>
              <a:rPr lang="pt-BR" sz="7200" dirty="0"/>
              <a:t>En definitiva, el mecanismo es similar, bastará con que se envíe escaneada la autorización para participar en la asamblea o que el propietario le envíe un correo electrónico al administrador autorizando a determinada persona.</a:t>
            </a:r>
            <a:endParaRPr lang="pt-BR" sz="7200" dirty="0"/>
          </a:p>
          <a:p>
            <a:pPr marL="0" indent="0">
              <a:buNone/>
            </a:pPr>
            <a:endParaRPr lang="pt-BR" sz="7200" dirty="0"/>
          </a:p>
          <a:p>
            <a:pPr marL="0" indent="0">
              <a:buNone/>
            </a:pPr>
            <a:r>
              <a:rPr lang="pt-BR" sz="6665" dirty="0"/>
              <a:t>* </a:t>
            </a:r>
            <a:r>
              <a:rPr lang="pt-BR" sz="6665" u="sng" dirty="0"/>
              <a:t>Identificación</a:t>
            </a:r>
            <a:r>
              <a:rPr lang="es-ES" altLang="pt-BR" sz="6665" dirty="0"/>
              <a:t>: deberá hacerse a través de un servicio de identificación externo al consorcio con el servicio ofrecido por el Registro Nacional de las Personas (RENAPER) u otro con similares prestaciones. Consideramos - como lo hemos expresado en otras oportunidades - que este requerimiento es excesivo y no encuentra asidero legal.</a:t>
            </a:r>
            <a:endParaRPr lang="es-ES" altLang="pt-BR" sz="6665" dirty="0"/>
          </a:p>
          <a:p>
            <a:pPr marL="0" indent="0">
              <a:buNone/>
            </a:pPr>
            <a:endParaRPr lang="pt-BR" dirty="0"/>
          </a:p>
          <a:p>
            <a:pPr marL="0" indent="0">
              <a:buNone/>
            </a:pPr>
            <a:r>
              <a:rPr lang="es-ES" altLang="pt-BR" dirty="0"/>
              <a:t>                                  </a:t>
            </a:r>
            <a:r>
              <a:rPr lang="pt-BR" dirty="0"/>
              <a:t>    </a:t>
            </a:r>
            <a:r>
              <a:rPr lang="pt-BR" sz="6400" dirty="0"/>
              <a:t> </a:t>
            </a:r>
            <a:r>
              <a:rPr lang="pt-BR" sz="6400" dirty="0" err="1"/>
              <a:t>Abog</a:t>
            </a:r>
            <a:r>
              <a:rPr lang="pt-BR" sz="6400" dirty="0"/>
              <a:t>. Jorge C. </a:t>
            </a:r>
            <a:r>
              <a:rPr lang="pt-BR" sz="6400" dirty="0" err="1"/>
              <a:t>Resqui</a:t>
            </a:r>
            <a:r>
              <a:rPr lang="pt-BR" sz="6400" dirty="0"/>
              <a:t> Pizarro             www.forodeabogadosph.com.ar         forodeabogadosph@gmail.com</a:t>
            </a:r>
            <a:endParaRPr lang="pt-BR" sz="6400" dirty="0"/>
          </a:p>
          <a:p>
            <a:pPr marL="0" indent="0">
              <a:buNone/>
            </a:pPr>
            <a:endParaRPr lang="es-ES" sz="6400" dirty="0"/>
          </a:p>
          <a:p>
            <a:pPr marL="0" indent="0">
              <a:buNone/>
            </a:pPr>
            <a:endParaRPr lang="es-AR" sz="6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195" y="127322"/>
            <a:ext cx="11887200" cy="689316"/>
          </a:xfrm>
        </p:spPr>
        <p:txBody>
          <a:bodyPr/>
          <a:lstStyle/>
          <a:p>
            <a:r>
              <a:rPr lang="es-AR" u="sng" dirty="0">
                <a:solidFill>
                  <a:schemeClr val="tx1"/>
                </a:solidFill>
              </a:rPr>
              <a:t>Asambleas </a:t>
            </a:r>
            <a:r>
              <a:rPr lang="es-AR" sz="3200" u="sng" dirty="0">
                <a:solidFill>
                  <a:schemeClr val="tx1"/>
                </a:solidFill>
              </a:rPr>
              <a:t>consorciales</a:t>
            </a:r>
            <a:r>
              <a:rPr lang="es-AR" u="sng" dirty="0">
                <a:solidFill>
                  <a:schemeClr val="tx1"/>
                </a:solidFill>
              </a:rPr>
              <a:t> a distancia</a:t>
            </a:r>
            <a:endParaRPr lang="es-AR" u="sng" dirty="0">
              <a:solidFill>
                <a:schemeClr val="tx1"/>
              </a:solidFill>
            </a:endParaRPr>
          </a:p>
        </p:txBody>
      </p:sp>
      <p:sp>
        <p:nvSpPr>
          <p:cNvPr id="3" name="Marcador de contenido 2"/>
          <p:cNvSpPr>
            <a:spLocks noGrp="1"/>
          </p:cNvSpPr>
          <p:nvPr>
            <p:ph idx="1"/>
          </p:nvPr>
        </p:nvSpPr>
        <p:spPr>
          <a:xfrm>
            <a:off x="185195" y="816638"/>
            <a:ext cx="11783028" cy="5914039"/>
          </a:xfrm>
        </p:spPr>
        <p:txBody>
          <a:bodyPr>
            <a:normAutofit fontScale="25000"/>
          </a:bodyPr>
          <a:lstStyle/>
          <a:p>
            <a:pPr marL="0" indent="0">
              <a:buNone/>
            </a:pPr>
            <a:r>
              <a:rPr lang="pt-BR" sz="8000" dirty="0">
                <a:sym typeface="+mn-ea"/>
              </a:rPr>
              <a:t>Aunque esta</a:t>
            </a:r>
            <a:r>
              <a:rPr lang="es-ES" altLang="pt-BR" sz="8000" dirty="0">
                <a:sym typeface="+mn-ea"/>
              </a:rPr>
              <a:t>s</a:t>
            </a:r>
            <a:r>
              <a:rPr lang="pt-BR" sz="8000" dirty="0">
                <a:sym typeface="+mn-ea"/>
              </a:rPr>
              <a:t> no </a:t>
            </a:r>
            <a:r>
              <a:rPr lang="es-ES" altLang="pt-BR" sz="8000" dirty="0">
                <a:sym typeface="+mn-ea"/>
              </a:rPr>
              <a:t>son</a:t>
            </a:r>
            <a:r>
              <a:rPr lang="pt-BR" sz="8000" dirty="0">
                <a:sym typeface="+mn-ea"/>
              </a:rPr>
              <a:t> la</a:t>
            </a:r>
            <a:r>
              <a:rPr lang="es-ES" altLang="pt-BR" sz="8000" dirty="0">
                <a:sym typeface="+mn-ea"/>
              </a:rPr>
              <a:t>s</a:t>
            </a:r>
            <a:r>
              <a:rPr lang="pt-BR" sz="8000" dirty="0">
                <a:sym typeface="+mn-ea"/>
              </a:rPr>
              <a:t> única</a:t>
            </a:r>
            <a:r>
              <a:rPr lang="es-ES" altLang="pt-BR" sz="8000" dirty="0">
                <a:sym typeface="+mn-ea"/>
              </a:rPr>
              <a:t>s</a:t>
            </a:r>
            <a:r>
              <a:rPr lang="pt-BR" sz="8000" dirty="0">
                <a:sym typeface="+mn-ea"/>
              </a:rPr>
              <a:t> forma de identificación permitida, ya que se sugieren otros medios incluso más fáciles, como:</a:t>
            </a:r>
            <a:endParaRPr lang="pt-BR" sz="8000" dirty="0"/>
          </a:p>
          <a:p>
            <a:pPr marL="0" indent="0">
              <a:buNone/>
            </a:pPr>
            <a:r>
              <a:rPr lang="es-ES" altLang="pt-BR" sz="8000" dirty="0">
                <a:sym typeface="+mn-ea"/>
              </a:rPr>
              <a:t>(i) </a:t>
            </a:r>
            <a:r>
              <a:rPr lang="pt-BR" sz="8000" dirty="0">
                <a:sym typeface="+mn-ea"/>
              </a:rPr>
              <a:t>La </a:t>
            </a:r>
            <a:r>
              <a:rPr lang="pt-BR" sz="8000" u="sng" dirty="0">
                <a:sym typeface="+mn-ea"/>
              </a:rPr>
              <a:t>Identificación interpares</a:t>
            </a:r>
            <a:r>
              <a:rPr lang="pt-BR" sz="8000" dirty="0">
                <a:sym typeface="+mn-ea"/>
              </a:rPr>
              <a:t>, es decir, que otros dos o más participantes aseguren conocer a la persona.</a:t>
            </a:r>
            <a:endParaRPr lang="pt-BR" sz="8000" dirty="0"/>
          </a:p>
          <a:p>
            <a:pPr marL="0" indent="0">
              <a:buNone/>
            </a:pPr>
            <a:r>
              <a:rPr lang="es-ES" altLang="pt-BR" sz="8000" dirty="0">
                <a:sym typeface="+mn-ea"/>
              </a:rPr>
              <a:t>(ii) </a:t>
            </a:r>
            <a:r>
              <a:rPr lang="pt-BR" sz="8000" dirty="0">
                <a:sym typeface="+mn-ea"/>
              </a:rPr>
              <a:t>Que los propietarios se identifiquen en forma sucesiva indicando verbalmente o por escrito su nombre y exhibiendo su documento de identidad.</a:t>
            </a:r>
            <a:endParaRPr lang="pt-BR" sz="8000" dirty="0"/>
          </a:p>
          <a:p>
            <a:pPr marL="0" indent="0">
              <a:buNone/>
            </a:pPr>
            <a:r>
              <a:rPr lang="es-ES" altLang="pt-BR" sz="8000" dirty="0">
                <a:sym typeface="+mn-ea"/>
              </a:rPr>
              <a:t>(iii) </a:t>
            </a:r>
            <a:r>
              <a:rPr lang="pt-BR" sz="8000" dirty="0">
                <a:sym typeface="+mn-ea"/>
              </a:rPr>
              <a:t>Que en el inicio de la asamblea haya una instancia donde las identificaciones puedan objetarse y votarse (fase correspondiente a la constitución legal de la asamblea). En caso de rechazarse por mayoría una identificación esa persona será excluida de la reunión.</a:t>
            </a:r>
            <a:endParaRPr lang="pt-BR" sz="8000" dirty="0"/>
          </a:p>
          <a:p>
            <a:pPr marL="0" indent="0">
              <a:buNone/>
            </a:pPr>
            <a:r>
              <a:rPr lang="es-ES" altLang="pt-BR" sz="8000" dirty="0"/>
              <a:t>L</a:t>
            </a:r>
            <a:r>
              <a:rPr lang="pt-BR" sz="8000" dirty="0"/>
              <a:t>a cámara del dispositivo deberá permanecer encendida transmitiendo la imagen en vivo del rostro de la persona</a:t>
            </a:r>
            <a:r>
              <a:rPr lang="es-ES" altLang="pt-BR" sz="8000" dirty="0"/>
              <a:t>: es esto indispensable ?.</a:t>
            </a:r>
            <a:endParaRPr lang="pt-BR" sz="8000" dirty="0"/>
          </a:p>
          <a:p>
            <a:pPr marL="0" indent="0">
              <a:buNone/>
            </a:pPr>
            <a:endParaRPr lang="pt-BR" sz="2900" dirty="0"/>
          </a:p>
          <a:p>
            <a:pPr marL="0" indent="0">
              <a:buNone/>
            </a:pPr>
            <a:r>
              <a:rPr lang="pt-BR" sz="7200" u="sng" dirty="0"/>
              <a:t>*Deliberación</a:t>
            </a:r>
            <a:r>
              <a:rPr lang="es-ES" altLang="pt-BR" sz="7200" dirty="0"/>
              <a:t>: (i) Deberá existir un método equitativo de asignación de la palabra teniendo en cuenta: el tiempo previsto de deliberación para ese tema; la cantidad de interesados en hablar; la prioridad de quien no habló todavía respecto a otro que sí lo hizo; el derecho a responder cuando un participante hace alusión expresa a otro participante.</a:t>
            </a:r>
            <a:endParaRPr lang="es-ES" altLang="pt-BR" sz="7200" dirty="0"/>
          </a:p>
          <a:p>
            <a:pPr marL="0" indent="0">
              <a:buNone/>
            </a:pPr>
            <a:r>
              <a:rPr lang="pt-BR" sz="2900" dirty="0"/>
              <a:t>    </a:t>
            </a:r>
            <a:endParaRPr lang="pt-BR" sz="2900" dirty="0"/>
          </a:p>
          <a:p>
            <a:r>
              <a:rPr lang="pt-BR" sz="2000" dirty="0"/>
              <a:t>      </a:t>
            </a:r>
            <a:r>
              <a:rPr lang="pt-BR" sz="6400" dirty="0"/>
              <a:t> </a:t>
            </a:r>
            <a:r>
              <a:rPr lang="es-ES" altLang="pt-BR" sz="6400" dirty="0"/>
              <a:t>     </a:t>
            </a:r>
            <a:r>
              <a:rPr lang="pt-BR" sz="6400" dirty="0"/>
              <a:t> </a:t>
            </a:r>
            <a:r>
              <a:rPr lang="pt-BR" sz="6400" dirty="0" err="1"/>
              <a:t>Abog</a:t>
            </a:r>
            <a:r>
              <a:rPr lang="pt-BR" sz="6400" dirty="0"/>
              <a:t>. Jorge C. </a:t>
            </a:r>
            <a:r>
              <a:rPr lang="pt-BR" sz="6400" dirty="0" err="1"/>
              <a:t>Resqui</a:t>
            </a:r>
            <a:r>
              <a:rPr lang="pt-BR" sz="6400" dirty="0"/>
              <a:t> Pizarro             www.forodeabogadosph.com.ar         forodeabogadosph@gmail.com</a:t>
            </a:r>
            <a:endParaRPr lang="pt-BR" sz="6400" dirty="0"/>
          </a:p>
          <a:p>
            <a:r>
              <a:rPr lang="es-ES" sz="6400" dirty="0"/>
              <a:t> </a:t>
            </a:r>
            <a:endParaRPr lang="es-ES" sz="6400" dirty="0"/>
          </a:p>
          <a:p>
            <a:endParaRPr lang="es-AR" sz="6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195" y="115748"/>
            <a:ext cx="11817752" cy="700890"/>
          </a:xfrm>
        </p:spPr>
        <p:txBody>
          <a:bodyPr>
            <a:normAutofit/>
          </a:bodyPr>
          <a:lstStyle/>
          <a:p>
            <a:r>
              <a:rPr lang="es-AR" sz="3200" u="sng" dirty="0">
                <a:solidFill>
                  <a:schemeClr val="tx1"/>
                </a:solidFill>
              </a:rPr>
              <a:t>Asambleas consorciales a distancia</a:t>
            </a:r>
            <a:endParaRPr lang="es-AR" sz="3200" u="sng" dirty="0">
              <a:solidFill>
                <a:schemeClr val="tx1"/>
              </a:solidFill>
            </a:endParaRPr>
          </a:p>
        </p:txBody>
      </p:sp>
      <p:sp>
        <p:nvSpPr>
          <p:cNvPr id="3" name="Marcador de contenido 2"/>
          <p:cNvSpPr>
            <a:spLocks noGrp="1"/>
          </p:cNvSpPr>
          <p:nvPr>
            <p:ph idx="1"/>
          </p:nvPr>
        </p:nvSpPr>
        <p:spPr>
          <a:xfrm>
            <a:off x="185420" y="707390"/>
            <a:ext cx="11817985" cy="6035040"/>
          </a:xfrm>
        </p:spPr>
        <p:txBody>
          <a:bodyPr>
            <a:normAutofit fontScale="25000"/>
          </a:bodyPr>
          <a:lstStyle/>
          <a:p>
            <a:pPr marL="0" indent="0">
              <a:buNone/>
            </a:pPr>
            <a:r>
              <a:rPr lang="pt-BR" sz="6400" dirty="0"/>
              <a:t>(ii)</a:t>
            </a:r>
            <a:r>
              <a:rPr lang="es-ES" altLang="pt-BR" sz="6400" dirty="0"/>
              <a:t> </a:t>
            </a:r>
            <a:r>
              <a:rPr lang="pt-BR" sz="6400" dirty="0"/>
              <a:t>Transmisión en simultáneo de audio y video de quien esté en uso de la palabra.</a:t>
            </a:r>
            <a:endParaRPr lang="pt-BR" sz="6400" dirty="0"/>
          </a:p>
          <a:p>
            <a:pPr marL="0" indent="0">
              <a:buNone/>
            </a:pPr>
            <a:r>
              <a:rPr lang="pt-BR" sz="6400" dirty="0"/>
              <a:t>(iii)</a:t>
            </a:r>
            <a:r>
              <a:rPr lang="es-ES" altLang="pt-BR" sz="6400" dirty="0"/>
              <a:t> </a:t>
            </a:r>
            <a:r>
              <a:rPr lang="pt-BR" sz="6400" dirty="0"/>
              <a:t>Posibilidad de todos los participantes de incorporar mensajes o información en cualquier momento del debate aún sin estar en uso de la palabra.</a:t>
            </a:r>
            <a:endParaRPr lang="pt-BR" sz="6400" dirty="0"/>
          </a:p>
          <a:p>
            <a:pPr marL="0" indent="0">
              <a:buNone/>
            </a:pPr>
            <a:r>
              <a:rPr lang="pt-BR" sz="6400" dirty="0"/>
              <a:t>(iv)</a:t>
            </a:r>
            <a:r>
              <a:rPr lang="es-ES" altLang="pt-BR" sz="6400" dirty="0"/>
              <a:t> </a:t>
            </a:r>
            <a:r>
              <a:rPr lang="pt-BR" sz="6400" dirty="0"/>
              <a:t>Posibilidad para todos los participantes de volver a escuchar cualquier exposición previo al momento de la votación.</a:t>
            </a:r>
            <a:endParaRPr lang="pt-BR" sz="6400" dirty="0"/>
          </a:p>
          <a:p>
            <a:pPr marL="0" indent="0">
              <a:buNone/>
            </a:pPr>
            <a:r>
              <a:rPr lang="pt-BR" sz="6400" dirty="0"/>
              <a:t>(v)</a:t>
            </a:r>
            <a:r>
              <a:rPr lang="es-ES" altLang="pt-BR" sz="6400" dirty="0"/>
              <a:t> </a:t>
            </a:r>
            <a:r>
              <a:rPr lang="pt-BR" sz="6400" dirty="0"/>
              <a:t>La administración del uso de la palabra podrá realizarse en forma automática mediante reglas conocidas por los asistentes.</a:t>
            </a:r>
            <a:endParaRPr lang="pt-BR" sz="6400" dirty="0"/>
          </a:p>
          <a:p>
            <a:pPr marL="0" indent="0">
              <a:buNone/>
            </a:pPr>
            <a:r>
              <a:rPr lang="pt-BR" sz="6400" dirty="0"/>
              <a:t>(vi)</a:t>
            </a:r>
            <a:r>
              <a:rPr lang="es-ES" altLang="pt-BR" sz="6400" dirty="0"/>
              <a:t> </a:t>
            </a:r>
            <a:r>
              <a:rPr lang="pt-BR" sz="6400" dirty="0"/>
              <a:t>Indudablemente, la función del presidente de la asamblea (incluso del administrador si lo es por manda estatutaria) resulta primordial para la consecución de los pasos a seguir y el cumplimiento acabado de las diversas fases asamblearias.</a:t>
            </a:r>
            <a:endParaRPr lang="pt-BR" sz="6400" dirty="0"/>
          </a:p>
          <a:p>
            <a:pPr marL="0" indent="0">
              <a:buNone/>
            </a:pPr>
            <a:endParaRPr lang="pt-BR" sz="6400" dirty="0"/>
          </a:p>
          <a:p>
            <a:pPr marL="0" indent="0">
              <a:buNone/>
            </a:pPr>
            <a:r>
              <a:rPr lang="pt-BR" sz="6400" dirty="0"/>
              <a:t>* </a:t>
            </a:r>
            <a:r>
              <a:rPr lang="pt-BR" sz="6400" u="sng" dirty="0"/>
              <a:t>Votación</a:t>
            </a:r>
            <a:r>
              <a:rPr lang="es-ES" altLang="pt-BR" sz="6400" dirty="0"/>
              <a:t>: El Anexo indica que las mociones a votarse serán expresadas en forma verbal y escrita por las autoridades de la asamblea y su texto estará fijo en pantalla hasta que termine la votación.</a:t>
            </a:r>
            <a:endParaRPr lang="es-ES" altLang="pt-BR" sz="6400" dirty="0"/>
          </a:p>
          <a:p>
            <a:pPr marL="0" indent="0">
              <a:buNone/>
            </a:pPr>
            <a:r>
              <a:rPr lang="pt-BR" sz="6400" dirty="0"/>
              <a:t>Se podrá votar a través de un mecanismo de conteo automático cuando el mismo pueda asegurar:</a:t>
            </a:r>
            <a:endParaRPr lang="pt-BR" sz="6400" dirty="0"/>
          </a:p>
          <a:p>
            <a:pPr marL="0" indent="0">
              <a:buNone/>
            </a:pPr>
            <a:r>
              <a:rPr lang="pt-BR" sz="6400" dirty="0"/>
              <a:t>A)</a:t>
            </a:r>
            <a:r>
              <a:rPr lang="es-ES" altLang="pt-BR" sz="6400" dirty="0"/>
              <a:t> </a:t>
            </a:r>
            <a:r>
              <a:rPr lang="pt-BR" sz="6400" dirty="0"/>
              <a:t>La nominalidad o individualización del voto por cada unidad funcional.</a:t>
            </a:r>
            <a:endParaRPr lang="pt-BR" sz="6400" dirty="0"/>
          </a:p>
          <a:p>
            <a:pPr marL="0" indent="0">
              <a:buNone/>
            </a:pPr>
            <a:r>
              <a:rPr lang="pt-BR" sz="6400" dirty="0"/>
              <a:t>B)</a:t>
            </a:r>
            <a:r>
              <a:rPr lang="es-ES" altLang="pt-BR" sz="6400" dirty="0"/>
              <a:t> </a:t>
            </a:r>
            <a:r>
              <a:rPr lang="pt-BR" sz="6400" dirty="0"/>
              <a:t>Que se otorgue un tiempo prudencial para emitir el voto.</a:t>
            </a:r>
            <a:endParaRPr lang="pt-BR" sz="6400" dirty="0"/>
          </a:p>
          <a:p>
            <a:pPr marL="0" indent="0">
              <a:buNone/>
            </a:pPr>
            <a:r>
              <a:rPr lang="pt-BR" sz="6400" dirty="0"/>
              <a:t>C)</a:t>
            </a:r>
            <a:r>
              <a:rPr lang="es-ES" altLang="pt-BR" sz="6400" dirty="0"/>
              <a:t> </a:t>
            </a:r>
            <a:r>
              <a:rPr lang="pt-BR" sz="6400" dirty="0"/>
              <a:t>Que quien votó pueda cambiar su voto hasta el momento de cierre de la </a:t>
            </a:r>
            <a:r>
              <a:rPr lang="es-ES" altLang="pt-BR" sz="6400" dirty="0"/>
              <a:t>v</a:t>
            </a:r>
            <a:r>
              <a:rPr lang="pt-BR" sz="6400" dirty="0"/>
              <a:t>otación.</a:t>
            </a:r>
            <a:endParaRPr lang="pt-BR" sz="6400" dirty="0"/>
          </a:p>
          <a:p>
            <a:pPr marL="0" indent="0">
              <a:buNone/>
            </a:pPr>
            <a:r>
              <a:rPr lang="pt-BR" sz="6400" dirty="0"/>
              <a:t>D)</a:t>
            </a:r>
            <a:r>
              <a:rPr lang="es-ES" altLang="pt-BR" sz="6400" dirty="0"/>
              <a:t> </a:t>
            </a:r>
            <a:r>
              <a:rPr lang="pt-BR" sz="6400" dirty="0"/>
              <a:t>Que las mociones votadas vayan mostrando en pantalla sus votos unitarios, por porcentaje sobre los presentes y por porcentaje sobre el total así como también las unidades que correspondan a esos votos.</a:t>
            </a:r>
            <a:endParaRPr lang="pt-BR" sz="6400" dirty="0"/>
          </a:p>
          <a:p>
            <a:pPr marL="0" indent="0">
              <a:buNone/>
            </a:pPr>
            <a:endParaRPr lang="pt-BR" dirty="0"/>
          </a:p>
          <a:p>
            <a:pPr marL="0" indent="0">
              <a:buNone/>
            </a:pPr>
            <a:r>
              <a:rPr lang="pt-BR" dirty="0"/>
              <a:t>   </a:t>
            </a:r>
            <a:r>
              <a:rPr lang="es-ES" altLang="pt-BR" dirty="0"/>
              <a:t>                                        </a:t>
            </a:r>
            <a:r>
              <a:rPr lang="pt-BR" sz="6400" dirty="0"/>
              <a:t>  </a:t>
            </a:r>
            <a:r>
              <a:rPr lang="pt-BR" sz="6400" dirty="0" err="1"/>
              <a:t>Abog</a:t>
            </a:r>
            <a:r>
              <a:rPr lang="pt-BR" sz="6400" dirty="0"/>
              <a:t>. Jorge C. </a:t>
            </a:r>
            <a:r>
              <a:rPr lang="pt-BR" sz="6400" dirty="0" err="1"/>
              <a:t>Resqui</a:t>
            </a:r>
            <a:r>
              <a:rPr lang="pt-BR" sz="6400" dirty="0"/>
              <a:t> Pizarro             www.forodeabogadosph.com.ar         forodeabogadosph@gmail.com</a:t>
            </a:r>
            <a:endParaRPr lang="pt-BR" sz="6400" dirty="0"/>
          </a:p>
          <a:p>
            <a:pPr marL="0" indent="0">
              <a:buNone/>
            </a:pPr>
            <a:endParaRPr lang="es-AR" sz="6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3068" y="138896"/>
            <a:ext cx="11771454" cy="590309"/>
          </a:xfrm>
        </p:spPr>
        <p:txBody>
          <a:bodyPr>
            <a:normAutofit/>
          </a:bodyPr>
          <a:lstStyle/>
          <a:p>
            <a:r>
              <a:rPr lang="es-AR" sz="3200" u="sng" dirty="0">
                <a:solidFill>
                  <a:schemeClr val="tx1"/>
                </a:solidFill>
              </a:rPr>
              <a:t>Asambleas consorciales a distancia</a:t>
            </a:r>
            <a:endParaRPr lang="es-AR" sz="3200" u="sng" dirty="0">
              <a:solidFill>
                <a:schemeClr val="tx1"/>
              </a:solidFill>
            </a:endParaRPr>
          </a:p>
        </p:txBody>
      </p:sp>
      <p:sp>
        <p:nvSpPr>
          <p:cNvPr id="3" name="Marcador de contenido 2"/>
          <p:cNvSpPr>
            <a:spLocks noGrp="1"/>
          </p:cNvSpPr>
          <p:nvPr>
            <p:ph idx="1"/>
          </p:nvPr>
        </p:nvSpPr>
        <p:spPr>
          <a:xfrm>
            <a:off x="177477" y="729205"/>
            <a:ext cx="11771453" cy="5989899"/>
          </a:xfrm>
        </p:spPr>
        <p:txBody>
          <a:bodyPr>
            <a:normAutofit fontScale="25000"/>
          </a:bodyPr>
          <a:lstStyle/>
          <a:p>
            <a:pPr marL="0" indent="0">
              <a:buNone/>
            </a:pPr>
            <a:r>
              <a:rPr lang="es-ES" sz="8000" dirty="0"/>
              <a:t>E) De no utilizarse un mecanismo automático, las autoridades de la asamblea irán otorgando uso de micrófono en forma sucesiva a todos los presentes, quienes manifestarán su elección a viva voz indicando la o las unidades a las que representen.</a:t>
            </a:r>
            <a:endParaRPr lang="es-ES" sz="8000" dirty="0"/>
          </a:p>
          <a:p>
            <a:pPr marL="0" indent="0">
              <a:buNone/>
            </a:pPr>
            <a:r>
              <a:rPr lang="es-ES" sz="8000" dirty="0"/>
              <a:t>F) Finalizada la votación se plasmará en pantalla la moción aprobada.</a:t>
            </a:r>
            <a:endParaRPr lang="es-ES" sz="8000" dirty="0"/>
          </a:p>
          <a:p>
            <a:pPr marL="0" indent="0">
              <a:buNone/>
            </a:pPr>
            <a:r>
              <a:rPr lang="es-ES" sz="8000" dirty="0"/>
              <a:t>Resulta relevante también indicar qué ocurre con aquellos que no han asistido a la asamblea, ya que recordemos que los mismos tienen un plazo para oponerse a las decisiones tomadas (de no hacerlo se considera que asienten a lo decidido; cfr. art. 2060, segundo párrafo, CCyCN).</a:t>
            </a:r>
            <a:endParaRPr lang="es-ES" sz="8000" dirty="0"/>
          </a:p>
          <a:p>
            <a:pPr marL="0" indent="0">
              <a:buNone/>
            </a:pPr>
            <a:r>
              <a:rPr lang="es-ES" sz="8000" dirty="0"/>
              <a:t>G) La notificación de la citación a la asamblea que se hiciera oportunamente y los resultados de esa votación se recibirán por idéntico medio.</a:t>
            </a:r>
            <a:endParaRPr lang="es-ES" sz="8000" dirty="0"/>
          </a:p>
          <a:p>
            <a:pPr marL="0" indent="0">
              <a:buNone/>
            </a:pPr>
            <a:r>
              <a:rPr lang="es-ES" sz="8000" dirty="0"/>
              <a:t>H) Una vez cerrado el período para la votación de las propuestas de decisiones, el administrador añadirá un archivo anexo a los registros electrónicos de la asamblea dejando constancia de los votos recibidos y del resultado final.</a:t>
            </a:r>
            <a:endParaRPr lang="es-ES" sz="8000" dirty="0"/>
          </a:p>
          <a:p>
            <a:pPr marL="0" indent="0">
              <a:buNone/>
            </a:pPr>
            <a:r>
              <a:rPr lang="es-ES" sz="8000" dirty="0"/>
              <a:t>I) El resumen de esa información se volcará al pie del acta transcripta al libro y será suscripto por los mismos firmantes del acta original (cfr. art. 2062, CCyCN).</a:t>
            </a:r>
            <a:endParaRPr lang="es-ES" sz="8000" dirty="0"/>
          </a:p>
          <a:p>
            <a:pPr marL="0" indent="0">
              <a:buNone/>
            </a:pPr>
            <a:endParaRPr lang="pt-BR" sz="2000" dirty="0"/>
          </a:p>
          <a:p>
            <a:pPr marL="0" indent="0">
              <a:buNone/>
            </a:pPr>
            <a:endParaRPr lang="pt-BR" sz="2000" dirty="0"/>
          </a:p>
          <a:p>
            <a:pPr marL="0" indent="0">
              <a:buNone/>
            </a:pPr>
            <a:r>
              <a:rPr lang="pt-BR" sz="2000" dirty="0"/>
              <a:t>     </a:t>
            </a:r>
            <a:endParaRPr lang="pt-BR" sz="2000" dirty="0"/>
          </a:p>
          <a:p>
            <a:pPr marL="0" indent="0">
              <a:buNone/>
            </a:pPr>
            <a:r>
              <a:rPr lang="pt-BR" sz="2000" dirty="0"/>
              <a:t>    </a:t>
            </a:r>
            <a:r>
              <a:rPr lang="es-ES" altLang="pt-BR" sz="2000" dirty="0"/>
              <a:t>    </a:t>
            </a:r>
            <a:r>
              <a:rPr lang="pt-BR" sz="2000" dirty="0"/>
              <a:t> </a:t>
            </a:r>
            <a:r>
              <a:rPr lang="es-ES" altLang="pt-BR" sz="2000" dirty="0"/>
              <a:t>                       </a:t>
            </a:r>
            <a:r>
              <a:rPr lang="pt-BR" sz="6400" dirty="0" err="1"/>
              <a:t>Abog</a:t>
            </a:r>
            <a:r>
              <a:rPr lang="pt-BR" sz="6400" dirty="0"/>
              <a:t>. Jorge C. </a:t>
            </a:r>
            <a:r>
              <a:rPr lang="pt-BR" sz="6400" dirty="0" err="1"/>
              <a:t>Resqui</a:t>
            </a:r>
            <a:r>
              <a:rPr lang="pt-BR" sz="6400" dirty="0"/>
              <a:t> Pizarro             www.forodeabogadosph.com.ar         forodeabogadosph@gmail.com</a:t>
            </a:r>
            <a:endParaRPr lang="pt-BR" sz="6400" dirty="0"/>
          </a:p>
          <a:p>
            <a:pPr marL="0" indent="0">
              <a:buNone/>
            </a:pPr>
            <a:endParaRPr lang="es-AR" sz="6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9919" y="138896"/>
            <a:ext cx="11806177" cy="833377"/>
          </a:xfrm>
        </p:spPr>
        <p:txBody>
          <a:bodyPr>
            <a:normAutofit/>
          </a:bodyPr>
          <a:lstStyle/>
          <a:p>
            <a:r>
              <a:rPr lang="es-AR" sz="3200" u="sng" dirty="0">
                <a:solidFill>
                  <a:schemeClr val="tx1"/>
                </a:solidFill>
              </a:rPr>
              <a:t>Asambleas consorciales a distancia</a:t>
            </a:r>
            <a:endParaRPr lang="es-AR" sz="3200" u="sng" dirty="0">
              <a:solidFill>
                <a:schemeClr val="tx1"/>
              </a:solidFill>
            </a:endParaRPr>
          </a:p>
        </p:txBody>
      </p:sp>
      <p:sp>
        <p:nvSpPr>
          <p:cNvPr id="3" name="Marcador de contenido 2"/>
          <p:cNvSpPr>
            <a:spLocks noGrp="1"/>
          </p:cNvSpPr>
          <p:nvPr>
            <p:ph idx="1"/>
          </p:nvPr>
        </p:nvSpPr>
        <p:spPr>
          <a:xfrm>
            <a:off x="219919" y="717630"/>
            <a:ext cx="11806177" cy="6140370"/>
          </a:xfrm>
        </p:spPr>
        <p:txBody>
          <a:bodyPr>
            <a:normAutofit fontScale="25000"/>
          </a:bodyPr>
          <a:lstStyle/>
          <a:p>
            <a:pPr marL="0" indent="0">
              <a:buNone/>
            </a:pPr>
            <a:r>
              <a:rPr lang="pt-BR" sz="7200" dirty="0"/>
              <a:t>*</a:t>
            </a:r>
            <a:r>
              <a:rPr lang="pt-BR" sz="8000" u="sng" dirty="0"/>
              <a:t>Actas</a:t>
            </a:r>
            <a:r>
              <a:rPr lang="es-ES" altLang="pt-BR" sz="8000" dirty="0"/>
              <a:t>: </a:t>
            </a:r>
            <a:r>
              <a:rPr lang="pt-BR" sz="8000" dirty="0"/>
              <a:t>Lo que ocurre en la asamblea debe transcribirse en el acta, circunstancia de difícil cumplimiento si se desarrolla de modo virtual.</a:t>
            </a:r>
            <a:endParaRPr lang="pt-BR" sz="8000" dirty="0"/>
          </a:p>
          <a:p>
            <a:pPr marL="0" indent="0">
              <a:buNone/>
            </a:pPr>
            <a:r>
              <a:rPr lang="es-ES" altLang="pt-BR" sz="8000" dirty="0"/>
              <a:t>P</a:t>
            </a:r>
            <a:r>
              <a:rPr lang="pt-BR" sz="8000" dirty="0"/>
              <a:t>or tal motivo, la normativa aquí comentada nos permite guardar el registro electrónico completo de la asamblea virtual de forma tal que asegure su libre acceso por parte de los propietarios e, incluso, administradores (actuales y/o futuros) durante al menos cinco años.</a:t>
            </a:r>
            <a:endParaRPr lang="pt-BR" sz="8000" dirty="0"/>
          </a:p>
          <a:p>
            <a:pPr marL="0" indent="0">
              <a:buNone/>
            </a:pPr>
            <a:r>
              <a:rPr lang="pt-BR" sz="8000" dirty="0"/>
              <a:t>En el libro de actas deberá transcribirse un resumen de lo actuado el cual luego será firmado por las personas designadas.</a:t>
            </a:r>
            <a:endParaRPr lang="pt-BR" sz="8000" dirty="0"/>
          </a:p>
          <a:p>
            <a:pPr marL="0" indent="0">
              <a:buNone/>
            </a:pPr>
            <a:r>
              <a:rPr lang="pt-BR" sz="8000" dirty="0"/>
              <a:t>En este resumen deberá constar:</a:t>
            </a:r>
            <a:r>
              <a:rPr lang="es-ES" altLang="pt-BR" sz="8000" dirty="0"/>
              <a:t> </a:t>
            </a:r>
            <a:r>
              <a:rPr lang="pt-BR" sz="8000" dirty="0"/>
              <a:t>1.- Que la asamblea se realizó en forma virtual y el modo en que fueron notificados los participantes.</a:t>
            </a:r>
            <a:r>
              <a:rPr lang="es-ES" altLang="pt-BR" sz="8000" dirty="0"/>
              <a:t> </a:t>
            </a:r>
            <a:r>
              <a:rPr lang="pt-BR" sz="8000" dirty="0"/>
              <a:t>2.- El día, hora y duración de la asamblea.</a:t>
            </a:r>
            <a:endParaRPr lang="pt-BR" sz="8000" dirty="0"/>
          </a:p>
          <a:p>
            <a:pPr marL="0" indent="0">
              <a:buNone/>
            </a:pPr>
            <a:r>
              <a:rPr lang="pt-BR" sz="8000" dirty="0"/>
              <a:t>3.- Que los firmantes fueron elegidos durante la celebración del acto.</a:t>
            </a:r>
            <a:r>
              <a:rPr lang="es-ES" altLang="pt-BR" sz="8000" dirty="0"/>
              <a:t> </a:t>
            </a:r>
            <a:r>
              <a:rPr lang="pt-BR" sz="8000" dirty="0"/>
              <a:t>4.- El resumen de las exposiciones, las mociones aprobadas y las constancias que los participantes hayan solicitado en forma expresa.</a:t>
            </a:r>
            <a:r>
              <a:rPr lang="es-ES" altLang="pt-BR" sz="8000" dirty="0"/>
              <a:t> </a:t>
            </a:r>
            <a:r>
              <a:rPr lang="pt-BR" sz="8000" dirty="0"/>
              <a:t>5.- El link o enlace de acceso a los registros electrónicos completos de la asamblea y la clave de acceso si correspondiera.</a:t>
            </a:r>
            <a:endParaRPr lang="pt-BR" sz="8000" dirty="0"/>
          </a:p>
          <a:p>
            <a:endParaRPr lang="pt-BR" sz="8000" dirty="0" err="1"/>
          </a:p>
          <a:p>
            <a:pPr marL="0" indent="0">
              <a:buNone/>
            </a:pPr>
            <a:endParaRPr lang="pt-BR" dirty="0"/>
          </a:p>
          <a:p>
            <a:r>
              <a:rPr lang="es-ES" altLang="pt-BR" sz="2100" dirty="0"/>
              <a:t>                                </a:t>
            </a:r>
            <a:r>
              <a:rPr lang="pt-BR" sz="6400" dirty="0"/>
              <a:t> </a:t>
            </a:r>
            <a:r>
              <a:rPr lang="pt-BR" sz="6400" dirty="0" err="1"/>
              <a:t>Abog</a:t>
            </a:r>
            <a:r>
              <a:rPr lang="pt-BR" sz="6400" dirty="0"/>
              <a:t>. Jorge C. </a:t>
            </a:r>
            <a:r>
              <a:rPr lang="pt-BR" sz="6400" dirty="0" err="1"/>
              <a:t>Resqui</a:t>
            </a:r>
            <a:r>
              <a:rPr lang="pt-BR" sz="6400" dirty="0"/>
              <a:t> Pizarro             www.forodeabogadosph.com.ar         forodeabogadosph@gmail.com</a:t>
            </a:r>
            <a:endParaRPr lang="pt-BR" sz="6400" dirty="0"/>
          </a:p>
          <a:p>
            <a:endParaRPr lang="es-AR" sz="6400" dirty="0"/>
          </a:p>
        </p:txBody>
      </p:sp>
    </p:spTree>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17705</Words>
  <Application>WPS Presentation</Application>
  <PresentationFormat>Panorámica</PresentationFormat>
  <Paragraphs>181</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vt:lpstr>
      <vt:lpstr>SimSun</vt:lpstr>
      <vt:lpstr>Wingdings</vt:lpstr>
      <vt:lpstr>Wingdings 3</vt:lpstr>
      <vt:lpstr>Arial</vt:lpstr>
      <vt:lpstr>Trebuchet MS</vt:lpstr>
      <vt:lpstr>Microsoft YaHei</vt:lpstr>
      <vt:lpstr>Arial Unicode MS</vt:lpstr>
      <vt:lpstr>Calibri</vt:lpstr>
      <vt:lpstr>Faceta</vt:lpstr>
      <vt:lpstr>  Novedades sobre las Asambleas a distancia y requisitos para su validez</vt:lpstr>
      <vt:lpstr>Asambleas consorciales a distancia</vt:lpstr>
      <vt:lpstr>Asambleas consorciales a distancia</vt:lpstr>
      <vt:lpstr>Asambleas consorciales a distancia</vt:lpstr>
      <vt:lpstr>Asambleas consorciales a distancia</vt:lpstr>
      <vt:lpstr>Asambleas consorciales a distancia</vt:lpstr>
      <vt:lpstr>Asambleas consorciales a distancia</vt:lpstr>
      <vt:lpstr>Asambleas consorciales a distancia</vt:lpstr>
      <vt:lpstr>Asambleas consorciales a distancia</vt:lpstr>
      <vt:lpstr>Asambleas consorciales a distancia</vt:lpstr>
      <vt:lpstr>Asambleas consorciales a distancia </vt:lpstr>
      <vt:lpstr>Asambleas consorciales a distancia </vt:lpstr>
      <vt:lpstr>Asambleas consorciales a distancia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Asambleas consorciales a distancia</dc:title>
  <dc:creator>fanny figuerero</dc:creator>
  <cp:lastModifiedBy>Jorge Resqui Pizarro</cp:lastModifiedBy>
  <cp:revision>36</cp:revision>
  <dcterms:created xsi:type="dcterms:W3CDTF">2020-07-13T21:26:00Z</dcterms:created>
  <dcterms:modified xsi:type="dcterms:W3CDTF">2021-09-18T18:35:18Z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3082-11.2.0.10296</vt:lpwstr>
  </property>
  <property fmtid="{D5CDD505-2E9C-101B-9397-08002B2CF9AE}" pid="3" name="ICV">
    <vt:lpwstr>2936AF45222A458EBE719CD4A18DDC81</vt:lpwstr>
  </property>
</Properties>
</file>