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91" r:id="rId29"/>
    <p:sldId id="292" r:id="rId30"/>
    <p:sldId id="283" r:id="rId31"/>
    <p:sldId id="284" r:id="rId32"/>
    <p:sldId id="285" r:id="rId33"/>
    <p:sldId id="286" r:id="rId34"/>
    <p:sldId id="287" r:id="rId35"/>
    <p:sldId id="288" r:id="rId36"/>
    <p:sldId id="289" r:id="rId37"/>
    <p:sldId id="290"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09" autoAdjust="0"/>
    <p:restoredTop sz="94660"/>
  </p:normalViewPr>
  <p:slideViewPr>
    <p:cSldViewPr snapToGrid="0">
      <p:cViewPr varScale="1">
        <p:scale>
          <a:sx n="72" d="100"/>
          <a:sy n="72" d="100"/>
        </p:scale>
        <p:origin x="10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hasCustomPrompt="1"/>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hasCustomPrompt="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hasCustomPrompt="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hasCustomPrompt="1"/>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hasCustomPrompt="1"/>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hasCustomPrompt="1"/>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t>5/20/2022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t>5/20/2022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t>5/20/2022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hasCustomPrompt="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hasCustomPrompt="1"/>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hasCustomPrompt="1"/>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t>5/20/2022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rprsabogados.com.a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6840" y="-407670"/>
            <a:ext cx="11955145" cy="1249680"/>
          </a:xfrm>
        </p:spPr>
        <p:txBody>
          <a:bodyPr/>
          <a:lstStyle/>
          <a:p>
            <a:pPr algn="ctr"/>
            <a:br>
              <a:rPr lang="es-ES" sz="2400" b="1" u="sng" dirty="0">
                <a:solidFill>
                  <a:schemeClr val="tx1"/>
                </a:solidFill>
              </a:rPr>
            </a:br>
            <a:br>
              <a:rPr lang="es-ES" sz="2400" b="1" u="sng" dirty="0">
                <a:solidFill>
                  <a:schemeClr val="tx1"/>
                </a:solidFill>
              </a:rPr>
            </a:br>
            <a:r>
              <a:rPr lang="es-ES" sz="2400" b="1" u="sng" dirty="0">
                <a:solidFill>
                  <a:schemeClr val="tx1"/>
                </a:solidFill>
              </a:rPr>
              <a:t>Novedades en la Adecuación de los Conjuntos Inmobiliarios - Particularidades del derecho de la propiedad horizontal especial </a:t>
            </a:r>
            <a:endParaRPr lang="es-AR" sz="2400" b="1" u="sng" dirty="0">
              <a:solidFill>
                <a:schemeClr val="tx1"/>
              </a:solidFill>
            </a:endParaRPr>
          </a:p>
        </p:txBody>
      </p:sp>
      <p:sp>
        <p:nvSpPr>
          <p:cNvPr id="3" name="Subtítulo 2"/>
          <p:cNvSpPr>
            <a:spLocks noGrp="1"/>
          </p:cNvSpPr>
          <p:nvPr>
            <p:ph type="subTitle" idx="1"/>
          </p:nvPr>
        </p:nvSpPr>
        <p:spPr>
          <a:xfrm>
            <a:off x="130404" y="841836"/>
            <a:ext cx="11955293" cy="5952198"/>
          </a:xfrm>
        </p:spPr>
        <p:txBody>
          <a:bodyPr>
            <a:normAutofit fontScale="25000"/>
          </a:bodyPr>
          <a:lstStyle/>
          <a:p>
            <a:pPr algn="just"/>
            <a:r>
              <a:rPr lang="es-ES" sz="8000" dirty="0">
                <a:solidFill>
                  <a:schemeClr val="tx1"/>
                </a:solidFill>
              </a:rPr>
              <a:t>Sentencia de la Sala C de la Cámara Nacional de Apelaciones en lo Comercial de la Capital Federal, de fecha 18/11/2021, en los autos rotulados </a:t>
            </a:r>
            <a:r>
              <a:rPr lang="es-ES" sz="8000" u="sng" dirty="0">
                <a:solidFill>
                  <a:schemeClr val="tx1"/>
                </a:solidFill>
              </a:rPr>
              <a:t>“</a:t>
            </a:r>
            <a:r>
              <a:rPr lang="es-ES" sz="8000" b="1" u="sng" dirty="0">
                <a:solidFill>
                  <a:schemeClr val="tx1"/>
                </a:solidFill>
              </a:rPr>
              <a:t>Inspección General de Justicia c/ Haras Pino Solo S.A. s/ organismos externos</a:t>
            </a:r>
            <a:r>
              <a:rPr lang="es-ES" sz="8000" u="sng" dirty="0">
                <a:solidFill>
                  <a:schemeClr val="tx1"/>
                </a:solidFill>
              </a:rPr>
              <a:t>”</a:t>
            </a:r>
            <a:r>
              <a:rPr lang="es-ES" sz="8000" dirty="0">
                <a:solidFill>
                  <a:schemeClr val="tx1"/>
                </a:solidFill>
              </a:rPr>
              <a:t> (Expediente N° 12852/2021/CA01).</a:t>
            </a:r>
          </a:p>
          <a:p>
            <a:pPr algn="just"/>
            <a:endParaRPr lang="es-ES" sz="8000" dirty="0">
              <a:solidFill>
                <a:schemeClr val="tx1"/>
              </a:solidFill>
            </a:endParaRPr>
          </a:p>
          <a:p>
            <a:pPr algn="just"/>
            <a:r>
              <a:rPr lang="es-ES" sz="8000" dirty="0">
                <a:solidFill>
                  <a:schemeClr val="tx1"/>
                </a:solidFill>
              </a:rPr>
              <a:t>Haras Pino Solo S.A. apeló las resoluciones generales 25/2020 y 27/2020 de la IGJ, en las que el organismo otorgó a los conjuntos inmobiliarios que se encontraran organizados bajo forma de sociedad (artículo 3°, Ley N° 19.550), un plazo de 360 días para cumplir con la adecuación prevista en el artículo 2075 del CCyCN bajo apercibimiento de sancionar a sus autoridades con multa, no inscribir sus actos societarios y promover las acciones legales que pudieran corresponder.</a:t>
            </a:r>
          </a:p>
          <a:p>
            <a:pPr algn="just"/>
            <a:endParaRPr lang="es-ES" sz="8000" dirty="0">
              <a:solidFill>
                <a:schemeClr val="tx1"/>
              </a:solidFill>
            </a:endParaRPr>
          </a:p>
          <a:p>
            <a:pPr algn="just"/>
            <a:r>
              <a:rPr lang="es-ES" sz="8000" dirty="0">
                <a:solidFill>
                  <a:schemeClr val="tx1"/>
                </a:solidFill>
              </a:rPr>
              <a:t>Alegó la nulidad e inconstitucionalidad de las resoluciones generales mentadas, cuestionando las facultades del organismo para la emisión de tales actos administrativos de alcance general.</a:t>
            </a:r>
          </a:p>
          <a:p>
            <a:pPr algn="just"/>
            <a:r>
              <a:rPr lang="es-ES" sz="8000" dirty="0">
                <a:solidFill>
                  <a:schemeClr val="tx1"/>
                </a:solidFill>
              </a:rPr>
              <a:t>En su momento, el Inspector General del organismo, para así resolver, descartó que esa “adecuación” pudiera afectar el derecho de propiedad de los socios de esas sociedades, a cuyo efecto afirmó que “no adhería” a los reparos constitucionales que contra la mencionada norma se habían levantado, pues nadie tenía derecho adquirido al mantenimiento de las leyes.</a:t>
            </a:r>
          </a:p>
          <a:p>
            <a:pPr algn="l"/>
            <a:r>
              <a:rPr lang="es-ES" sz="2000" dirty="0">
                <a:solidFill>
                  <a:schemeClr val="tx1"/>
                </a:solidFill>
              </a:rPr>
              <a:t> </a:t>
            </a:r>
            <a:r>
              <a:rPr lang="es-ES" sz="5600" dirty="0">
                <a:solidFill>
                  <a:schemeClr val="tx1"/>
                </a:solidFill>
              </a:rPr>
              <a:t>                                          </a:t>
            </a:r>
            <a:r>
              <a:rPr lang="es-ES" sz="4800" dirty="0">
                <a:solidFill>
                  <a:schemeClr val="tx1"/>
                </a:solidFill>
              </a:rPr>
              <a:t>© Abog. Jorge C. </a:t>
            </a:r>
            <a:r>
              <a:rPr lang="es-ES" sz="4800" dirty="0" err="1">
                <a:solidFill>
                  <a:schemeClr val="tx1"/>
                </a:solidFill>
              </a:rPr>
              <a:t>Resqui</a:t>
            </a:r>
            <a:r>
              <a:rPr lang="es-ES" sz="4800" dirty="0">
                <a:solidFill>
                  <a:schemeClr val="tx1"/>
                </a:solidFill>
              </a:rPr>
              <a:t> Pizarro          </a:t>
            </a:r>
            <a:r>
              <a:rPr lang="es-ES" sz="4800" dirty="0">
                <a:solidFill>
                  <a:schemeClr val="tx2"/>
                </a:solidFill>
                <a:hlinkClick r:id="rId2"/>
              </a:rPr>
              <a:t>www.rprsabogados.com.ar</a:t>
            </a:r>
            <a:r>
              <a:rPr lang="es-ES" sz="4800" dirty="0">
                <a:solidFill>
                  <a:schemeClr val="tx1"/>
                </a:solidFill>
              </a:rPr>
              <a:t>           jrpizarro@rprsabogados.com.ar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420" y="216535"/>
            <a:ext cx="11829415" cy="489585"/>
          </a:xfrm>
        </p:spPr>
        <p:txBody>
          <a:bodyPr>
            <a:normAutofit fontScale="90000"/>
          </a:bodyPr>
          <a:lstStyle/>
          <a:p>
            <a:r>
              <a:rPr lang="es-ES" sz="2700" b="1" u="sng" dirty="0">
                <a:solidFill>
                  <a:schemeClr val="tx1"/>
                </a:solidFill>
              </a:rPr>
              <a:t> </a:t>
            </a:r>
            <a:endParaRPr lang="es-AR" dirty="0"/>
          </a:p>
        </p:txBody>
      </p:sp>
      <p:sp>
        <p:nvSpPr>
          <p:cNvPr id="3" name="Marcador de contenido 2"/>
          <p:cNvSpPr>
            <a:spLocks noGrp="1"/>
          </p:cNvSpPr>
          <p:nvPr>
            <p:ph idx="1"/>
          </p:nvPr>
        </p:nvSpPr>
        <p:spPr>
          <a:xfrm>
            <a:off x="185420" y="705485"/>
            <a:ext cx="11829415" cy="6152515"/>
          </a:xfrm>
        </p:spPr>
        <p:txBody>
          <a:bodyPr>
            <a:normAutofit fontScale="25000"/>
          </a:bodyPr>
          <a:lstStyle/>
          <a:p>
            <a:pPr marL="0" indent="0" algn="just">
              <a:buNone/>
            </a:pPr>
            <a:endParaRPr lang="pt-BR" sz="1400" dirty="0"/>
          </a:p>
          <a:p>
            <a:pPr marL="0" indent="0" algn="just">
              <a:buNone/>
            </a:pPr>
            <a:r>
              <a:rPr lang="pt-BR" sz="7335" dirty="0"/>
              <a:t>Surge, a nuestro parecer, manifiesto que la IGJ no ha obrado en el expediente como un particular que predispone frente a otro, normas de derecho privado para regir con otras particulares relaciones paritarias de derecho privado.</a:t>
            </a:r>
          </a:p>
          <a:p>
            <a:pPr marL="0" indent="0" algn="just">
              <a:buNone/>
            </a:pPr>
            <a:endParaRPr lang="pt-BR" sz="7335" dirty="0"/>
          </a:p>
          <a:p>
            <a:pPr marL="0" indent="0" algn="just">
              <a:buNone/>
            </a:pPr>
            <a:r>
              <a:rPr lang="pt-BR" sz="7335" dirty="0"/>
              <a:t>Las Resoluciones fueron dictadas en orden a las facultades de reglamentación conferidas por la ley 22.315 en materias de su competencia, ya que las normas son emitidas desde el derecho administrativo y en ejercicio de una potestad administrativa (arts. 11 inc. c, 21 incs. a) y b), y concs. de la ley 22.315; y art. 1° del Decreto N° 1493/82) que se corresponde con un </a:t>
            </a:r>
            <a:r>
              <a:rPr lang="pt-BR" sz="7335" i="1" dirty="0"/>
              <a:t>poder de policía</a:t>
            </a:r>
            <a:r>
              <a:rPr lang="pt-BR" sz="7335" dirty="0"/>
              <a:t> dirigido a controlar el cumplimiento de esas normas en el marco de una relación jurídica de derecho público, y no hace a una interacción de derecho privado basada o en el marco de esas normas cuestionadas por la parte actora.</a:t>
            </a:r>
          </a:p>
          <a:p>
            <a:pPr marL="0" indent="0" algn="just">
              <a:buNone/>
            </a:pPr>
            <a:endParaRPr lang="pt-BR" sz="7335" dirty="0"/>
          </a:p>
          <a:p>
            <a:pPr marL="0" indent="0" algn="just">
              <a:buNone/>
            </a:pPr>
            <a:r>
              <a:rPr lang="pt-BR" sz="7335" dirty="0"/>
              <a:t>Es de recordar, que el Estado Nacional se reservó que continuaría en su jurisdicción, por vía de lo normado en el artículo 10, de la Ley N° 24.588, la IGJ, tal como surge de la denominada "Ley que garantiza los intereses del Estado Nacional en la Ciudad de Buenos Aires", más comúnmente conocida como "Ley Cafiero".</a:t>
            </a:r>
          </a:p>
          <a:p>
            <a:pPr marL="0" indent="0" algn="just">
              <a:buNone/>
            </a:pPr>
            <a:r>
              <a:rPr lang="pt-BR" sz="7335" dirty="0"/>
              <a:t>Con ello, queda demostrado que al organismo le es de su competencia reglamentar lo referido a asociaciones bajo forma de sociedades comerciales por las que se han constituido en el ejido de la Capital Federal “conjuntos inmobiliarios” que de acuerdo a la ley sustancial (código unificado) deben ser “adecuados” al derecho real de la propiedad horizontal especial.</a:t>
            </a:r>
          </a:p>
          <a:p>
            <a:pPr marL="0" indent="0" algn="just">
              <a:buNone/>
            </a:pPr>
            <a:r>
              <a:rPr lang="pt-BR" sz="1400" dirty="0"/>
              <a:t>             </a:t>
            </a:r>
            <a:r>
              <a:rPr lang="pt-BR" sz="5600" dirty="0"/>
              <a:t>          </a:t>
            </a:r>
            <a:r>
              <a:rPr lang="es-ES" altLang="pt-BR" sz="5600" dirty="0"/>
              <a:t>      </a:t>
            </a:r>
            <a:r>
              <a:rPr lang="pt-BR" sz="5600" dirty="0"/>
              <a:t>    © </a:t>
            </a:r>
            <a:r>
              <a:rPr lang="pt-BR" sz="5600" dirty="0" err="1"/>
              <a:t>Abog</a:t>
            </a:r>
            <a:r>
              <a:rPr lang="pt-BR" sz="5600" dirty="0"/>
              <a:t>. Jorge C. </a:t>
            </a:r>
            <a:r>
              <a:rPr lang="pt-BR" sz="5600" dirty="0" err="1"/>
              <a:t>Resqui</a:t>
            </a:r>
            <a:r>
              <a:rPr lang="pt-BR" sz="5600" dirty="0"/>
              <a:t> Pizarro          www.rprsabogados.com.ar           jrpizarro@rprsabogados.com.ar </a:t>
            </a:r>
            <a:endParaRPr lang="es-AR" sz="5600" dirty="0"/>
          </a:p>
        </p:txBody>
      </p:sp>
      <p:sp>
        <p:nvSpPr>
          <p:cNvPr id="8" name="Cuadro de texto 7"/>
          <p:cNvSpPr txBox="1"/>
          <p:nvPr/>
        </p:nvSpPr>
        <p:spPr>
          <a:xfrm>
            <a:off x="137795" y="635"/>
            <a:ext cx="11915775" cy="1014730"/>
          </a:xfrm>
          <a:prstGeom prst="rect">
            <a:avLst/>
          </a:prstGeom>
          <a:noFill/>
        </p:spPr>
        <p:txBody>
          <a:bodyPr wrap="square" rtlCol="0">
            <a:spAutoFit/>
          </a:bodyPr>
          <a:lstStyle/>
          <a:p>
            <a:pPr algn="ctr"/>
            <a:r>
              <a:rPr lang="es-ES" sz="2000" b="1" u="sng" dirty="0">
                <a:sym typeface="+mn-ea"/>
              </a:rPr>
              <a:t>Novedades en la Adecuación de los Conjuntos Inmobiliarios - Particularidades del derecho de la propiedad horizontal especial </a:t>
            </a:r>
            <a:br>
              <a:rPr lang="es-ES" sz="2000" b="1" u="sng" dirty="0">
                <a:sym typeface="+mn-ea"/>
              </a:rPr>
            </a:br>
            <a:endParaRPr lang="es-ES" alt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420" y="0"/>
            <a:ext cx="11829415" cy="829945"/>
          </a:xfrm>
        </p:spPr>
        <p:txBody>
          <a:bodyPr>
            <a:normAutofit fontScale="90000"/>
          </a:bodyPr>
          <a:lstStyle/>
          <a:p>
            <a:pPr algn="ctr"/>
            <a:r>
              <a:rPr lang="es-ES" dirty="0"/>
              <a:t> </a:t>
            </a:r>
            <a:r>
              <a:rPr lang="es-ES" sz="2220" u="sng" dirty="0">
                <a:solidFill>
                  <a:schemeClr val="tx1"/>
                </a:solidFill>
                <a:effectLst>
                  <a:outerShdw blurRad="38100" dist="19050" dir="2700000" algn="tl" rotWithShape="0">
                    <a:schemeClr val="dk1">
                      <a:alpha val="40000"/>
                    </a:schemeClr>
                  </a:outerShdw>
                </a:effectLst>
                <a:sym typeface="+mn-ea"/>
              </a:rPr>
              <a:t>Novedades en la Adecuación de los Conjuntos Inmobiliarios - Particularidades del derecho de la propiedad horizontal especial </a:t>
            </a:r>
            <a:br>
              <a:rPr lang="es-ES" sz="2220" u="sng" dirty="0">
                <a:solidFill>
                  <a:schemeClr val="tx1"/>
                </a:solidFill>
                <a:effectLst>
                  <a:outerShdw blurRad="38100" dist="19050" dir="2700000" algn="tl" rotWithShape="0">
                    <a:schemeClr val="dk1">
                      <a:alpha val="40000"/>
                    </a:schemeClr>
                  </a:outerShdw>
                </a:effectLst>
                <a:sym typeface="+mn-ea"/>
              </a:rPr>
            </a:br>
            <a:br>
              <a:rPr lang="es-ES" sz="2700" b="1" u="sng" dirty="0">
                <a:solidFill>
                  <a:schemeClr val="tx1"/>
                </a:solidFill>
              </a:rPr>
            </a:br>
            <a:endParaRPr lang="es-AR" sz="2700" b="1" u="sng" dirty="0">
              <a:solidFill>
                <a:schemeClr val="tx1"/>
              </a:solidFill>
            </a:endParaRPr>
          </a:p>
        </p:txBody>
      </p:sp>
      <p:sp>
        <p:nvSpPr>
          <p:cNvPr id="3" name="Marcador de contenido 2"/>
          <p:cNvSpPr>
            <a:spLocks noGrp="1"/>
          </p:cNvSpPr>
          <p:nvPr>
            <p:ph idx="1"/>
          </p:nvPr>
        </p:nvSpPr>
        <p:spPr>
          <a:xfrm>
            <a:off x="185420" y="1094740"/>
            <a:ext cx="11829415" cy="5763260"/>
          </a:xfrm>
        </p:spPr>
        <p:txBody>
          <a:bodyPr>
            <a:normAutofit fontScale="25000"/>
          </a:bodyPr>
          <a:lstStyle/>
          <a:p>
            <a:pPr marL="0" indent="0" algn="just">
              <a:buNone/>
            </a:pPr>
            <a:r>
              <a:rPr lang="pt-BR" sz="7200" dirty="0"/>
              <a:t>Por ende, va de suyo, en sintonía con su capacidad jurídica reglamentaria, que en la hipótesis de planteos que intenten nulificar dicha capacidad así como el contenido de sus reglamentos, debe intervenir - como lo explicitaremos infra - el fuero Contencioso Administrativo Federal, no sólo por corresponder en razón de la persona o por la calidad del legitimado pasivo de la acción que sea incoada, sino por resultar preponderante la aplicación del bloque de legalidad del Derecho Público para resolver cualquier cuestión en disputa motivada por las razones enunciadas.</a:t>
            </a:r>
          </a:p>
          <a:p>
            <a:pPr marL="0" indent="0" algn="just">
              <a:buNone/>
            </a:pPr>
            <a:endParaRPr lang="pt-BR" sz="7200" dirty="0"/>
          </a:p>
          <a:p>
            <a:pPr marL="0" indent="0" algn="just">
              <a:buNone/>
            </a:pPr>
            <a:r>
              <a:rPr lang="pt-BR" sz="7200" dirty="0"/>
              <a:t>No debe por otro lado pasarse por alto - enuncia la contestación del representante de la IGJ en su escrito - que todos los análisis de las disposiciones contenidas en la normativa impugnada, remiten invariablemente —como lo deja ver el escrito de apelación- a cuestionar esas disposiciones, no bajo las normas de los actos jurídicos, la responsabilidad civil, el ejercicio de los derechos entre particulares (buena fe, abuso de derecho), sino del cuestionamiento del ejercicio de una potestad estatal a través de actos administrativos de alcance general, lo cual trasciende el contenido de los dispositivos y mantiene claramente la controversia en el campo del derecho administrativo y conlleva lo que debió ser, en el análisis de la competencia, la primacía definitoria de la competencia en razón de la materia y la personal.</a:t>
            </a:r>
          </a:p>
          <a:p>
            <a:pPr marL="0" indent="0">
              <a:buNone/>
            </a:pPr>
            <a:endParaRPr lang="pt-BR" sz="7200" dirty="0"/>
          </a:p>
          <a:p>
            <a:pPr marL="0" indent="0">
              <a:buNone/>
            </a:pPr>
            <a:r>
              <a:rPr lang="pt-BR" sz="7200" dirty="0"/>
              <a:t>¿Es competente la justicia en lo comercial para decidir sobre la validez de la normativa general emanada de la IGJ?</a:t>
            </a:r>
          </a:p>
          <a:p>
            <a:pPr marL="0" indent="0">
              <a:buNone/>
            </a:pPr>
            <a:r>
              <a:rPr lang="pt-BR" sz="1400" dirty="0"/>
              <a:t>               </a:t>
            </a:r>
            <a:r>
              <a:rPr lang="es-ES" altLang="pt-BR" sz="1400" dirty="0"/>
              <a:t>                                                                              </a:t>
            </a:r>
            <a:r>
              <a:rPr lang="pt-BR" sz="1400" dirty="0"/>
              <a:t>        </a:t>
            </a:r>
            <a:r>
              <a:rPr lang="pt-BR" sz="5600" dirty="0"/>
              <a:t>   © </a:t>
            </a:r>
            <a:r>
              <a:rPr lang="pt-BR" sz="5600" dirty="0" err="1"/>
              <a:t>Abog</a:t>
            </a:r>
            <a:r>
              <a:rPr lang="pt-BR" sz="5600" dirty="0"/>
              <a:t>. Jorge C. </a:t>
            </a:r>
            <a:r>
              <a:rPr lang="pt-BR" sz="5600" dirty="0" err="1"/>
              <a:t>Resqui</a:t>
            </a:r>
            <a:r>
              <a:rPr lang="pt-BR" sz="5600" dirty="0"/>
              <a:t> Pizarro          www.rprsabogados.com.ar           jrpizarro@rprsabogados.com.ar </a:t>
            </a:r>
            <a:endParaRPr lang="es-AR" sz="5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495" y="161925"/>
            <a:ext cx="11933555" cy="520700"/>
          </a:xfrm>
        </p:spPr>
        <p:txBody>
          <a:bodyPr>
            <a:normAutofit fontScale="90000"/>
          </a:bodyPr>
          <a:lstStyle/>
          <a:p>
            <a:pPr algn="ctr"/>
            <a:r>
              <a:rPr lang="es-ES" sz="1600" b="1" dirty="0">
                <a:solidFill>
                  <a:schemeClr val="tx1"/>
                </a:solidFill>
              </a:rPr>
              <a:t> </a:t>
            </a:r>
            <a:r>
              <a:rPr lang="es-ES" sz="2220" b="1" u="sng" dirty="0">
                <a:solidFill>
                  <a:schemeClr val="tx1"/>
                </a:solidFill>
              </a:rPr>
              <a:t>Novedades en la Adecuación de los Conjuntos Inmobiliarios - Particularidades del derecho de la propiedad horizontal especial </a:t>
            </a:r>
            <a:br>
              <a:rPr lang="es-ES" sz="2220" b="1" u="sng" dirty="0">
                <a:solidFill>
                  <a:schemeClr val="tx1"/>
                </a:solidFill>
              </a:rPr>
            </a:br>
            <a:endParaRPr lang="es-ES" sz="2220" b="1" u="sng" dirty="0">
              <a:solidFill>
                <a:schemeClr val="tx1"/>
              </a:solidFill>
            </a:endParaRPr>
          </a:p>
        </p:txBody>
      </p:sp>
      <p:sp>
        <p:nvSpPr>
          <p:cNvPr id="3" name="Marcador de contenido 2"/>
          <p:cNvSpPr>
            <a:spLocks noGrp="1"/>
          </p:cNvSpPr>
          <p:nvPr>
            <p:ph idx="1"/>
          </p:nvPr>
        </p:nvSpPr>
        <p:spPr>
          <a:xfrm>
            <a:off x="150495" y="912495"/>
            <a:ext cx="11891010" cy="5945505"/>
          </a:xfrm>
        </p:spPr>
        <p:txBody>
          <a:bodyPr>
            <a:normAutofit fontScale="25000"/>
          </a:bodyPr>
          <a:lstStyle/>
          <a:p>
            <a:pPr marL="0" indent="0">
              <a:buNone/>
            </a:pPr>
            <a:r>
              <a:rPr lang="es-ES" sz="6400" dirty="0"/>
              <a:t>A tal fin se debe indagar la naturaleza de la pretensión, examinar su origen, así como la relación de derecho entre las partes.</a:t>
            </a:r>
          </a:p>
          <a:p>
            <a:pPr marL="0" indent="0">
              <a:buNone/>
            </a:pPr>
            <a:endParaRPr lang="es-ES" sz="6400" dirty="0"/>
          </a:p>
          <a:p>
            <a:pPr marL="0" indent="0">
              <a:buNone/>
            </a:pPr>
            <a:r>
              <a:rPr lang="es-ES" sz="6400" dirty="0"/>
              <a:t>En los autos en comentario, la recurrente en la exposición de los hechos alega la nulidad e inconstitucionalidad de las Resoluciones Generales dictadas por la IGJ, cuestionando las facultades del organismo para la emisión de tales actos administrativos de alcance general.</a:t>
            </a:r>
          </a:p>
          <a:p>
            <a:pPr marL="0" indent="0">
              <a:buNone/>
            </a:pPr>
            <a:endParaRPr lang="es-ES" sz="6400" dirty="0"/>
          </a:p>
          <a:p>
            <a:pPr marL="0" indent="0">
              <a:buNone/>
            </a:pPr>
            <a:r>
              <a:rPr lang="es-ES" sz="6400" dirty="0"/>
              <a:t>Como surge de los considerandos de los actos administrativos, las señaladas Resoluciones impugnadas, reglamentan normas de naturaleza convencional y constitucional preponderantemente de derecho y de orden público.</a:t>
            </a:r>
          </a:p>
          <a:p>
            <a:pPr marL="0" indent="0">
              <a:buNone/>
            </a:pPr>
            <a:endParaRPr lang="es-ES" sz="6400" dirty="0"/>
          </a:p>
          <a:p>
            <a:pPr marL="0" indent="0">
              <a:buNone/>
            </a:pPr>
            <a:r>
              <a:rPr lang="es-ES" sz="6400" dirty="0"/>
              <a:t>En esa inteligencia, para determinar la competencia corresponde atender de modo principal a la exposición de los hechos que el actor hace en la demanda. En los artículos 23, 24 y 30 de la ley nacional de Procedimiento Administrativo 19.549 y sus modificatorias (LNPA) - en particular en el art. 24 se establece en qué casos se podrá impugnar por la vía judicial los actos administrativos de alcance general — como los reglamentos que la IGJ tiene competencia para dictar conforme a los artículos 11 y 21 de la ley 22.315, independientemente del tipo de proceso que se pretenda y de la admisibilidad o no del mismo, por lo que el judicante deberá comprobar de oficio en forma previa el cumplimiento de los recaudos establecidos en esos preceptos, los cuales, incluyen la señalada exigencia de que se haya formulado reclamo ante la autoridad emisora del acto que habrá de impugnarse con resultado adverso, ya sea por negativa expresa o por silencio de la entidad estatal que hace presumir ex lege esa negativa (art. 10, LNPA).</a:t>
            </a:r>
          </a:p>
          <a:p>
            <a:pPr marL="0" indent="0">
              <a:buNone/>
            </a:pPr>
            <a:endParaRPr lang="es-ES" sz="6400" dirty="0"/>
          </a:p>
          <a:p>
            <a:pPr marL="0" indent="0">
              <a:buNone/>
            </a:pPr>
            <a:r>
              <a:rPr lang="pt-BR" sz="1400" dirty="0"/>
              <a:t>                        </a:t>
            </a:r>
            <a:r>
              <a:rPr lang="pt-BR" sz="5600" dirty="0"/>
              <a:t>  </a:t>
            </a:r>
            <a:r>
              <a:rPr lang="es-ES" altLang="pt-BR" sz="5600" dirty="0"/>
              <a:t>                     </a:t>
            </a:r>
            <a:r>
              <a:rPr lang="pt-BR" sz="5600" dirty="0"/>
              <a:t>  © </a:t>
            </a:r>
            <a:r>
              <a:rPr lang="pt-BR" sz="5600" dirty="0" err="1"/>
              <a:t>Abog</a:t>
            </a:r>
            <a:r>
              <a:rPr lang="pt-BR" sz="5600" dirty="0"/>
              <a:t>. Jorge C. </a:t>
            </a:r>
            <a:r>
              <a:rPr lang="pt-BR" sz="5600" dirty="0" err="1"/>
              <a:t>Resqui</a:t>
            </a:r>
            <a:r>
              <a:rPr lang="pt-BR" sz="5600" dirty="0"/>
              <a:t> Pizarro          www.rprsabogados.com.ar           jrpizarro@rprsabogados.com.ar </a:t>
            </a:r>
            <a:endParaRPr lang="es-AR" sz="5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8280" y="0"/>
            <a:ext cx="11805920" cy="670560"/>
          </a:xfrm>
        </p:spPr>
        <p:txBody>
          <a:bodyPr>
            <a:normAutofit fontScale="90000"/>
          </a:bodyPr>
          <a:lstStyle/>
          <a:p>
            <a:pPr algn="ctr"/>
            <a:r>
              <a:rPr lang="es-ES" sz="2400" b="1" dirty="0">
                <a:solidFill>
                  <a:schemeClr val="tx1"/>
                </a:solidFill>
              </a:rPr>
              <a:t> </a:t>
            </a:r>
            <a:r>
              <a:rPr lang="es-ES" sz="2220" b="1" u="sng" dirty="0">
                <a:solidFill>
                  <a:schemeClr val="tx1"/>
                </a:solidFill>
                <a:sym typeface="+mn-ea"/>
              </a:rPr>
              <a:t>Novedades en la Adecuación de los Conjuntos Inmobiliarios - Particularidades del derecho de la propiedad horizontal especial </a:t>
            </a:r>
            <a:br>
              <a:rPr lang="es-ES" sz="2220" b="1" u="sng" dirty="0">
                <a:solidFill>
                  <a:schemeClr val="tx1"/>
                </a:solidFill>
                <a:sym typeface="+mn-ea"/>
              </a:rPr>
            </a:br>
            <a:endParaRPr lang="es-AR" sz="2220" b="1" u="sng" dirty="0">
              <a:solidFill>
                <a:schemeClr val="tx1"/>
              </a:solidFill>
            </a:endParaRPr>
          </a:p>
        </p:txBody>
      </p:sp>
      <p:sp>
        <p:nvSpPr>
          <p:cNvPr id="3" name="Marcador de contenido 2"/>
          <p:cNvSpPr>
            <a:spLocks noGrp="1"/>
          </p:cNvSpPr>
          <p:nvPr>
            <p:ph idx="1"/>
          </p:nvPr>
        </p:nvSpPr>
        <p:spPr>
          <a:xfrm>
            <a:off x="177477" y="671332"/>
            <a:ext cx="11806177" cy="6186667"/>
          </a:xfrm>
        </p:spPr>
        <p:txBody>
          <a:bodyPr>
            <a:normAutofit fontScale="25000"/>
          </a:bodyPr>
          <a:lstStyle/>
          <a:p>
            <a:pPr marL="0" indent="0">
              <a:buNone/>
            </a:pPr>
            <a:r>
              <a:rPr lang="es-ES" altLang="pt-BR" sz="6400" dirty="0"/>
              <a:t>No es </a:t>
            </a:r>
            <a:r>
              <a:rPr lang="pt-BR" sz="6400" dirty="0"/>
              <a:t>posible desconocer la importancia del mismo, y por ende, la de su efectiva realización. La actora al interponer el recurso de apelación, pretendió eludir la intervención del fuero Contencioso Administrativo Federal, que la LNPA no lo plantea como una mera formalidad, sino que exige que el mismo verse sobre los mismos hechos y derechos que se invocarán en la eventual demanda judicial (arg. art. 30, último párrafo, LNPA).</a:t>
            </a:r>
          </a:p>
          <a:p>
            <a:pPr marL="0" indent="0">
              <a:buNone/>
            </a:pPr>
            <a:endParaRPr lang="pt-BR" sz="6400" dirty="0"/>
          </a:p>
          <a:p>
            <a:pPr marL="0" indent="0" algn="just">
              <a:buNone/>
            </a:pPr>
            <a:r>
              <a:rPr lang="es-ES" altLang="pt-BR" sz="6400" dirty="0"/>
              <a:t>E</a:t>
            </a:r>
            <a:r>
              <a:rPr lang="pt-BR" sz="6400" dirty="0"/>
              <a:t>l reclamo tiene la finalidad de habilitara la Administración Pública</a:t>
            </a:r>
            <a:r>
              <a:rPr lang="es-ES" altLang="pt-BR" sz="6400" dirty="0"/>
              <a:t> dando lugar a la posibilidad de revisar sus actos en la hipótesis de que concurrieran razones o extremos justificantes de ello.</a:t>
            </a:r>
          </a:p>
          <a:p>
            <a:pPr marL="0" indent="0">
              <a:buNone/>
            </a:pPr>
            <a:endParaRPr lang="pt-BR" sz="6400" dirty="0"/>
          </a:p>
          <a:p>
            <a:pPr marL="0" indent="0" algn="just">
              <a:buNone/>
            </a:pPr>
            <a:r>
              <a:rPr lang="pt-BR" sz="6400" dirty="0"/>
              <a:t>A lo expuesto se suma que el caso no está alcanzado por las excepciones a la exigencia de dicho reclamo contempladas en el artículo 32 de la LNPA</a:t>
            </a:r>
            <a:r>
              <a:rPr lang="es-ES" altLang="pt-BR" sz="6400" dirty="0"/>
              <a:t> </a:t>
            </a:r>
            <a:r>
              <a:rPr lang="pt-BR" sz="6400" dirty="0"/>
              <a:t>[ A</a:t>
            </a:r>
            <a:r>
              <a:rPr lang="es-ES" altLang="pt-BR" sz="6400" dirty="0"/>
              <a:t>rt.</a:t>
            </a:r>
            <a:r>
              <a:rPr lang="pt-BR" sz="6400" dirty="0"/>
              <a:t> 32, LNPA.- El reclamo administrativo previo a que se refieren los artículos anteriores no será necesario si mediare una norma expresa que así lo establezca y cuando:</a:t>
            </a:r>
            <a:r>
              <a:rPr lang="es-ES" altLang="pt-BR" sz="6400" dirty="0"/>
              <a:t> </a:t>
            </a:r>
            <a:r>
              <a:rPr lang="pt-BR" sz="6400" dirty="0"/>
              <a:t>a) Se tratare de repetir lo pagado al Estado en virtud de una ejecución o de repetir un gravamen pagado indebidamente;</a:t>
            </a:r>
            <a:r>
              <a:rPr lang="es-ES" altLang="pt-BR" sz="6400" dirty="0"/>
              <a:t> </a:t>
            </a:r>
            <a:r>
              <a:rPr lang="pt-BR" sz="6400" dirty="0"/>
              <a:t>b) Se reclamare daños y perjuicios contra el Estado por responsabilidad extracontractual.</a:t>
            </a:r>
            <a:r>
              <a:rPr lang="es-ES" altLang="pt-BR" sz="6400" dirty="0"/>
              <a:t> </a:t>
            </a:r>
            <a:r>
              <a:rPr lang="pt-BR" sz="6400" dirty="0"/>
              <a:t>(Artículo sustituido por art. 12 de la Ley N° 25.344, B.O. 21/11/2000)]</a:t>
            </a:r>
            <a:r>
              <a:rPr lang="es-ES" altLang="pt-BR" sz="6400" dirty="0"/>
              <a:t>.</a:t>
            </a:r>
          </a:p>
          <a:p>
            <a:pPr marL="0" indent="0" algn="just">
              <a:buNone/>
            </a:pPr>
            <a:endParaRPr lang="es-ES" altLang="pt-BR" sz="6400" dirty="0"/>
          </a:p>
          <a:p>
            <a:pPr marL="0" indent="0" algn="just">
              <a:buNone/>
            </a:pPr>
            <a:r>
              <a:rPr lang="es-ES" altLang="pt-BR" sz="6400" dirty="0"/>
              <a:t>Pone de relieve la arbitrariedad en que también se incurrió con la omisión en considerar la exigibilidad del reclamo previo, máxime teniendo en cuenta el deber del juzgador de considerar oficiosamente la cuestión (cfr. artículo 31, tercer párrafo, de la LNPA) [ ARTICULO 31, LNPA.- (...) Los jueces no podrán dar curso a las demandas mencionadas en los artículos 23, 24 y 30 sin comprobar de oficio en forma previa el cumplimiento de los recaudos establecidos en esos artículos y los plazos previstos en el artículo 25 y en el presente. (Artículo sustituido por art. 12 de la Ley N° 25.344, B.O. 21/11/2000)].</a:t>
            </a:r>
          </a:p>
          <a:p>
            <a:pPr marL="0" indent="0" algn="just">
              <a:buNone/>
            </a:pPr>
            <a:endParaRPr lang="pt-BR" sz="6400" dirty="0"/>
          </a:p>
          <a:p>
            <a:pPr marL="0" indent="0">
              <a:buNone/>
            </a:pPr>
            <a:r>
              <a:rPr lang="pt-BR" sz="1400" dirty="0"/>
              <a:t>                     </a:t>
            </a:r>
            <a:r>
              <a:rPr lang="es-ES" altLang="pt-BR" sz="1400" dirty="0"/>
              <a:t>      </a:t>
            </a:r>
            <a:r>
              <a:rPr lang="pt-BR" sz="1400" dirty="0"/>
              <a:t> </a:t>
            </a:r>
            <a:r>
              <a:rPr lang="pt-BR" sz="5600" dirty="0"/>
              <a:t>    </a:t>
            </a:r>
            <a:r>
              <a:rPr lang="es-ES" altLang="pt-BR" sz="5600" dirty="0"/>
              <a:t>                </a:t>
            </a:r>
            <a:r>
              <a:rPr lang="pt-BR" sz="5600" dirty="0"/>
              <a:t> © </a:t>
            </a:r>
            <a:r>
              <a:rPr lang="pt-BR" sz="5600" dirty="0" err="1"/>
              <a:t>Abog</a:t>
            </a:r>
            <a:r>
              <a:rPr lang="pt-BR" sz="5600" dirty="0"/>
              <a:t>. Jorge C. </a:t>
            </a:r>
            <a:r>
              <a:rPr lang="pt-BR" sz="5600" dirty="0" err="1"/>
              <a:t>Resqui</a:t>
            </a:r>
            <a:r>
              <a:rPr lang="pt-BR" sz="5600" dirty="0"/>
              <a:t> Pizarro          www.rprsabogados.com.ar           jrpizarro@rprsabogados.com.ar </a:t>
            </a:r>
            <a:endParaRPr lang="es-AR" sz="5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420" y="101600"/>
            <a:ext cx="11864340" cy="581025"/>
          </a:xfrm>
        </p:spPr>
        <p:txBody>
          <a:bodyPr>
            <a:normAutofit/>
          </a:bodyPr>
          <a:lstStyle/>
          <a:p>
            <a:r>
              <a:rPr lang="es-ES" sz="2400" b="1" dirty="0">
                <a:solidFill>
                  <a:schemeClr val="tx1"/>
                </a:solidFill>
              </a:rPr>
              <a:t> </a:t>
            </a:r>
            <a:endParaRPr lang="es-AR" sz="2400" b="1" u="sng" dirty="0">
              <a:solidFill>
                <a:schemeClr val="tx1"/>
              </a:solidFill>
            </a:endParaRPr>
          </a:p>
        </p:txBody>
      </p:sp>
      <p:sp>
        <p:nvSpPr>
          <p:cNvPr id="3" name="Marcador de contenido 2"/>
          <p:cNvSpPr>
            <a:spLocks noGrp="1"/>
          </p:cNvSpPr>
          <p:nvPr>
            <p:ph idx="1"/>
          </p:nvPr>
        </p:nvSpPr>
        <p:spPr>
          <a:xfrm>
            <a:off x="185420" y="875030"/>
            <a:ext cx="11821795" cy="5982970"/>
          </a:xfrm>
        </p:spPr>
        <p:txBody>
          <a:bodyPr>
            <a:normAutofit fontScale="25000"/>
          </a:bodyPr>
          <a:lstStyle/>
          <a:p>
            <a:pPr marL="0" indent="0">
              <a:buNone/>
            </a:pPr>
            <a:r>
              <a:rPr lang="pt-BR" sz="7200" dirty="0"/>
              <a:t>Es decir, es de carácter previo y habilitante de la instancia judicial en sí misma, y por ende de cualquier decisión sobre la competencia.</a:t>
            </a:r>
          </a:p>
          <a:p>
            <a:pPr marL="0" indent="0">
              <a:buNone/>
            </a:pPr>
            <a:r>
              <a:rPr lang="pt-BR" sz="7200" dirty="0"/>
              <a:t>El supra reseñado plexo normativo de la LNPA sobre el reclamo previo es netamente aplicable; el Tribunal no se expidió sobre el mismo, ni dio razones de la omisión (ineludibles si así lo consideraba, dado lo oficioso del deber de considerar la cuestión), por lo que, en nuestro parecer, correspondería tachar el pronunciamiento y descalificarlo como arbitrario conforme a numerosos precedentes de la Corte</a:t>
            </a:r>
            <a:r>
              <a:rPr lang="es-ES" altLang="pt-BR" sz="7200" dirty="0"/>
              <a:t> </a:t>
            </a:r>
            <a:r>
              <a:rPr lang="pt-BR" sz="7200" dirty="0"/>
              <a:t>[Fallos: 292:205 y 503; 321:394 y 654; 323:1504; 324:245, entre otros].</a:t>
            </a:r>
          </a:p>
          <a:p>
            <a:pPr marL="0" indent="0">
              <a:buNone/>
            </a:pPr>
            <a:endParaRPr lang="pt-BR" sz="7200" dirty="0"/>
          </a:p>
          <a:p>
            <a:pPr marL="0" indent="0" algn="just">
              <a:buNone/>
            </a:pPr>
            <a:r>
              <a:rPr lang="pt-BR" sz="7200" dirty="0"/>
              <a:t>Con motivo del rechazo de la apelación de la firma “Haras Pino Solo S.A.” en sede administrativa, por la improcedencia de la vía intentada, que constituye cuestión previa a la vía judicial -en la que se debió ab initio decidirse sobre la competencia-, en otras palabras el usualmente denominado </a:t>
            </a:r>
            <a:r>
              <a:rPr lang="pt-BR" sz="7200" u="sng" dirty="0"/>
              <a:t>reclamo administrativo previo</a:t>
            </a:r>
            <a:r>
              <a:rPr lang="pt-BR" sz="7200" dirty="0"/>
              <a:t>, regulado por la indicada ley 19.549 (LNPA), sin cuya realización no queda habilitada la instancia judicial por falta de agotamiento de la vía administrativa. Esto es lo que refleja la sentencia bajo estudio, y es suficiente ponderación para entenderla como acto jurisdiccional inválido.</a:t>
            </a:r>
          </a:p>
          <a:p>
            <a:pPr marL="0" indent="0">
              <a:buNone/>
            </a:pPr>
            <a:endParaRPr lang="pt-BR" sz="7200" dirty="0"/>
          </a:p>
          <a:p>
            <a:pPr marL="0" indent="0">
              <a:buNone/>
            </a:pPr>
            <a:r>
              <a:rPr lang="pt-BR" sz="7200" dirty="0"/>
              <a:t>En ese sentido, la comprobación oficiosa de no haber sido realizado el mismo en los términos de los arts. 24 y 30 de la LNPA deviene ineludible, pues el art. 31, tercer párrafo, de la misma ley (según texto aprobado por el art. 12 de la Ley N° 25.344) dispone que los jueces no podrán dar curso a las demandas.</a:t>
            </a:r>
          </a:p>
          <a:p>
            <a:pPr marL="0" indent="0">
              <a:buNone/>
            </a:pPr>
            <a:r>
              <a:rPr lang="pt-BR" sz="5600" dirty="0"/>
              <a:t>      </a:t>
            </a:r>
            <a:r>
              <a:rPr lang="es-ES" altLang="pt-BR" sz="5600" dirty="0"/>
              <a:t>                         </a:t>
            </a:r>
            <a:r>
              <a:rPr lang="pt-BR" sz="5600" dirty="0"/>
              <a:t>© </a:t>
            </a:r>
            <a:r>
              <a:rPr lang="pt-BR" sz="5600" dirty="0" err="1"/>
              <a:t>Abog</a:t>
            </a:r>
            <a:r>
              <a:rPr lang="pt-BR" sz="5600" dirty="0"/>
              <a:t>. Jorge C. </a:t>
            </a:r>
            <a:r>
              <a:rPr lang="pt-BR" sz="5600" dirty="0" err="1"/>
              <a:t>Resqui</a:t>
            </a:r>
            <a:r>
              <a:rPr lang="pt-BR" sz="5600" dirty="0"/>
              <a:t> Pizarro          www.rprsabogados.com.ar           jrpizarro@rprsabogados.com.ar </a:t>
            </a:r>
          </a:p>
          <a:p>
            <a:pPr marL="0" indent="0">
              <a:buNone/>
            </a:pPr>
            <a:endParaRPr lang="pt-BR" sz="5600" dirty="0"/>
          </a:p>
          <a:p>
            <a:pPr marL="0" indent="0">
              <a:buNone/>
            </a:pPr>
            <a:endParaRPr lang="pt-BR" sz="3110" dirty="0"/>
          </a:p>
          <a:p>
            <a:pPr marL="0" indent="0">
              <a:buNone/>
            </a:pPr>
            <a:endParaRPr lang="pt-BR" sz="4300" dirty="0"/>
          </a:p>
          <a:p>
            <a:pPr marL="0" indent="0">
              <a:buNone/>
            </a:pPr>
            <a:endParaRPr lang="pt-BR" sz="4300" dirty="0"/>
          </a:p>
          <a:p>
            <a:pPr marL="0" indent="0">
              <a:buNone/>
            </a:pPr>
            <a:r>
              <a:rPr lang="pt-BR" sz="5600" dirty="0"/>
              <a:t>                                   </a:t>
            </a:r>
            <a:endParaRPr lang="es-AR" sz="5600" dirty="0"/>
          </a:p>
        </p:txBody>
      </p:sp>
      <p:sp>
        <p:nvSpPr>
          <p:cNvPr id="5" name="Cuadro de texto 4"/>
          <p:cNvSpPr txBox="1"/>
          <p:nvPr/>
        </p:nvSpPr>
        <p:spPr>
          <a:xfrm>
            <a:off x="314325" y="101600"/>
            <a:ext cx="11490325" cy="922020"/>
          </a:xfrm>
          <a:prstGeom prst="rect">
            <a:avLst/>
          </a:prstGeom>
          <a:noFill/>
        </p:spPr>
        <p:txBody>
          <a:bodyPr wrap="square" rtlCol="0">
            <a:spAutoFit/>
          </a:bodyPr>
          <a:lstStyle/>
          <a:p>
            <a:pPr algn="ctr"/>
            <a:r>
              <a:rPr lang="es-ES" altLang="en-US" b="1"/>
              <a:t>Novedades en la Adecuación de los Conjuntos Inmobiliarios - Particularidades del derecho de la propiedad horizontal especial </a:t>
            </a:r>
            <a:br>
              <a:rPr lang="es-ES" altLang="en-US" b="1"/>
            </a:br>
            <a:endParaRPr lang="es-ES" altLang="en-US"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355" y="90170"/>
            <a:ext cx="11887200" cy="662305"/>
          </a:xfrm>
        </p:spPr>
        <p:txBody>
          <a:bodyPr>
            <a:normAutofit fontScale="90000"/>
          </a:bodyPr>
          <a:lstStyle/>
          <a:p>
            <a:pPr algn="ctr"/>
            <a:r>
              <a:rPr lang="es-ES" sz="2400" dirty="0">
                <a:solidFill>
                  <a:schemeClr val="tx1"/>
                </a:solidFill>
              </a:rPr>
              <a:t>  </a:t>
            </a:r>
            <a:r>
              <a:rPr lang="es-ES" sz="2220" b="1" u="sng" dirty="0">
                <a:solidFill>
                  <a:schemeClr val="tx1"/>
                </a:solidFill>
              </a:rPr>
              <a:t>Novedades en la Adecuación de los Conjuntos Inmobiliarios - Particularidades del derecho de la propiedad horizontal especial</a:t>
            </a:r>
            <a:r>
              <a:rPr lang="es-ES" sz="2400" b="1" u="sng" dirty="0">
                <a:solidFill>
                  <a:schemeClr val="tx1"/>
                </a:solidFill>
              </a:rPr>
              <a:t> </a:t>
            </a:r>
          </a:p>
        </p:txBody>
      </p:sp>
      <p:sp>
        <p:nvSpPr>
          <p:cNvPr id="3" name="Marcador de contenido 2"/>
          <p:cNvSpPr>
            <a:spLocks noGrp="1"/>
          </p:cNvSpPr>
          <p:nvPr>
            <p:ph idx="1"/>
          </p:nvPr>
        </p:nvSpPr>
        <p:spPr>
          <a:xfrm>
            <a:off x="173355" y="922020"/>
            <a:ext cx="11887200" cy="5935980"/>
          </a:xfrm>
        </p:spPr>
        <p:txBody>
          <a:bodyPr>
            <a:normAutofit fontScale="25000"/>
          </a:bodyPr>
          <a:lstStyle/>
          <a:p>
            <a:pPr marL="0" indent="0" algn="just">
              <a:buNone/>
            </a:pPr>
            <a:r>
              <a:rPr lang="es-ES" altLang="pt-BR" sz="6400" dirty="0"/>
              <a:t>N</a:t>
            </a:r>
            <a:r>
              <a:rPr lang="pt-BR" sz="6400" dirty="0"/>
              <a:t>o puede desconocerse que la competencia del fuero federal en el presente caso y con relación al organismo IGJ se encuentra sustentado en el artículo 116 de la Constitución Nacional</a:t>
            </a:r>
            <a:r>
              <a:rPr lang="es-ES" altLang="pt-BR" sz="6400" dirty="0"/>
              <a:t> </a:t>
            </a:r>
            <a:r>
              <a:rPr lang="pt-BR" sz="6400" dirty="0"/>
              <a:t>[Constitución de la Nación Argentina</a:t>
            </a:r>
            <a:r>
              <a:rPr lang="es-ES" altLang="pt-BR" sz="6400" dirty="0"/>
              <a:t> </a:t>
            </a:r>
            <a:r>
              <a:rPr lang="pt-BR" sz="6400" dirty="0"/>
              <a:t>CAPÍTULO SEGUNDO</a:t>
            </a:r>
            <a:r>
              <a:rPr lang="es-ES" altLang="pt-BR" sz="6400" dirty="0"/>
              <a:t> </a:t>
            </a:r>
            <a:r>
              <a:rPr lang="pt-BR" sz="6400" dirty="0"/>
              <a:t>Atribuciones del Poder Judicial</a:t>
            </a:r>
            <a:r>
              <a:rPr lang="es-ES" altLang="pt-BR" sz="6400" dirty="0"/>
              <a:t>  </a:t>
            </a:r>
            <a:r>
              <a:rPr lang="pt-BR" sz="6400" dirty="0"/>
              <a:t>Artículo 116.- Corresponde a la Corte Suprema y a los tribunales inferiores de la Nación, el conocimiento y decisión de todas las causas que versen sobre puntos regidos por la Constitución, y por las leyes de la Nación, con la reserva hecha en el inc. 12 del Artículo 75</a:t>
            </a:r>
            <a:r>
              <a:rPr lang="es-ES" altLang="pt-BR" sz="6400" dirty="0"/>
              <a:t>;</a:t>
            </a:r>
            <a:r>
              <a:rPr lang="pt-BR" sz="6400" dirty="0"/>
              <a:t> y por los tratados con las naciones extranjeras</a:t>
            </a:r>
            <a:r>
              <a:rPr lang="es-ES" altLang="pt-BR" sz="6400" dirty="0"/>
              <a:t>;</a:t>
            </a:r>
            <a:r>
              <a:rPr lang="pt-BR" sz="6400" dirty="0"/>
              <a:t> de las causas concernientes a embajadores, ministros públicos y cónsules extranjeros</a:t>
            </a:r>
            <a:r>
              <a:rPr lang="es-ES" altLang="pt-BR" sz="6400" dirty="0"/>
              <a:t>;</a:t>
            </a:r>
            <a:r>
              <a:rPr lang="pt-BR" sz="6400" dirty="0"/>
              <a:t> de las causas de almirantazgo y jurisdicción marítima</a:t>
            </a:r>
            <a:r>
              <a:rPr lang="es-ES" altLang="pt-BR" sz="6400" dirty="0"/>
              <a:t>;</a:t>
            </a:r>
            <a:r>
              <a:rPr lang="pt-BR" sz="6400" dirty="0"/>
              <a:t> de los asuntos en que la Nación sea parte</a:t>
            </a:r>
            <a:r>
              <a:rPr lang="es-ES" altLang="pt-BR" sz="6400" dirty="0"/>
              <a:t>;</a:t>
            </a:r>
            <a:r>
              <a:rPr lang="pt-BR" sz="6400" dirty="0"/>
              <a:t> de las causas que se susciten entre dos o más provincias; entre una provincia y los vecinos de otra; entre los vecinos de diferentes provincias; y entre una provincia o sus vecinos, contra un Estado o ciudadano extranjero].</a:t>
            </a:r>
          </a:p>
          <a:p>
            <a:pPr marL="0" indent="0" algn="just">
              <a:buNone/>
            </a:pPr>
            <a:endParaRPr lang="pt-BR" sz="6400" dirty="0"/>
          </a:p>
          <a:p>
            <a:pPr marL="0" indent="0" algn="just">
              <a:buNone/>
            </a:pPr>
            <a:r>
              <a:rPr lang="pt-BR" sz="6400" dirty="0"/>
              <a:t>En un caso análogo al de estas actuaciones, la Cámara del fuero Comercial de esta ciudad también se arrogó la competencia indebidamente, en detrimento del fuero Contencioso Administrativo Federal cuya competencia corresponde.</a:t>
            </a:r>
          </a:p>
          <a:p>
            <a:pPr marL="0" indent="0" algn="just">
              <a:buNone/>
            </a:pPr>
            <a:endParaRPr lang="pt-BR" sz="6400" dirty="0"/>
          </a:p>
          <a:p>
            <a:pPr marL="0" indent="0" algn="just">
              <a:buNone/>
            </a:pPr>
            <a:r>
              <a:rPr lang="pt-BR" sz="6400" dirty="0"/>
              <a:t>Tal situación se ha dado en autos "ASEA Asociación Emprendedores Argentinos Asociación Civil y Otros c/Inspección General de Justicia s/ Amparo"[ Expediente N° 5026/2020 en el que se discute la validez de varias Resoluciones Generales de la IGJ sobre las Sociedades Anónimas Simplificadas (SAS)], que se iniciara durante la feria judicial ante el Fuero Comercial, y en la que tanto la Fiscalía de primera instancia, como el Juzgado de Feria de esa misma instancia, compartieron que el artículo 116 de la Constitución Nacional determinaba, por razón de la persona, el </a:t>
            </a:r>
            <a:r>
              <a:rPr lang="pt-BR" sz="6400" u="sng" dirty="0"/>
              <a:t>fuero federal </a:t>
            </a:r>
            <a:r>
              <a:rPr lang="pt-BR" sz="6400" dirty="0"/>
              <a:t>en favor de la IGJ.</a:t>
            </a:r>
          </a:p>
          <a:p>
            <a:pPr marL="0" indent="0" algn="just">
              <a:buNone/>
            </a:pPr>
            <a:r>
              <a:rPr lang="es-ES" altLang="pt-BR" sz="6400" dirty="0"/>
              <a:t>L</a:t>
            </a:r>
            <a:r>
              <a:rPr lang="pt-BR" sz="6400" dirty="0"/>
              <a:t>a Fiscalía de Cámara compartió ese criterio que, por lo demás, no fue efectivamente cuestionado por la parte actora al expresar agravios en sustento de su recurso de apelación contra la resolución de primera instancia que declaró la incompetencia del fuero comercial.</a:t>
            </a:r>
          </a:p>
          <a:p>
            <a:pPr marL="0" indent="0" algn="just">
              <a:buNone/>
            </a:pPr>
            <a:r>
              <a:rPr lang="pt-BR" sz="1400" dirty="0"/>
              <a:t>                             </a:t>
            </a:r>
            <a:r>
              <a:rPr lang="es-ES" altLang="pt-BR" sz="1400" dirty="0"/>
              <a:t>                                                                     </a:t>
            </a:r>
            <a:r>
              <a:rPr lang="pt-BR" sz="1400" dirty="0"/>
              <a:t>  </a:t>
            </a:r>
            <a:r>
              <a:rPr lang="pt-BR" sz="5600" dirty="0"/>
              <a:t> © </a:t>
            </a:r>
            <a:r>
              <a:rPr lang="pt-BR" sz="5600" dirty="0" err="1"/>
              <a:t>Abog</a:t>
            </a:r>
            <a:r>
              <a:rPr lang="pt-BR" sz="5600" dirty="0"/>
              <a:t>. Jorge C. </a:t>
            </a:r>
            <a:r>
              <a:rPr lang="pt-BR" sz="5600" dirty="0" err="1"/>
              <a:t>Resqui</a:t>
            </a:r>
            <a:r>
              <a:rPr lang="pt-BR" sz="5600" dirty="0"/>
              <a:t> Pizarro          www.rprsabogados.com.ar           jrpizarro@rprsabogados.com.ar </a:t>
            </a:r>
            <a:endParaRPr lang="es-AR" sz="5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420" y="91440"/>
            <a:ext cx="11829415" cy="591820"/>
          </a:xfrm>
        </p:spPr>
        <p:txBody>
          <a:bodyPr>
            <a:normAutofit fontScale="90000"/>
          </a:bodyPr>
          <a:lstStyle/>
          <a:p>
            <a:pPr algn="ctr"/>
            <a:r>
              <a:rPr lang="es-ES" sz="2400" dirty="0"/>
              <a:t>   </a:t>
            </a:r>
            <a:r>
              <a:rPr lang="es-ES" sz="2400" b="1" u="sng" dirty="0">
                <a:solidFill>
                  <a:schemeClr val="tx1"/>
                </a:solidFill>
                <a:effectLst/>
              </a:rPr>
              <a:t>Novedades en la Adecuación de los Conjuntos Inmobiliarios - Particularidades del derecho de la propiedad horizontal especial</a:t>
            </a:r>
            <a:r>
              <a:rPr lang="es-ES" sz="2400" b="1" dirty="0">
                <a:solidFill>
                  <a:schemeClr val="tx1"/>
                </a:solidFill>
                <a:effectLst/>
              </a:rPr>
              <a:t> </a:t>
            </a:r>
          </a:p>
        </p:txBody>
      </p:sp>
      <p:sp>
        <p:nvSpPr>
          <p:cNvPr id="3" name="Marcador de contenido 2"/>
          <p:cNvSpPr>
            <a:spLocks noGrp="1"/>
          </p:cNvSpPr>
          <p:nvPr>
            <p:ph idx="1"/>
          </p:nvPr>
        </p:nvSpPr>
        <p:spPr>
          <a:xfrm>
            <a:off x="185420" y="839470"/>
            <a:ext cx="11829415" cy="6018530"/>
          </a:xfrm>
        </p:spPr>
        <p:txBody>
          <a:bodyPr>
            <a:normAutofit fontScale="25000"/>
          </a:bodyPr>
          <a:lstStyle/>
          <a:p>
            <a:pPr marL="0" indent="0" algn="just">
              <a:buNone/>
            </a:pPr>
            <a:r>
              <a:rPr lang="pt-BR" sz="6665" dirty="0"/>
              <a:t>Por el contrario, dichos agravios remitieron erradamente al régimen recursivo de la IGJ (artículos 16 y ss., ley 22.315), lo que fuera rebatido por la Fiscalía de Cámara, con consideración a que dicho régimen está referido a la apelación contra resoluciones que versen sobre "comerciantes", "sociedades", “asociaciones civiles" y "fundaciones", o sea, un régimen a disposición de personas humanas y jurídicas para cuestionar resoluciones particulares.</a:t>
            </a:r>
          </a:p>
          <a:p>
            <a:pPr marL="0" indent="0" algn="just">
              <a:buNone/>
            </a:pPr>
            <a:endParaRPr lang="pt-BR" sz="6665" dirty="0"/>
          </a:p>
          <a:p>
            <a:pPr marL="0" indent="0" algn="just">
              <a:buNone/>
            </a:pPr>
            <a:r>
              <a:rPr lang="pt-BR" sz="6665" dirty="0"/>
              <a:t>Es así que resulta aplicable al caso de los autos sub exámine, lo expresado en la causa precedentemente citada, en la que la Fiscalía de primera instancia respecto a la competencia del fuero federal sostuvo: "...que la Nación sea parte, o mejor dicho, que el Estado Federal sea parte, implica que ella actúa formalmente en juicio, ya sea como actora o como demandada en sus diversas formas, y en virtud de que est</a:t>
            </a:r>
            <a:r>
              <a:rPr lang="es-ES" altLang="pt-BR" sz="6665" dirty="0"/>
              <a:t>é</a:t>
            </a:r>
            <a:r>
              <a:rPr lang="pt-BR" sz="6665" dirty="0"/>
              <a:t> en juego un interés nacional o la responsabilidad del Estado. Esta causal de competencia federal, procede en consecuencia, cuando el Estado Federal es parte en cualquiera de sus poderes, ya sea el ejecutivo, el legislativo o el judicial, ya que identifica su personalidad jurídica con la de aquel"; en tanto el juez de grado de feria había expresado que la pretensión actora estaba orientada a cuestionar la facultad del órgano emisor de las reglas cuestionadas por ser contrarias a una ley federal o, dicho de otro modo, la demandada (IGJ) habría tomado decisiones que exorbitarían su facultad reglamentaria al dictarlas.</a:t>
            </a:r>
          </a:p>
          <a:p>
            <a:pPr marL="0" indent="0" algn="just">
              <a:buNone/>
            </a:pPr>
            <a:endParaRPr lang="pt-BR" sz="6665" dirty="0"/>
          </a:p>
          <a:p>
            <a:pPr marL="0" indent="0" algn="just">
              <a:buNone/>
            </a:pPr>
            <a:r>
              <a:rPr lang="es-ES" altLang="pt-BR" sz="6665" dirty="0"/>
              <a:t>S</a:t>
            </a:r>
            <a:r>
              <a:rPr lang="pt-BR" sz="6665" dirty="0"/>
              <a:t>e desprende que no estamos frente a normas de derecho común, sino que las cuestiones debatidas como las normas en las que se sustentan las Resoluciones Generales impugnadas son de </a:t>
            </a:r>
            <a:r>
              <a:rPr lang="pt-BR" sz="6665" u="sng" dirty="0"/>
              <a:t>naturaleza de derecho público </a:t>
            </a:r>
            <a:r>
              <a:rPr lang="pt-BR" sz="6665" dirty="0"/>
              <a:t>no pudiendo desconocerse tal carácter respecto a los arts. 1° y 3° de la ley 22.315, el art. 1° del decreto 1493/82, el art. 116 de la Constitución Nacional y la Ley Nacional de Procedimientos Administrativos 19.549 y su decreto reglamentario 1759/72</a:t>
            </a:r>
            <a:r>
              <a:rPr lang="es-ES" altLang="pt-BR" sz="6665" dirty="0"/>
              <a:t>.</a:t>
            </a:r>
            <a:endParaRPr lang="pt-BR" sz="1400" dirty="0"/>
          </a:p>
          <a:p>
            <a:pPr marL="0" indent="0" algn="just">
              <a:buNone/>
            </a:pPr>
            <a:r>
              <a:rPr lang="pt-BR" sz="1400" dirty="0"/>
              <a:t>  </a:t>
            </a:r>
          </a:p>
          <a:p>
            <a:pPr marL="0" indent="0" algn="just">
              <a:buNone/>
            </a:pPr>
            <a:r>
              <a:rPr lang="pt-BR" sz="1400" dirty="0"/>
              <a:t>                                    </a:t>
            </a:r>
            <a:r>
              <a:rPr lang="es-ES" altLang="pt-BR" sz="1400" dirty="0"/>
              <a:t>               </a:t>
            </a:r>
            <a:r>
              <a:rPr lang="pt-BR" sz="1400" dirty="0"/>
              <a:t>  </a:t>
            </a:r>
            <a:r>
              <a:rPr lang="pt-BR" sz="5600" dirty="0"/>
              <a:t>  </a:t>
            </a:r>
            <a:r>
              <a:rPr lang="es-ES" altLang="pt-BR" sz="5600" dirty="0"/>
              <a:t>          </a:t>
            </a:r>
            <a:r>
              <a:rPr lang="pt-BR" sz="5600" dirty="0"/>
              <a:t>© </a:t>
            </a:r>
            <a:r>
              <a:rPr lang="pt-BR" sz="5600" dirty="0" err="1"/>
              <a:t>Abog</a:t>
            </a:r>
            <a:r>
              <a:rPr lang="pt-BR" sz="5600" dirty="0"/>
              <a:t>. Jorge C. </a:t>
            </a:r>
            <a:r>
              <a:rPr lang="pt-BR" sz="5600" dirty="0" err="1"/>
              <a:t>Resqui</a:t>
            </a:r>
            <a:r>
              <a:rPr lang="pt-BR" sz="5600" dirty="0"/>
              <a:t> Pizarro          www.rprsabogados.com.ar           jrpizarro@rprsabogados.com.ar </a:t>
            </a:r>
            <a:endParaRPr lang="es-ES" sz="5600" dirty="0"/>
          </a:p>
          <a:p>
            <a:pPr marL="0" indent="0" algn="just">
              <a:buNone/>
            </a:pPr>
            <a:endParaRPr lang="es-AR" sz="5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495" y="115570"/>
            <a:ext cx="11922125" cy="447675"/>
          </a:xfrm>
        </p:spPr>
        <p:txBody>
          <a:bodyPr>
            <a:normAutofit fontScale="90000"/>
          </a:bodyPr>
          <a:lstStyle/>
          <a:p>
            <a:pPr algn="ctr"/>
            <a:r>
              <a:rPr lang="es-ES" sz="2400" dirty="0"/>
              <a:t> </a:t>
            </a:r>
            <a:r>
              <a:rPr lang="es-ES" sz="2400" b="1" u="sng" dirty="0">
                <a:solidFill>
                  <a:schemeClr val="tx1"/>
                </a:solidFill>
                <a:effectLst/>
              </a:rPr>
              <a:t>Novedades en la Adecuación de los Conjuntos Inmobiliarios - Particularidades del derecho de la propiedad horizontal especial </a:t>
            </a:r>
            <a:r>
              <a:rPr lang="es-ES" sz="2400" dirty="0">
                <a:solidFill>
                  <a:schemeClr val="tx1"/>
                </a:solidFill>
                <a:effectLst>
                  <a:outerShdw blurRad="38100" dist="19050" dir="2700000" algn="tl" rotWithShape="0">
                    <a:schemeClr val="dk1">
                      <a:alpha val="40000"/>
                    </a:schemeClr>
                  </a:outerShdw>
                </a:effectLst>
              </a:rPr>
              <a:t>  </a:t>
            </a:r>
            <a:endParaRPr lang="es-ES" sz="2400" b="1" u="sng" dirty="0">
              <a:solidFill>
                <a:schemeClr val="tx1"/>
              </a:solidFill>
              <a:effectLst>
                <a:outerShdw blurRad="38100" dist="19050" dir="2700000" algn="tl" rotWithShape="0">
                  <a:schemeClr val="dk1">
                    <a:alpha val="40000"/>
                  </a:schemeClr>
                </a:outerShdw>
              </a:effectLst>
            </a:endParaRPr>
          </a:p>
        </p:txBody>
      </p:sp>
      <p:sp>
        <p:nvSpPr>
          <p:cNvPr id="3" name="Marcador de contenido 2"/>
          <p:cNvSpPr>
            <a:spLocks noGrp="1"/>
          </p:cNvSpPr>
          <p:nvPr>
            <p:ph idx="1"/>
          </p:nvPr>
        </p:nvSpPr>
        <p:spPr>
          <a:xfrm>
            <a:off x="150495" y="852170"/>
            <a:ext cx="11922125" cy="5890260"/>
          </a:xfrm>
        </p:spPr>
        <p:txBody>
          <a:bodyPr>
            <a:normAutofit fontScale="25000"/>
          </a:bodyPr>
          <a:lstStyle/>
          <a:p>
            <a:pPr marL="0" indent="0" algn="just">
              <a:buNone/>
            </a:pPr>
            <a:r>
              <a:rPr lang="es-ES" sz="7200" dirty="0"/>
              <a:t>En idéntico modo, en relación con la competencia del fuero Contencioso Administrativo Federal en lo que respecta a impugnaciones contra Resoluciones Generales del organismo, puede verse que la Sala V de la Cámara en lo Contencioso Administrativo Federal,se pronunció in re "Inspección General de Justicia c/ Asea Asociación Emprendedores Argentinos Asociación Civil y Otros s/Inhibitoria" [Expediente N° 10.445/2020, fecha 24/09/2020], expresando en lo pertinente: "A tal fin, en primer término, corresponde examinar si resulta aplicable al caso el artículo 16 de la Ley N° 22.315, que, en lo que aquí interesa, dispone: las resoluciones de la Inspección General de Justicia serán apelables ante la Cámara Nacional de Apelaciones en lo Comercial de la Capital Federal, cuando se refieren a comerciantes o sociedades comerciales". Asimismo, es importante señalar que el artículo 17 estipula que el recurso debe interponerse fundado, ante la Inspección General de Justicia, o el Ministerio de Justicia de la Nación en su caso, dentro de los QUINCE (15) días de notificada la resolución", mientras que el artículo 18 establece que el recurso contra las resoluciones que impongan las sanciones de apercibimiento con publicación y de multa, será concedido con efecto suspensivo".</a:t>
            </a:r>
          </a:p>
          <a:p>
            <a:pPr marL="0" indent="0" algn="just">
              <a:buNone/>
            </a:pPr>
            <a:endParaRPr lang="es-ES" sz="7200" dirty="0"/>
          </a:p>
          <a:p>
            <a:pPr marL="0" indent="0" algn="just">
              <a:buNone/>
            </a:pPr>
            <a:r>
              <a:rPr lang="es-ES" sz="7200" dirty="0"/>
              <a:t>"De la norma transcripta surge que sólo se atribuye la competencia al fuero Nacional en lo Comercial respecto de los actos administrativos de alcance particular de naturaleza comercial (v. arts. 16, 17 y 18 de la Ley N°22.315) y, en la especie las resoluciones atacadas por las demandas son actos de alcance general de carácter administrativo que no resultan impugnables por dicha vía, sino por conducto del denominado reclamo impropio, no sujeto a plazo, que prevé el artículo 24 inciso a) de la Ley de Procedimiento Administrativo (arg. Ley N° 17.952). Por lo tanto, corresponde concluir que el artículo 16 de la Ley N° 22.315 no resulta aplicable en el caso en estudio".</a:t>
            </a:r>
          </a:p>
          <a:p>
            <a:pPr marL="0" indent="0">
              <a:buNone/>
            </a:pPr>
            <a:r>
              <a:rPr lang="pt-BR" sz="1645" dirty="0"/>
              <a:t>            </a:t>
            </a:r>
            <a:r>
              <a:rPr lang="pt-BR" sz="5600" dirty="0"/>
              <a:t>              </a:t>
            </a:r>
            <a:r>
              <a:rPr lang="es-ES" altLang="pt-BR" sz="5600" dirty="0"/>
              <a:t>        </a:t>
            </a:r>
            <a:r>
              <a:rPr lang="pt-BR" sz="5600" dirty="0"/>
              <a:t>    © </a:t>
            </a:r>
            <a:r>
              <a:rPr lang="pt-BR" sz="5600" dirty="0" err="1"/>
              <a:t>Abog</a:t>
            </a:r>
            <a:r>
              <a:rPr lang="pt-BR" sz="5600" dirty="0"/>
              <a:t>. Jorge C. </a:t>
            </a:r>
            <a:r>
              <a:rPr lang="pt-BR" sz="5600" dirty="0" err="1"/>
              <a:t>Resqui</a:t>
            </a:r>
            <a:r>
              <a:rPr lang="pt-BR" sz="5600" dirty="0"/>
              <a:t> Pizarro          www.rprsabogados.com.ar           jrpizarro@rprsabogados.com.ar </a:t>
            </a:r>
            <a:endParaRPr lang="es-ES" sz="5600" dirty="0"/>
          </a:p>
          <a:p>
            <a:pPr marL="0" indent="0">
              <a:buNone/>
            </a:pPr>
            <a:endParaRPr lang="es-ES" sz="5600" dirty="0"/>
          </a:p>
          <a:p>
            <a:pPr marL="0" indent="0">
              <a:buNone/>
            </a:pPr>
            <a:endParaRPr lang="es-ES" sz="5600" dirty="0"/>
          </a:p>
          <a:p>
            <a:pPr marL="0" indent="0">
              <a:buNone/>
            </a:pPr>
            <a:endParaRPr lang="es-ES" sz="2000" dirty="0"/>
          </a:p>
          <a:p>
            <a:pPr marL="0" indent="0">
              <a:buNone/>
            </a:pPr>
            <a:endParaRPr lang="es-ES" sz="2000" dirty="0"/>
          </a:p>
          <a:p>
            <a:pPr marL="0" indent="0">
              <a:buNone/>
            </a:pPr>
            <a:endParaRPr lang="pt-BR" sz="1400" dirty="0"/>
          </a:p>
          <a:p>
            <a:pPr marL="0" indent="0">
              <a:buNone/>
            </a:pPr>
            <a:endParaRPr lang="pt-BR" sz="1400" dirty="0"/>
          </a:p>
          <a:p>
            <a:pPr marL="0" indent="0">
              <a:buNone/>
            </a:pPr>
            <a:endParaRPr lang="pt-BR" sz="1400" dirty="0"/>
          </a:p>
          <a:p>
            <a:pPr marL="0" indent="0">
              <a:buNone/>
            </a:pPr>
            <a:r>
              <a:rPr lang="pt-BR" sz="1400" dirty="0"/>
              <a:t>     </a:t>
            </a:r>
          </a:p>
          <a:p>
            <a:pPr marL="0" indent="0">
              <a:buNone/>
            </a:pPr>
            <a:endParaRPr lang="pt-BR"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2715" y="100965"/>
            <a:ext cx="11913870" cy="569595"/>
          </a:xfrm>
        </p:spPr>
        <p:txBody>
          <a:bodyPr>
            <a:noAutofit/>
          </a:bodyPr>
          <a:lstStyle/>
          <a:p>
            <a:pPr algn="ctr"/>
            <a:r>
              <a:rPr lang="es-ES" altLang="en-US" sz="1800" b="1" u="sng">
                <a:solidFill>
                  <a:schemeClr val="tx1"/>
                </a:solidFill>
              </a:rPr>
              <a:t>Novedades en la Adecuación de los Conjuntos Inmobiliarios - Particularidades del derecho de la propiedad horizontal especial   </a:t>
            </a:r>
          </a:p>
        </p:txBody>
      </p:sp>
      <p:sp>
        <p:nvSpPr>
          <p:cNvPr id="3" name="Marcador de posición de contenido 2"/>
          <p:cNvSpPr>
            <a:spLocks noGrp="1"/>
          </p:cNvSpPr>
          <p:nvPr>
            <p:ph idx="1"/>
          </p:nvPr>
        </p:nvSpPr>
        <p:spPr>
          <a:xfrm>
            <a:off x="132715" y="841375"/>
            <a:ext cx="11913235" cy="5842000"/>
          </a:xfrm>
        </p:spPr>
        <p:txBody>
          <a:bodyPr>
            <a:normAutofit lnSpcReduction="10000"/>
          </a:bodyPr>
          <a:lstStyle/>
          <a:p>
            <a:pPr marL="0" indent="0" algn="just">
              <a:buNone/>
            </a:pPr>
            <a:r>
              <a:rPr lang="es-ES" altLang="en-US"/>
              <a:t>"Despejada dicha cuestión, cabe señalar que la competencia del fuero Contencioso Administrativo Federal fue atribuida por medio de la Ley N°13.998. Específicamente, y en lo que aquí interesa, el artículo 45, inciso a) de dicha ley dispone que los jueces nacionales de primera instancia en lo contencioso administrativo federal serán competentes para conocer ‘de las causas contencioso-administrativas’".</a:t>
            </a:r>
          </a:p>
          <a:p>
            <a:pPr marL="0" indent="0">
              <a:buNone/>
            </a:pPr>
            <a:endParaRPr lang="es-ES" altLang="en-US"/>
          </a:p>
          <a:p>
            <a:pPr marL="0" indent="0" algn="just">
              <a:buNone/>
            </a:pPr>
            <a:r>
              <a:rPr lang="es-ES" altLang="en-US"/>
              <a:t>Por último, la Sala V de la Cámara del fuero contencioso concluyó que "en tanto la pretensión se sustenta en un supuesto exceso en el ejercicio de las facultades de regulación propias del poder de policía que compete a la Inspección General de Justicia (mutatis mutandis Fallos: 333:2055), el debate remitirá, prima facie —con el alcance necesario para decidir la cuestión de competencia—, a la preponderante consideración de temas vinculados a la actividad administrativa desplegada por la accionada, exigiendo en forma prevalente aplicar normas y principios propios de derecho público, administrativo en la especie (...)".</a:t>
            </a:r>
          </a:p>
          <a:p>
            <a:pPr marL="0" indent="0">
              <a:buNone/>
            </a:pPr>
            <a:endParaRPr lang="es-ES" altLang="en-US"/>
          </a:p>
          <a:p>
            <a:pPr marL="0" indent="0" algn="just">
              <a:buNone/>
            </a:pPr>
            <a:r>
              <a:rPr lang="es-ES" altLang="en-US"/>
              <a:t>"En tales condiciones, se advierte que la pretensión esgrimida en la causa que tramita ante el Fuero Nacional en lo Comercial se encuentra dirigida a impugnar normas reglamentarias dictadas por la IGJ en su faz administrativa y como prerrogativa de poder público de policía sobre la actividad comercial y societaria, exigiendo -de este modo- la aplicación de normas y principios de derecho público, y en particular del derecho público administrativo".</a:t>
            </a:r>
          </a:p>
          <a:p>
            <a:pPr marL="0" indent="0">
              <a:buNone/>
            </a:pPr>
            <a:endParaRPr lang="es-ES" altLang="en-US" sz="1400"/>
          </a:p>
          <a:p>
            <a:pPr marL="0" indent="0">
              <a:buNone/>
            </a:pPr>
            <a:endParaRPr lang="es-ES" altLang="en-US" sz="1400"/>
          </a:p>
          <a:p>
            <a:pPr marL="0" indent="0">
              <a:buNone/>
            </a:pPr>
            <a:r>
              <a:rPr lang="es-ES" altLang="en-US" sz="1400"/>
              <a:t>                             © Abog. Jorge C. Resqui Pizarro          www.rprsabogados.com.ar           jrpizarro@rprsabogados.com.ar </a:t>
            </a:r>
          </a:p>
          <a:p>
            <a:pPr marL="0" indent="0">
              <a:buNone/>
            </a:pPr>
            <a:endParaRPr lang="es-ES" altLang="en-US"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780" y="137795"/>
            <a:ext cx="11915775" cy="606425"/>
          </a:xfrm>
        </p:spPr>
        <p:txBody>
          <a:bodyPr>
            <a:normAutofit fontScale="90000"/>
            <a:scene3d>
              <a:camera prst="orthographicFront"/>
              <a:lightRig rig="threePt" dir="t"/>
            </a:scene3d>
          </a:bodyPr>
          <a:lstStyle/>
          <a:p>
            <a:pPr algn="ctr"/>
            <a:r>
              <a:rPr lang="es-ES" altLang="en-US" sz="2000" b="1" u="sng">
                <a:solidFill>
                  <a:schemeClr val="tx1"/>
                </a:solidFill>
                <a:effectLst/>
              </a:rPr>
              <a:t>Novedades en la Adecuación de los Conjuntos Inmobiliarios - Particularidades del derecho de la propiedad horizontal especial   </a:t>
            </a:r>
          </a:p>
        </p:txBody>
      </p:sp>
      <p:sp>
        <p:nvSpPr>
          <p:cNvPr id="3" name="Marcador de posición de contenido 2"/>
          <p:cNvSpPr>
            <a:spLocks noGrp="1"/>
          </p:cNvSpPr>
          <p:nvPr>
            <p:ph idx="1"/>
          </p:nvPr>
        </p:nvSpPr>
        <p:spPr>
          <a:xfrm>
            <a:off x="145415" y="876935"/>
            <a:ext cx="11915140" cy="5867400"/>
          </a:xfrm>
        </p:spPr>
        <p:txBody>
          <a:bodyPr>
            <a:normAutofit fontScale="25000"/>
          </a:bodyPr>
          <a:lstStyle/>
          <a:p>
            <a:pPr marL="0" indent="0">
              <a:buNone/>
            </a:pPr>
            <a:r>
              <a:rPr lang="es-ES" altLang="en-US" sz="6400"/>
              <a:t>"En este orden de ideas- abundó el Tribunal -, cabe recordar que esta Sala tiene dicho, en relación con la competencia del fuero, respecto de la actividad administrativa desplegada -en su poder reglamentario- que tal examen, sin duda, debe ser efectuado en el marco de normas derecho administrativo (...), ya que la controversia versa acerca de la aplicación de una norma reglamentaria (...). En tal sentido, la elucidación del tema exige predominantemente la aplicación de normas y principios propios del derecho administrativo, circunstancia que lleva a encuadrar la litis en el artículo 45 de la Ley N° 13.998, que expresamente atribuye competencia a este fuero en las ‘causas contencioso-administrativas’ (cont. esta Sala, in re: "Burgueño Daniel c/ EN CNV s/ Medida Cautelar (Autónoma)", Expte. N°89.537/2018, del 25/10/19)".</a:t>
            </a:r>
          </a:p>
          <a:p>
            <a:pPr marL="0" indent="0">
              <a:buNone/>
            </a:pPr>
            <a:endParaRPr lang="es-ES" altLang="en-US" sz="6400"/>
          </a:p>
          <a:p>
            <a:pPr marL="0" indent="0">
              <a:buNone/>
            </a:pPr>
            <a:r>
              <a:rPr lang="es-ES" altLang="en-US" sz="6400"/>
              <a:t>Corresponde, asimismo, citar, lo resuelto por el Juzgado de primera instancia en lo Contencioso Administrativo Federal N° 11, secretaría N°2 en los autos "Inspección General de Justicia c/Línea expreso Liniers S.A. Industrial y Comercial y Otros s/Inhibitoria" [ Expediente N° 16.557/2020, fecha 24/02/2021] sobre el particular: "...En tales condiciones, oído el Sr. Fiscal Federal, corresponde acoger la inhibitoria planteada, declarando la competencia del suscripto para entender en la causa caratulada INSPECCION GENERAL DE JUSTICIA c/ LINEAEXPRESO LINIERS S.A.I. Y C. s/ RECURSO DE QUEJA (OEX) -Expte. N° 10097/2020-, </a:t>
            </a:r>
            <a:r>
              <a:rPr lang="es-ES" altLang="en-US" sz="6400" b="1"/>
              <a:t>debiendo el Tribunal del Fuero Comercial abstenerse de continuar entendiendo en la misma</a:t>
            </a:r>
            <a:r>
              <a:rPr lang="es-ES" altLang="en-US" sz="6400"/>
              <a:t>" (la negrita es nuestra).</a:t>
            </a:r>
          </a:p>
          <a:p>
            <a:pPr marL="0" indent="0">
              <a:buNone/>
            </a:pPr>
            <a:endParaRPr lang="es-ES" altLang="en-US" sz="6400"/>
          </a:p>
          <a:p>
            <a:pPr marL="0" indent="0">
              <a:buNone/>
            </a:pPr>
            <a:r>
              <a:rPr lang="es-ES" altLang="en-US" sz="6400"/>
              <a:t>A mayor abundamiento, también la Corte Suprema de Justicia de la Nación tiene dicho que es el fuero en lo Contencioso Administrativo Federal el que resulta competente para resolver la controversia cuando sea necesario aplicar normas y principios del derecho público, que se relacionan con las facultades y deberes propios de la Administración, en los que resulta notoria la relevancia que los aspectos del derecho administrativo asumen para su solución [Fallos: 327:471 y 1211; 329:4478; entre muchos otros].</a:t>
            </a:r>
          </a:p>
          <a:p>
            <a:pPr marL="0" indent="0">
              <a:buNone/>
            </a:pPr>
            <a:r>
              <a:rPr lang="es-ES" altLang="en-US" sz="1400"/>
              <a:t>                                                                                    </a:t>
            </a:r>
            <a:r>
              <a:rPr lang="es-ES" altLang="en-US" sz="5600"/>
              <a:t>   © Abog. Jorge C. Resqui Pizarro          www.rprsabogados.com.ar           jrpizarro@rprsabogados.com.ar </a:t>
            </a:r>
          </a:p>
          <a:p>
            <a:pPr marL="0" indent="0">
              <a:buNone/>
            </a:pPr>
            <a:endParaRPr lang="es-ES" altLang="en-US" sz="5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3069" y="127323"/>
            <a:ext cx="11829326" cy="474561"/>
          </a:xfrm>
        </p:spPr>
        <p:txBody>
          <a:bodyPr>
            <a:normAutofit fontScale="90000"/>
          </a:bodyPr>
          <a:lstStyle/>
          <a:p>
            <a:pPr algn="ctr"/>
            <a:r>
              <a:rPr lang="es-ES" sz="2400" b="1" u="sng" dirty="0">
                <a:solidFill>
                  <a:schemeClr val="tx1"/>
                </a:solidFill>
                <a:sym typeface="+mn-ea"/>
              </a:rPr>
              <a:t>Novedades en la Adecuación de los Conjuntos Inmobiliarios - Particularidades del derecho de la propiedad horizontal especial </a:t>
            </a:r>
            <a:endParaRPr lang="es-AR" sz="2400" b="1" u="sng" dirty="0">
              <a:solidFill>
                <a:schemeClr val="tx1"/>
              </a:solidFill>
            </a:endParaRPr>
          </a:p>
        </p:txBody>
      </p:sp>
      <p:sp>
        <p:nvSpPr>
          <p:cNvPr id="3" name="Marcador de contenido 2"/>
          <p:cNvSpPr>
            <a:spLocks noGrp="1"/>
          </p:cNvSpPr>
          <p:nvPr>
            <p:ph idx="1"/>
          </p:nvPr>
        </p:nvSpPr>
        <p:spPr>
          <a:xfrm>
            <a:off x="243205" y="955675"/>
            <a:ext cx="11829415" cy="5902325"/>
          </a:xfrm>
        </p:spPr>
        <p:txBody>
          <a:bodyPr>
            <a:normAutofit fontScale="25000"/>
          </a:bodyPr>
          <a:lstStyle/>
          <a:p>
            <a:pPr marL="0" indent="0" algn="just">
              <a:buNone/>
            </a:pPr>
            <a:r>
              <a:rPr lang="pt-BR" sz="1400" dirty="0">
                <a:solidFill>
                  <a:schemeClr val="tx1"/>
                </a:solidFill>
              </a:rPr>
              <a:t>     </a:t>
            </a:r>
          </a:p>
          <a:p>
            <a:pPr marL="0" indent="0" algn="just">
              <a:buNone/>
            </a:pPr>
            <a:r>
              <a:rPr lang="pt-BR" sz="6665" dirty="0">
                <a:solidFill>
                  <a:schemeClr val="tx1"/>
                </a:solidFill>
              </a:rPr>
              <a:t>También destacó que el hecho de que algunos conjuntos inmobiliarios ya se hubieran adecuado evidenciaba que esa adecuación era posible y que no requería inexorablemente de ningún procedimiento especial, sosteniendo que la circunstancia de que el art. 2075 del CCyCN no hubiera establecido a estos efectos plazo alguno, permitía interpretar que la adecuación de marras debía considerarse de cumplimiento inmediato.</a:t>
            </a:r>
          </a:p>
          <a:p>
            <a:pPr marL="0" indent="0" algn="just">
              <a:buNone/>
            </a:pPr>
            <a:endParaRPr lang="pt-BR" sz="6665" dirty="0">
              <a:solidFill>
                <a:schemeClr val="tx1"/>
              </a:solidFill>
            </a:endParaRPr>
          </a:p>
          <a:p>
            <a:pPr marL="0" indent="0" algn="just">
              <a:buNone/>
            </a:pPr>
            <a:r>
              <a:rPr lang="pt-BR" sz="6665" dirty="0">
                <a:solidFill>
                  <a:schemeClr val="tx1"/>
                </a:solidFill>
              </a:rPr>
              <a:t>Asimismo, consideró que el régimen de protección del consumidor se aplicaba a la propiedad horizontal especial, por lo que, “…si alguna duda se generara o todavía persistiera, a casi cinco años vista de su vigencia, en punto a la imperatividad de la adecuación, debía tenerse en vista el interés del consumidor inmobiliario…”.</a:t>
            </a:r>
          </a:p>
          <a:p>
            <a:pPr marL="0" indent="0" algn="just">
              <a:buNone/>
            </a:pPr>
            <a:endParaRPr lang="pt-BR" sz="6665" dirty="0">
              <a:solidFill>
                <a:schemeClr val="tx1"/>
              </a:solidFill>
            </a:endParaRPr>
          </a:p>
          <a:p>
            <a:pPr marL="0" indent="0" algn="just">
              <a:buNone/>
            </a:pPr>
            <a:r>
              <a:rPr lang="pt-BR" sz="6665" dirty="0">
                <a:solidFill>
                  <a:schemeClr val="tx1"/>
                </a:solidFill>
              </a:rPr>
              <a:t>Agregó, finalmente, que las asociaciones bajo forma de sociedad - a las que calificó como “peligrosa horma bajo la cual se encontraba actualmente organizada la abrumadora mayoría de los clubes de campo” -, no podían hoy configurar el molde jurídico para regir las relaciones entre los miembros de esos conjuntos inmobiliarios, pues, por las razones que explicó, ellas carecían actualmente de validez.</a:t>
            </a:r>
          </a:p>
          <a:p>
            <a:pPr marL="0" indent="0" algn="just">
              <a:buNone/>
            </a:pPr>
            <a:endParaRPr lang="pt-BR" sz="6665" dirty="0">
              <a:solidFill>
                <a:schemeClr val="tx1"/>
              </a:solidFill>
            </a:endParaRPr>
          </a:p>
          <a:p>
            <a:pPr marL="0" indent="0" algn="just">
              <a:buNone/>
            </a:pPr>
            <a:r>
              <a:rPr lang="es-ES" altLang="pt-BR" sz="6665" dirty="0">
                <a:solidFill>
                  <a:schemeClr val="tx1"/>
                </a:solidFill>
              </a:rPr>
              <a:t>La demandada </a:t>
            </a:r>
            <a:r>
              <a:rPr lang="pt-BR" sz="6665" dirty="0">
                <a:solidFill>
                  <a:schemeClr val="tx1"/>
                </a:solidFill>
              </a:rPr>
              <a:t>remarc</a:t>
            </a:r>
            <a:r>
              <a:rPr lang="es-ES" altLang="pt-BR" sz="6665" dirty="0">
                <a:solidFill>
                  <a:schemeClr val="tx1"/>
                </a:solidFill>
              </a:rPr>
              <a:t>ó</a:t>
            </a:r>
            <a:r>
              <a:rPr lang="pt-BR" sz="6665" dirty="0">
                <a:solidFill>
                  <a:schemeClr val="tx1"/>
                </a:solidFill>
              </a:rPr>
              <a:t> que, si la norma no establece ningún plazo para proceder a la adecuación que prevé, no cupo que el organismo lo fijara bajo apercibimiento de aplicar sanciones, pues, al así proceder, más que reglamentarla, lo que la IGJ hizo fue modificar la ley.</a:t>
            </a:r>
          </a:p>
          <a:p>
            <a:pPr marL="0" indent="0" algn="just">
              <a:buNone/>
            </a:pPr>
            <a:endParaRPr lang="pt-BR" sz="1400" dirty="0">
              <a:solidFill>
                <a:schemeClr val="tx1"/>
              </a:solidFill>
            </a:endParaRPr>
          </a:p>
          <a:p>
            <a:pPr marL="0" indent="0" algn="just">
              <a:buNone/>
            </a:pPr>
            <a:r>
              <a:rPr lang="pt-BR" sz="4800" dirty="0">
                <a:solidFill>
                  <a:schemeClr val="tx1"/>
                </a:solidFill>
              </a:rPr>
              <a:t> </a:t>
            </a:r>
            <a:r>
              <a:rPr lang="es-ES" altLang="pt-BR" sz="4800" dirty="0">
                <a:solidFill>
                  <a:schemeClr val="tx1"/>
                </a:solidFill>
              </a:rPr>
              <a:t>                                               </a:t>
            </a:r>
            <a:r>
              <a:rPr lang="pt-BR" sz="4800" dirty="0">
                <a:solidFill>
                  <a:schemeClr val="tx1"/>
                </a:solidFill>
              </a:rPr>
              <a:t>©  </a:t>
            </a:r>
            <a:r>
              <a:rPr lang="pt-BR" sz="4800" dirty="0" err="1">
                <a:solidFill>
                  <a:schemeClr val="tx1"/>
                </a:solidFill>
              </a:rPr>
              <a:t>Abog</a:t>
            </a:r>
            <a:r>
              <a:rPr lang="pt-BR" sz="4800" dirty="0">
                <a:solidFill>
                  <a:schemeClr val="tx1"/>
                </a:solidFill>
              </a:rPr>
              <a:t>. Jorge C. </a:t>
            </a:r>
            <a:r>
              <a:rPr lang="pt-BR" sz="4800" dirty="0" err="1">
                <a:solidFill>
                  <a:schemeClr val="tx1"/>
                </a:solidFill>
              </a:rPr>
              <a:t>Resqui</a:t>
            </a:r>
            <a:r>
              <a:rPr lang="pt-BR" sz="4800" dirty="0">
                <a:solidFill>
                  <a:schemeClr val="tx1"/>
                </a:solidFill>
              </a:rPr>
              <a:t> Pizarro          www.rprsabogados.com.ar           jrpizarro@rprsabogados.com.ar</a:t>
            </a:r>
          </a:p>
          <a:p>
            <a:pPr marL="0" indent="0" algn="just">
              <a:buNone/>
            </a:pPr>
            <a:endParaRPr lang="pt-BR" sz="5600" dirty="0">
              <a:solidFill>
                <a:schemeClr val="tx1"/>
              </a:solidFill>
            </a:endParaRPr>
          </a:p>
          <a:p>
            <a:pPr marL="0" indent="0" algn="just">
              <a:buNone/>
            </a:pPr>
            <a:r>
              <a:rPr lang="pt-BR" sz="2900" dirty="0">
                <a:solidFill>
                  <a:schemeClr val="tx1"/>
                </a:solidFill>
              </a:rPr>
              <a:t>     </a:t>
            </a:r>
          </a:p>
          <a:p>
            <a:pPr marL="0" indent="0" algn="just">
              <a:buNone/>
            </a:pPr>
            <a:endParaRPr lang="pt-BR" sz="2900" dirty="0">
              <a:solidFill>
                <a:schemeClr val="tx1"/>
              </a:solidFill>
            </a:endParaRPr>
          </a:p>
          <a:p>
            <a:pPr marL="0" indent="0" algn="just">
              <a:buNone/>
            </a:pPr>
            <a:endParaRPr lang="pt-BR" sz="29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145" y="89535"/>
            <a:ext cx="11868150" cy="581025"/>
          </a:xfrm>
        </p:spPr>
        <p:txBody>
          <a:bodyPr>
            <a:normAutofit fontScale="90000"/>
            <a:scene3d>
              <a:camera prst="orthographicFront"/>
              <a:lightRig rig="threePt" dir="t"/>
            </a:scene3d>
          </a:bodyPr>
          <a:lstStyle/>
          <a:p>
            <a:pPr algn="ctr"/>
            <a:r>
              <a:rPr lang="es-ES" altLang="en-US" sz="2220" b="1" u="sng">
                <a:solidFill>
                  <a:schemeClr val="tx1"/>
                </a:solidFill>
                <a:effectLst/>
              </a:rPr>
              <a:t>Novedades en la Adecuación de los Conjuntos Inmobiliarios - Particularidades del derecho de la propiedad horizontal especial   </a:t>
            </a:r>
          </a:p>
        </p:txBody>
      </p:sp>
      <p:sp>
        <p:nvSpPr>
          <p:cNvPr id="3" name="Marcador de posición de contenido 2"/>
          <p:cNvSpPr>
            <a:spLocks noGrp="1"/>
          </p:cNvSpPr>
          <p:nvPr>
            <p:ph idx="1"/>
          </p:nvPr>
        </p:nvSpPr>
        <p:spPr>
          <a:xfrm>
            <a:off x="144145" y="889000"/>
            <a:ext cx="11868150" cy="5854700"/>
          </a:xfrm>
        </p:spPr>
        <p:txBody>
          <a:bodyPr>
            <a:normAutofit fontScale="25000"/>
          </a:bodyPr>
          <a:lstStyle/>
          <a:p>
            <a:pPr marL="0" indent="0" algn="just">
              <a:buNone/>
            </a:pPr>
            <a:r>
              <a:rPr lang="es-ES" altLang="en-US" sz="6400"/>
              <a:t>No debe soslayarse, en consecuencia, que las disposiciones contenidas en la normativa impugnada - Resoluciones Generales IGJ N°s. 25 y 27/2020 -, remiten invariablemente a poner en crisis esas disposiciones, no desde la perspectiva de las normas de los actos jurídicos, la responsabilidad civil, el ejercicio de los derechos entre particulares, sino, por el contrario, desde el cuestionamiento del ejercicio de una potestad estatal a través de actos administrativos de alcance general, lo cual trasciende el contenido de los dispositivos y mantiene, prístinamente, la controversia en el ámbito del derecho administrativo y conlleva lo que debió ser, en referencia al ensayo sobre la cuestión de la competencia, la primacía definitoria de la competencia en razón de la materia y la personal.</a:t>
            </a:r>
          </a:p>
          <a:p>
            <a:pPr marL="0" indent="0">
              <a:buNone/>
            </a:pPr>
            <a:endParaRPr lang="es-ES" altLang="en-US" sz="6400"/>
          </a:p>
          <a:p>
            <a:pPr marL="0" indent="0">
              <a:buNone/>
            </a:pPr>
            <a:r>
              <a:rPr lang="es-ES" altLang="en-US" sz="6400"/>
              <a:t>Es dable aseverar que la naturaleza jurídica de la entidad emisora de la normativa impugnada torna indubitable el fuero federal en favor de ella.</a:t>
            </a:r>
          </a:p>
          <a:p>
            <a:pPr marL="0" indent="0">
              <a:buNone/>
            </a:pPr>
            <a:endParaRPr lang="es-ES" altLang="en-US" sz="6400"/>
          </a:p>
          <a:p>
            <a:pPr marL="0" indent="0" algn="just">
              <a:buNone/>
            </a:pPr>
            <a:r>
              <a:rPr lang="es-ES" altLang="en-US" sz="6400"/>
              <a:t>A nuestro entender, no cabe prescindir de las normas ut supra citadas al analizar la competencia "ratione personae".</a:t>
            </a:r>
          </a:p>
          <a:p>
            <a:pPr marL="0" indent="0">
              <a:buNone/>
            </a:pPr>
            <a:endParaRPr lang="es-ES" altLang="en-US" sz="6400"/>
          </a:p>
          <a:p>
            <a:pPr marL="0" indent="0" algn="just">
              <a:buNone/>
            </a:pPr>
            <a:r>
              <a:rPr lang="es-ES" altLang="en-US" sz="6400"/>
              <a:t>“La competencia del fuero federal constituye una prerrogativa del Estado Nacional y de sus organismos, que de ser privada, nos pondría en consecuencia a las puertas de una situación de gravedad institucional, pues el seguimiento del juicio en el fuero comercial en el cual se empeña el quejoso, no responde solamente a la visión —más o menos subjetivada- de un fuero más amigable para sus pretensiones, sino a la aspiración evidente a suprimir sustancialmente ‘en bloque’ una función reglamentaria como la que la Inspección General de Justicia puede y debe ejercer con respecto a las entidades o personas jurídicas sujetas a su control”, concluyeron los representantes del organismo en su presentación.</a:t>
            </a:r>
          </a:p>
          <a:p>
            <a:pPr marL="0" indent="0" algn="just">
              <a:buNone/>
            </a:pPr>
            <a:endParaRPr lang="es-ES" altLang="en-US" sz="1555"/>
          </a:p>
          <a:p>
            <a:pPr marL="0" indent="0" algn="just">
              <a:buNone/>
            </a:pPr>
            <a:r>
              <a:rPr lang="es-ES" altLang="en-US" sz="1555"/>
              <a:t>                     </a:t>
            </a:r>
            <a:r>
              <a:rPr lang="es-ES" altLang="en-US" sz="5600"/>
              <a:t>                             © Abog. Jorge C. Resqui Pizarro          www.rprsabogados.com.ar           jrpizarro@rprsabogados.com.ar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780" y="89535"/>
            <a:ext cx="11903710" cy="810260"/>
          </a:xfrm>
        </p:spPr>
        <p:txBody>
          <a:bodyPr>
            <a:normAutofit/>
          </a:bodyPr>
          <a:lstStyle/>
          <a:p>
            <a:pPr algn="ctr"/>
            <a:r>
              <a:rPr lang="es-ES" altLang="en-US" sz="2000" b="1" u="sng">
                <a:solidFill>
                  <a:schemeClr val="tx1"/>
                </a:solidFill>
              </a:rPr>
              <a:t>Novedades en la Adecuación de los Conjuntos Inmobiliarios - Particularidades del derecho de la propiedad horizontal especial</a:t>
            </a:r>
          </a:p>
        </p:txBody>
      </p:sp>
      <p:sp>
        <p:nvSpPr>
          <p:cNvPr id="3" name="Marcador de posición de contenido 2"/>
          <p:cNvSpPr>
            <a:spLocks noGrp="1"/>
          </p:cNvSpPr>
          <p:nvPr>
            <p:ph idx="1"/>
          </p:nvPr>
        </p:nvSpPr>
        <p:spPr>
          <a:xfrm>
            <a:off x="144145" y="804545"/>
            <a:ext cx="11904345" cy="6054090"/>
          </a:xfrm>
        </p:spPr>
        <p:txBody>
          <a:bodyPr>
            <a:normAutofit fontScale="90000" lnSpcReduction="10000"/>
          </a:bodyPr>
          <a:lstStyle/>
          <a:p>
            <a:pPr marL="0" indent="0" algn="just">
              <a:buNone/>
            </a:pPr>
            <a:r>
              <a:rPr lang="es-ES" altLang="en-US"/>
              <a:t>Por la "competencia federal en razón de la persona", atento que se encuentra involucrado, a través de la IGJ, el Estado Nacional (cfr. art. 116, CN, ya mencionado), reiteramos, le corresponde entender al fuero Contencioso Administrativo Federal en mérito a litigios que conciernan al Estado Nacional, ya que ello procede en las causas en las que el Estado Nacional o una entidad u Organismo Nacional sean parte, como derivación del diseño federal adoptado por la Constitución Nacional</a:t>
            </a:r>
          </a:p>
          <a:p>
            <a:pPr marL="0" indent="0">
              <a:buNone/>
            </a:pPr>
            <a:r>
              <a:rPr lang="es-ES" altLang="en-US"/>
              <a:t>[“Corresponde señalar que la Constitución nacional ha organizado una jurisdicción nacional o federal (arts. 108 y 110, C.N.) encargada de conocer en las cuestiones que taxativamente prevé en los arts. 116 y 117.Esta jurisdicción federal es limitada, excepcional y atribuida en razón de la materia -ratione materiae-, de las personas -ratione personae- o del lugar -ratione loci- (conf. causas L. 81.339, sent. de 14-X-2003; L. 82.688, sent. de 14-IV-2004; L. 85.509, sent. de 17-V-2006)”.(...) ”Esta Corte tiene dicho que corresponde conocer a la justicia federal en las controversias suscitadas con entidades nacionales -ya sean organismos autárquicos o empresas del Estado nacional- que son citadas a juicio, aun cuando dicha citación se produzca en los términos del art. 94 del Código procesal de la Provincia de Buenos Aires, en tanto no cabe formular distinciones respecto del grado y carácter de tal participación procesal, ni obsta a esa solución la circunstancia de que intervengan en el proceso otras personas no aforadas (conf. causas L. 61.618, "Guevara", sent. de 28-X-199, L. 87.166, "Arpía", sent. de 30-V-2007; L. 104.117, "D´Ottavio", sent. de 20-V-2009; L.97.552, "Silva", sent. de 15-VII-2009, entre otras)” (...) ”La intervención en el juicio de una entidad nacional, como la potencial afectación de los intereses económicos del Estado nacional, determinan la competencia de la justicia federal por aplicación del principio que establece que en presencia de un interés nacional incumbe, en términos generales, la competencia del citado fuero en los términos del art. 116 de la Constitución nacional (conf. causas Ac. 84.578, "Cermesoni", sent. de 23-XII-2002; L. 87.166 cit.; A. 72.037, "Delfante", res. de 15-V-2013)” (“C. R. S. y otro c/ M. d. G. S. M. s/ pretensión indemnizatoria. Recurso extraordinario de inaplicabilidad de ley”, Suprema Corte de Justicia de la Provincia de Buenos Aires, 29 de marzo de 2017, MJ-JU-M-104435-AR). Se ha sostenido que la competencia federal en razón de las personas presenta origen constitucional, pues nace en el art. 116 de la C.N. y responde al orden federal de gobierno, y se funda en los intereses generales del Estado Nacional o en el resguardo de sus instituciones (Palacio de Caeiro, Silvia B., Competencia Federal Civil - Penal, La Ley, Bs. As., 1999, págs. 241/242)].</a:t>
            </a:r>
          </a:p>
          <a:p>
            <a:pPr marL="0" indent="0">
              <a:buNone/>
            </a:pPr>
            <a:endParaRPr lang="es-ES" altLang="en-US"/>
          </a:p>
          <a:p>
            <a:pPr marL="0" indent="0">
              <a:buNone/>
            </a:pPr>
            <a:r>
              <a:rPr lang="es-ES" altLang="en-US"/>
              <a:t>                             </a:t>
            </a:r>
            <a:r>
              <a:rPr lang="es-ES" altLang="en-US" sz="1555"/>
              <a:t>© Abog. Jorge C. Resqui Pizarro          www.rprsabogados.com.ar           jrpizarro@rprsabogados.com.ar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845" y="77470"/>
            <a:ext cx="11903710" cy="653415"/>
          </a:xfrm>
        </p:spPr>
        <p:txBody>
          <a:bodyPr>
            <a:normAutofit fontScale="90000"/>
          </a:bodyPr>
          <a:lstStyle/>
          <a:p>
            <a:pPr algn="ctr"/>
            <a:r>
              <a:rPr lang="es-ES" altLang="en-US" sz="2220" b="1" u="sng">
                <a:solidFill>
                  <a:schemeClr val="tx1"/>
                </a:solidFill>
              </a:rPr>
              <a:t>Novedades en la Adecuación de los Conjuntos Inmobiliarios - Particularidades del derecho de la propiedad horizontal especial</a:t>
            </a:r>
          </a:p>
        </p:txBody>
      </p:sp>
      <p:sp>
        <p:nvSpPr>
          <p:cNvPr id="3" name="Marcador de posición de contenido 2"/>
          <p:cNvSpPr>
            <a:spLocks noGrp="1"/>
          </p:cNvSpPr>
          <p:nvPr>
            <p:ph idx="1"/>
          </p:nvPr>
        </p:nvSpPr>
        <p:spPr>
          <a:xfrm>
            <a:off x="156845" y="731520"/>
            <a:ext cx="11903710" cy="6127115"/>
          </a:xfrm>
        </p:spPr>
        <p:txBody>
          <a:bodyPr/>
          <a:lstStyle/>
          <a:p>
            <a:pPr marL="0" indent="0" algn="just">
              <a:buNone/>
            </a:pPr>
            <a:r>
              <a:rPr lang="es-ES" altLang="en-US"/>
              <a:t>Es sabido, que la existencia de un "Juez o Tribunal competente", previo al conflicto, al que acudirá el potencial justiciable, es lo que se denomina "derecho a la jurisdicción antes del proceso", coadyuvante estrecho de la concreción de la seguridad jurídica", y verdadero "derecho subjetivo", susceptible de ser protegido contra todo ataque arbitrario. La alteración de la competencia conferida por la ley, trae como consecuencia la atribución de conflictos al juez que no resulta ser el natural de la causa, esta circunstancia, implica una violación a la garantía del "debido proceso legal", que se proyecta con carácter de derecho fundamental e inalienable por el artículo 18 de la Constitución Federal. El concepto de Juez Natural, requiere que éste resulte ser un juez predeterminado por la ley.</a:t>
            </a:r>
          </a:p>
          <a:p>
            <a:pPr marL="0" indent="0">
              <a:buNone/>
            </a:pPr>
            <a:endParaRPr lang="es-ES" altLang="en-US"/>
          </a:p>
          <a:p>
            <a:pPr marL="0" indent="0">
              <a:buNone/>
            </a:pPr>
            <a:r>
              <a:rPr lang="es-ES" altLang="en-US"/>
              <a:t>En los supuestos relativos a la </a:t>
            </a:r>
            <a:r>
              <a:rPr lang="es-ES" altLang="en-US" b="1"/>
              <a:t>competencia federal en razón de las "personas"</a:t>
            </a:r>
            <a:r>
              <a:rPr lang="es-ES" altLang="en-US"/>
              <a:t>, si bien es prorrogable, ello exige por parte del Estado Nacional un acto expreso -vgr. la presentación de una demanda ante el fuero ordinario-, o tácito -consentir una acción deducida ante un Tribunal no Federal o ante un fuero no habilitado -.</a:t>
            </a:r>
          </a:p>
          <a:p>
            <a:pPr marL="0" indent="0">
              <a:buNone/>
            </a:pPr>
            <a:endParaRPr lang="es-ES" altLang="en-US"/>
          </a:p>
          <a:p>
            <a:pPr marL="0" indent="0">
              <a:buNone/>
            </a:pPr>
            <a:r>
              <a:rPr lang="es-ES" altLang="en-US"/>
              <a:t>Desde ya, en ningún supuesto puede el Estado Nacional consentir que tal prórroga sea provocada por una decisión errada de la magistratura interviniente, notoriamente incompetente -no sólo ratione personae sino también, como pasaremos a examinar, ratione materiae- a la cual acudió el apelante, intentando forzar un </a:t>
            </a:r>
            <a:r>
              <a:rPr lang="es-ES" altLang="en-US" i="1"/>
              <a:t>forum shopping procesal.</a:t>
            </a:r>
          </a:p>
          <a:p>
            <a:pPr marL="0" indent="0">
              <a:buNone/>
            </a:pPr>
            <a:endParaRPr lang="es-ES" altLang="en-US"/>
          </a:p>
          <a:p>
            <a:pPr marL="0" indent="0">
              <a:buNone/>
            </a:pPr>
            <a:r>
              <a:rPr lang="es-ES" altLang="en-US">
                <a:sym typeface="+mn-ea"/>
              </a:rPr>
              <a:t>                         </a:t>
            </a:r>
            <a:r>
              <a:rPr lang="es-ES" altLang="en-US" sz="1400">
                <a:sym typeface="+mn-ea"/>
              </a:rPr>
              <a:t>© Abog. Jorge C. Resqui Pizarro          www.rprsabogados.com.ar           jrpizarro@rprsabogados.com.ar </a:t>
            </a:r>
            <a:endParaRPr lang="es-ES" altLang="en-US" sz="1400"/>
          </a:p>
          <a:p>
            <a:pPr marL="0" indent="0">
              <a:buNone/>
            </a:pPr>
            <a:endParaRPr lang="es-ES" alt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5740" y="88900"/>
            <a:ext cx="11830050" cy="605790"/>
          </a:xfrm>
        </p:spPr>
        <p:txBody>
          <a:bodyPr>
            <a:normAutofit fontScale="90000"/>
          </a:bodyPr>
          <a:lstStyle/>
          <a:p>
            <a:pPr algn="ctr"/>
            <a:r>
              <a:rPr lang="es-ES" altLang="en-US" sz="2220" b="1" u="sng">
                <a:solidFill>
                  <a:schemeClr val="tx1"/>
                </a:solidFill>
              </a:rPr>
              <a:t>Novedades en la Adecuación de los Conjuntos Inmobiliarios - Particularidades del derecho de la propiedad horizontal especial</a:t>
            </a:r>
          </a:p>
        </p:txBody>
      </p:sp>
      <p:sp>
        <p:nvSpPr>
          <p:cNvPr id="3" name="Marcador de posición de contenido 2"/>
          <p:cNvSpPr>
            <a:spLocks noGrp="1"/>
          </p:cNvSpPr>
          <p:nvPr>
            <p:ph idx="1"/>
          </p:nvPr>
        </p:nvSpPr>
        <p:spPr>
          <a:xfrm>
            <a:off x="205740" y="828675"/>
            <a:ext cx="11830050" cy="5927090"/>
          </a:xfrm>
        </p:spPr>
        <p:txBody>
          <a:bodyPr>
            <a:normAutofit lnSpcReduction="20000"/>
          </a:bodyPr>
          <a:lstStyle/>
          <a:p>
            <a:pPr marL="0" indent="0">
              <a:buNone/>
            </a:pPr>
            <a:r>
              <a:rPr lang="es-ES" altLang="en-US"/>
              <a:t>En virtud de la </a:t>
            </a:r>
            <a:r>
              <a:rPr lang="es-ES" altLang="en-US" b="1"/>
              <a:t>competencia "ratione materiae"</a:t>
            </a:r>
            <a:r>
              <a:rPr lang="es-ES" altLang="en-US"/>
              <a:t>, ponderamos que en el caso traído a opinión, también se desprende que el fuero Contencioso Administrativo Federal es el competente para conocer de las causas contencioso-administrativas, conforme el resulta del artículo 45 de la Ley N° 13.998 [Jueces Nacionales de Primera Instancia en lo Contencioso Administrativo de la Capital Federal.</a:t>
            </a:r>
          </a:p>
          <a:p>
            <a:pPr marL="0" indent="0">
              <a:buNone/>
            </a:pPr>
            <a:r>
              <a:rPr lang="es-ES" altLang="en-US"/>
              <a:t>ARTICULO 45, Ley 13.998.- Los juzgados federales números 3 y 4, de la Capital Federal, creados por la ley de presupuesto del año 1948, a que se refiere el artículo 6° de la Ley 13.278, y los juzgados creados, para la Capital Federal, por la Ley 12.833, se denominarán: "Juzgados Nacionales de Primera Instancia en lo Contencioso administrativo, de la Capital Federal".</a:t>
            </a:r>
          </a:p>
          <a:p>
            <a:pPr marL="0" indent="0">
              <a:buNone/>
            </a:pPr>
            <a:r>
              <a:rPr lang="es-ES" altLang="en-US"/>
              <a:t>Serán competentes para conocer:</a:t>
            </a:r>
          </a:p>
          <a:p>
            <a:pPr marL="0" indent="0">
              <a:buNone/>
            </a:pPr>
            <a:r>
              <a:rPr lang="es-ES" altLang="en-US"/>
              <a:t>a) De las causas contencioso-administrativas;</a:t>
            </a:r>
          </a:p>
          <a:p>
            <a:pPr marL="0" indent="0">
              <a:buNone/>
            </a:pPr>
            <a:r>
              <a:rPr lang="es-ES" altLang="en-US"/>
              <a:t>b) De las causas que versen sobre contribuciones nacionales y sus infracciones;</a:t>
            </a:r>
          </a:p>
          <a:p>
            <a:pPr marL="0" indent="0">
              <a:buNone/>
            </a:pPr>
            <a:r>
              <a:rPr lang="es-ES" altLang="en-US"/>
              <a:t>c) De las causas cuyo conocimiento está atribuido a los jueces creados, para la Capital Federal, por la Ley 12.833;</a:t>
            </a:r>
          </a:p>
          <a:p>
            <a:pPr marL="0" indent="0">
              <a:buNone/>
            </a:pPr>
            <a:r>
              <a:rPr lang="es-ES" altLang="en-US"/>
              <a:t>d) De los recursos contra las resoluciones administrativas, que las leyes en vigor atribuyen a los jueces federales existentes a la fecha de la sanción de esta ley].</a:t>
            </a:r>
          </a:p>
          <a:p>
            <a:pPr marL="0" indent="0">
              <a:buNone/>
            </a:pPr>
            <a:endParaRPr lang="es-ES" altLang="en-US"/>
          </a:p>
          <a:p>
            <a:pPr marL="0" indent="0">
              <a:buNone/>
            </a:pPr>
            <a:r>
              <a:rPr lang="es-ES" altLang="en-US"/>
              <a:t>Es necesario en este punto remarcar que, a los efectos de determinar la competencia de los Tribunales judiciales, debe estarse a los hechos del caso, conjugados con la naturaleza de la pretensión, examinar su origen, así como la relación de derecho existente entre las partes, y sólo, en última instancia, al derecho invocado por la accionante (arg. artículo 163, inc. 6º, del Código Procesal Civil y Comercial nacional).</a:t>
            </a:r>
          </a:p>
          <a:p>
            <a:pPr marL="0" indent="0">
              <a:buNone/>
            </a:pPr>
            <a:r>
              <a:rPr lang="es-ES" altLang="en-US"/>
              <a:t>                       </a:t>
            </a:r>
            <a:r>
              <a:rPr lang="es-ES" altLang="en-US" sz="1400"/>
              <a:t>© Abog. Jorge C. Resqui Pizarro          www.rprsabogados.com.ar           jrpizarro@rprsabogados.com.ar </a:t>
            </a:r>
          </a:p>
          <a:p>
            <a:pPr marL="0" indent="0">
              <a:buNone/>
            </a:pPr>
            <a:endParaRPr lang="es-ES" altLang="en-US" sz="1400"/>
          </a:p>
          <a:p>
            <a:pPr marL="0" indent="0">
              <a:buNone/>
            </a:pPr>
            <a:endParaRPr lang="es-ES" alt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3040" y="89535"/>
            <a:ext cx="11830685" cy="800735"/>
          </a:xfrm>
        </p:spPr>
        <p:txBody>
          <a:bodyPr>
            <a:normAutofit/>
          </a:bodyPr>
          <a:lstStyle/>
          <a:p>
            <a:pPr algn="ctr"/>
            <a:r>
              <a:rPr lang="es-ES" altLang="en-US" sz="2000" b="1" u="sng">
                <a:solidFill>
                  <a:schemeClr val="tx1"/>
                </a:solidFill>
              </a:rPr>
              <a:t>Novedades en la Adecuación de los Conjuntos Inmobiliarios - Particularidades del derecho de la propiedad horizontal especial</a:t>
            </a:r>
          </a:p>
        </p:txBody>
      </p:sp>
      <p:sp>
        <p:nvSpPr>
          <p:cNvPr id="3" name="Marcador de posición de contenido 2"/>
          <p:cNvSpPr>
            <a:spLocks noGrp="1"/>
          </p:cNvSpPr>
          <p:nvPr>
            <p:ph idx="1"/>
          </p:nvPr>
        </p:nvSpPr>
        <p:spPr>
          <a:xfrm>
            <a:off x="193040" y="889635"/>
            <a:ext cx="11830685" cy="5854700"/>
          </a:xfrm>
        </p:spPr>
        <p:txBody>
          <a:bodyPr>
            <a:normAutofit fontScale="25000"/>
          </a:bodyPr>
          <a:lstStyle/>
          <a:p>
            <a:pPr marL="0" indent="0" algn="just">
              <a:buNone/>
            </a:pPr>
            <a:r>
              <a:rPr lang="es-ES" altLang="en-US" sz="7335"/>
              <a:t>Empero, lo cierto es que, en los autos sometidos a estudio, deben aplicarse normas de Derecho Público, más precisamente del Derecho Administrativo y, en esa inteligencia, aparece indubitable la competencia del fuero Contencioso Administrativo Federal.</a:t>
            </a:r>
          </a:p>
          <a:p>
            <a:pPr marL="0" indent="0" algn="just">
              <a:buNone/>
            </a:pPr>
            <a:endParaRPr lang="es-ES" altLang="en-US" sz="7335"/>
          </a:p>
          <a:p>
            <a:pPr marL="0" indent="0">
              <a:buNone/>
            </a:pPr>
            <a:r>
              <a:rPr lang="es-ES" altLang="en-US" sz="7335"/>
              <a:t>La </a:t>
            </a:r>
            <a:r>
              <a:rPr lang="es-ES" altLang="en-US" sz="7335" u="sng"/>
              <a:t>competencia</a:t>
            </a:r>
            <a:r>
              <a:rPr lang="es-ES" altLang="en-US" sz="7335"/>
              <a:t> posee </a:t>
            </a:r>
            <a:r>
              <a:rPr lang="es-ES" altLang="en-US" sz="7335" i="1"/>
              <a:t>raigambre constitucional</a:t>
            </a:r>
            <a:r>
              <a:rPr lang="es-ES" altLang="en-US" sz="7335"/>
              <a:t>, es de orden público, y como tal, imperativa, inderogable, irrenunciable e indisponible; privativa, excluyente e inalterable.</a:t>
            </a:r>
          </a:p>
          <a:p>
            <a:pPr marL="0" indent="0">
              <a:buNone/>
            </a:pPr>
            <a:endParaRPr lang="es-ES" altLang="en-US" sz="7335"/>
          </a:p>
          <a:p>
            <a:pPr marL="0" indent="0">
              <a:buNone/>
            </a:pPr>
            <a:r>
              <a:rPr lang="es-ES" altLang="en-US" sz="7335"/>
              <a:t>Por esto, se ha sostenido que se considera principio básico que la competencia federal ratione materiae es improrrogable, cuales quiera sean las partes que intervengan [“La determinación del conocimiento de un caso a la justicia federal por razón de la materia lleva el propósito de afirmar atribuciones del gobierno federal en las causas relacionadas con la Constitución, tratados y leyes nacionales, así como las concernientes al almirantazgo y jurisdicción marítima” (CSJN, en autos “Maggio Orfeo s/ amparo”, 23/11/1995, MJ-JU-M-21442-AR).</a:t>
            </a:r>
          </a:p>
          <a:p>
            <a:pPr marL="0" indent="0">
              <a:buNone/>
            </a:pPr>
            <a:r>
              <a:rPr lang="es-ES" altLang="en-US" sz="7335"/>
              <a:t>De acuerdo a su jurisprudencia, el Tribunal cimero de la Nación, señala que la competencia en razón de la materia es improrrogable por su propia naturaleza y no puede ser alterada por los litigantes (Fallos, 122:408, 132:230), toda vez que las leyes sobre jurisdicción y competencia son de orden público y no depende de la voluntad de las partes su aplicación (Fallos, 14:280; 151:324)].</a:t>
            </a:r>
          </a:p>
          <a:p>
            <a:pPr marL="0" indent="0">
              <a:buNone/>
            </a:pPr>
            <a:endParaRPr lang="es-ES" altLang="en-US"/>
          </a:p>
          <a:p>
            <a:pPr marL="0" indent="0">
              <a:buNone/>
            </a:pPr>
            <a:r>
              <a:rPr lang="es-ES" altLang="en-US" sz="7200"/>
              <a:t>                  </a:t>
            </a:r>
            <a:r>
              <a:rPr lang="es-ES" altLang="en-US" sz="5600"/>
              <a:t>© Abog. Jorge C. Resqui Pizarro          www.rprsabogados.com.ar           jrpizarro@rprsabogados.com.ar </a:t>
            </a:r>
          </a:p>
          <a:p>
            <a:pPr marL="0" indent="0">
              <a:buNone/>
            </a:pPr>
            <a:endParaRPr lang="es-ES" altLang="en-US" sz="56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3040" y="136525"/>
            <a:ext cx="11867515" cy="655320"/>
          </a:xfrm>
        </p:spPr>
        <p:txBody>
          <a:bodyPr>
            <a:normAutofit fontScale="90000"/>
          </a:bodyPr>
          <a:lstStyle/>
          <a:p>
            <a:pPr algn="ctr"/>
            <a:r>
              <a:rPr lang="es-ES" altLang="en-US" sz="2220" b="1" u="sng">
                <a:solidFill>
                  <a:schemeClr val="tx1"/>
                </a:solidFill>
              </a:rPr>
              <a:t>Novedades en la Adecuación de los Conjuntos Inmobiliarios - Particularidades del derecho de la propiedad horizontal especial</a:t>
            </a:r>
          </a:p>
        </p:txBody>
      </p:sp>
      <p:sp>
        <p:nvSpPr>
          <p:cNvPr id="3" name="Marcador de posición de contenido 2"/>
          <p:cNvSpPr>
            <a:spLocks noGrp="1"/>
          </p:cNvSpPr>
          <p:nvPr>
            <p:ph idx="1"/>
          </p:nvPr>
        </p:nvSpPr>
        <p:spPr>
          <a:xfrm>
            <a:off x="193040" y="925195"/>
            <a:ext cx="11867515" cy="5855335"/>
          </a:xfrm>
        </p:spPr>
        <p:txBody>
          <a:bodyPr>
            <a:normAutofit fontScale="25000"/>
          </a:bodyPr>
          <a:lstStyle/>
          <a:p>
            <a:pPr marL="0" indent="0" algn="just">
              <a:buNone/>
            </a:pPr>
            <a:r>
              <a:rPr lang="es-ES" altLang="en-US" sz="7200"/>
              <a:t>Resulta, de esta forma, relevante confluir en que la definición de la competencia contencioso administrativa es una cuestión constitucional, dado que se vincula con el sistema republicano y federal adoptado por la Nación Argentina y, paralelamente, se relaciona con derechos y garantías constitucionales.</a:t>
            </a:r>
          </a:p>
          <a:p>
            <a:pPr marL="0" indent="0" algn="just">
              <a:buNone/>
            </a:pPr>
            <a:endParaRPr lang="es-ES" altLang="en-US" sz="7200"/>
          </a:p>
          <a:p>
            <a:pPr marL="0" indent="0">
              <a:buNone/>
            </a:pPr>
            <a:r>
              <a:rPr lang="es-ES" altLang="en-US" sz="7200"/>
              <a:t>El proceso contencioso administrativo, entonces, se proyecta como la garantía de control de la Administración a partir de las pretensiones ejercidas por los particulares afectados por el ejercicio de la función administrativa, en el marco de una causa judicial.</a:t>
            </a:r>
          </a:p>
          <a:p>
            <a:pPr marL="0" indent="0">
              <a:buNone/>
            </a:pPr>
            <a:endParaRPr lang="es-ES" altLang="en-US" sz="7200"/>
          </a:p>
          <a:p>
            <a:pPr marL="0" indent="0">
              <a:buNone/>
            </a:pPr>
            <a:r>
              <a:rPr lang="es-ES" altLang="en-US" sz="7200"/>
              <a:t>En el caso sobre el que intentamos elucidar estos conceptos, para resolver la litis, se aprecia como insoslayable aplicar disposiciones normativas -en sentido material- públicas, como lo son las Resoluciones Generales N° 25 y N° 27/2020 emanadas de la IGJ, las contenidas en la ley orgánica 22.315 y lo estatuido por el decreto reglamentario 1493/82, como ya hemos referido más arriba.</a:t>
            </a:r>
          </a:p>
          <a:p>
            <a:pPr marL="0" indent="0">
              <a:buNone/>
            </a:pPr>
            <a:endParaRPr lang="es-ES" altLang="en-US" sz="7200"/>
          </a:p>
          <a:p>
            <a:pPr marL="0" indent="0">
              <a:buNone/>
            </a:pPr>
            <a:r>
              <a:rPr lang="es-ES" altLang="en-US" sz="7200"/>
              <a:t>Se parte, por lo expuesto, en que el </a:t>
            </a:r>
            <a:r>
              <a:rPr lang="es-ES" altLang="en-US" sz="7200" b="1"/>
              <a:t>derecho público</a:t>
            </a:r>
            <a:r>
              <a:rPr lang="es-ES" altLang="en-US" sz="7200"/>
              <a:t> es el que rige relaciones entre particulares y personas jurídicas de derecho público (en la especie el Estado Nacional, a través de un organismo desconcentrado o descentralizado con personería procesal como la IGJ).</a:t>
            </a:r>
          </a:p>
          <a:p>
            <a:pPr marL="0" indent="0">
              <a:buNone/>
            </a:pPr>
            <a:r>
              <a:rPr lang="es-ES" altLang="en-US" sz="7200"/>
              <a:t>                         </a:t>
            </a:r>
            <a:r>
              <a:rPr lang="es-ES" altLang="en-US" sz="5600"/>
              <a:t>© Abog. Jorge C. Resqui Pizarro          www.rprsabogados.com.ar           jrpizarro@rprsabogados.com.ar </a:t>
            </a:r>
          </a:p>
          <a:p>
            <a:pPr marL="0" indent="0">
              <a:buNone/>
            </a:pPr>
            <a:endParaRPr lang="es-ES" altLang="en-US" sz="5600"/>
          </a:p>
          <a:p>
            <a:pPr marL="0" indent="0">
              <a:buNone/>
            </a:pPr>
            <a:endParaRPr lang="es-ES" altLang="en-US" sz="5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415" y="100330"/>
            <a:ext cx="11903075" cy="691515"/>
          </a:xfrm>
        </p:spPr>
        <p:txBody>
          <a:bodyPr>
            <a:normAutofit fontScale="90000"/>
          </a:bodyPr>
          <a:lstStyle/>
          <a:p>
            <a:pPr algn="ctr"/>
            <a:r>
              <a:rPr lang="es-ES" altLang="en-US" sz="2220" b="1" u="sng">
                <a:solidFill>
                  <a:schemeClr val="tx1"/>
                </a:solidFill>
              </a:rPr>
              <a:t>Novedades en la Adecuación de los Conjuntos Inmobiliarios - Particularidades del derecho de la propiedad horizontal especial</a:t>
            </a:r>
          </a:p>
        </p:txBody>
      </p:sp>
      <p:sp>
        <p:nvSpPr>
          <p:cNvPr id="3" name="Marcador de posición de contenido 2"/>
          <p:cNvSpPr>
            <a:spLocks noGrp="1"/>
          </p:cNvSpPr>
          <p:nvPr>
            <p:ph idx="1"/>
          </p:nvPr>
        </p:nvSpPr>
        <p:spPr>
          <a:xfrm>
            <a:off x="145415" y="792480"/>
            <a:ext cx="11903075" cy="5975985"/>
          </a:xfrm>
        </p:spPr>
        <p:txBody>
          <a:bodyPr>
            <a:normAutofit lnSpcReduction="10000"/>
          </a:bodyPr>
          <a:lstStyle/>
          <a:p>
            <a:pPr marL="0" indent="0" algn="just">
              <a:buNone/>
            </a:pPr>
            <a:r>
              <a:rPr lang="es-ES" altLang="en-US"/>
              <a:t>Cierto es que serán de derecho privado aquellas relaciones jurídicas en que el Estado establezca con particulares con base en normas de esa rama del derecho y sin ejercer ninguna potestad pública, aunque desde luego nada tiene de eso la actuación de la IGJ que se impugna en en el proceso en exégesis. En definitiva, lo que se erige como relevante es la norma o el conjunto de normas que servirán para dirimir la controversia.</a:t>
            </a:r>
          </a:p>
          <a:p>
            <a:pPr marL="0" indent="0" algn="just">
              <a:buNone/>
            </a:pPr>
            <a:endParaRPr lang="es-ES" altLang="en-US"/>
          </a:p>
          <a:p>
            <a:pPr marL="0" indent="0" algn="just">
              <a:buNone/>
            </a:pPr>
            <a:r>
              <a:rPr lang="es-ES" altLang="en-US"/>
              <a:t>La Corte federal tiene asentado que la competencia de la justicia Federal en lo Contencioso Administrativo, se determina cuando: (i) la relación jurídica en que se funda la demanda fue celebrada en el marco de normas federales; (ii) se cuestionan actos de naturaleza administrativa; (iii) intervienen en el litigio entidades nacionales [Fallos: 308:393; 311; 2659; 326:3118, entre muchos otros.]; y (iv) cuando las normas aplicables para resolver el pleito tengan naturaleza administrativa [Fallos 328:3906; 329:3912, solo por citar algunos].</a:t>
            </a:r>
          </a:p>
          <a:p>
            <a:pPr marL="0" indent="0" algn="just">
              <a:buNone/>
            </a:pPr>
            <a:endParaRPr lang="es-ES" altLang="en-US"/>
          </a:p>
          <a:p>
            <a:pPr marL="0" indent="0" algn="just">
              <a:buNone/>
            </a:pPr>
            <a:r>
              <a:rPr lang="es-ES" altLang="en-US"/>
              <a:t>Así lo tiene resuelto desde antiguo la jurisprudencia del fuero, reproduciendo la extensa fundamentación dada por la otrora Cámara Nacional de Apelaciones en lo Federal en el conocido fallo plenario “Boccardo c/Banco Hipotecario Nacional”, decidido el 30/05/1978.</a:t>
            </a:r>
          </a:p>
          <a:p>
            <a:pPr marL="0" indent="0" algn="just">
              <a:buNone/>
            </a:pPr>
            <a:endParaRPr lang="es-ES" altLang="en-US"/>
          </a:p>
          <a:p>
            <a:pPr marL="0" indent="0" algn="just">
              <a:buNone/>
            </a:pPr>
            <a:r>
              <a:rPr lang="es-ES" altLang="en-US"/>
              <a:t>Será preciso, además, atender al </a:t>
            </a:r>
            <a:r>
              <a:rPr lang="es-ES" altLang="en-US" u="sng"/>
              <a:t>"principio de especialidad" </a:t>
            </a:r>
            <a:r>
              <a:rPr lang="es-ES" altLang="en-US"/>
              <a:t>en punto a la atribución de la competencia, lo que justifica ampliamente el conocimiento de la causa por parte del fuero Federal especializado cuya competencia se proclama, no existiendo precepto legal alguno que vede ese temperamento o atribuya en la contienda una competencia distinta.</a:t>
            </a:r>
          </a:p>
          <a:p>
            <a:pPr marL="0" indent="0" algn="just">
              <a:buNone/>
            </a:pPr>
            <a:r>
              <a:rPr lang="es-ES" altLang="en-US"/>
              <a:t>                        </a:t>
            </a:r>
            <a:r>
              <a:rPr lang="es-ES" altLang="en-US" sz="1400"/>
              <a:t>© Abog. Jorge C. Resqui Pizarro          www.rprsabogados.com.ar           jrpizarro@rprsabogados.com.ar </a:t>
            </a:r>
          </a:p>
          <a:p>
            <a:pPr marL="0" indent="0" algn="just">
              <a:buNone/>
            </a:pPr>
            <a:endParaRPr lang="es-ES" altLang="en-US"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2080" y="76835"/>
            <a:ext cx="11953240" cy="751205"/>
          </a:xfrm>
        </p:spPr>
        <p:txBody>
          <a:bodyPr/>
          <a:lstStyle/>
          <a:p>
            <a:pPr algn="ctr"/>
            <a:r>
              <a:rPr lang="es-ES" altLang="en-US" sz="2000" b="1" u="sng">
                <a:solidFill>
                  <a:schemeClr val="tx1"/>
                </a:solidFill>
              </a:rPr>
              <a:t>Novedades en la Adecuación de los Conjuntos Inmobiliarios - Particularidades del derecho de la propiedad horizontal especial</a:t>
            </a:r>
          </a:p>
        </p:txBody>
      </p:sp>
      <p:sp>
        <p:nvSpPr>
          <p:cNvPr id="3" name="Marcador de posición de contenido 2"/>
          <p:cNvSpPr>
            <a:spLocks noGrp="1"/>
          </p:cNvSpPr>
          <p:nvPr>
            <p:ph idx="1"/>
          </p:nvPr>
        </p:nvSpPr>
        <p:spPr>
          <a:xfrm>
            <a:off x="132080" y="828040"/>
            <a:ext cx="11953240" cy="5927090"/>
          </a:xfrm>
        </p:spPr>
        <p:txBody>
          <a:bodyPr>
            <a:normAutofit fontScale="25000"/>
          </a:bodyPr>
          <a:lstStyle/>
          <a:p>
            <a:pPr marL="0" indent="0" algn="just">
              <a:buNone/>
            </a:pPr>
            <a:r>
              <a:rPr lang="es-ES" altLang="en-US" sz="6665"/>
              <a:t>Lo decidido en torno a la competencia, afecta sustancialmente la </a:t>
            </a:r>
            <a:r>
              <a:rPr lang="es-ES" altLang="en-US" sz="6665" b="1"/>
              <a:t>garantía de defensa en juicio del Estado Nacional</a:t>
            </a:r>
            <a:r>
              <a:rPr lang="es-ES" altLang="en-US" sz="6665"/>
              <a:t>, analizando la propia naturaleza jurídica de la relación que vincula a la parte accionante con las disposiciones reglamentarias emanadas del órgano de control de las personas jurídicas en el ámbito de la Ciudad Autónoma de Buenos Aires.</a:t>
            </a:r>
          </a:p>
          <a:p>
            <a:pPr marL="0" indent="0" algn="just">
              <a:buNone/>
            </a:pPr>
            <a:endParaRPr lang="es-ES" altLang="en-US" sz="6665"/>
          </a:p>
          <a:p>
            <a:pPr marL="0" indent="0" algn="just">
              <a:buNone/>
            </a:pPr>
            <a:r>
              <a:rPr lang="es-ES" altLang="en-US" sz="6665"/>
              <a:t>Las garantías constitucionales que, interpretamos, se han vulnerado en detrimento del Estado Nacional: (a) La garantía de la defensa en juicio (art. 18 de la CN); (b) La garantía del "juez natural" (art. 116 de la CN); (c) La garantía de la razonabilidad de los actos de los poderes públicos (art. 28 de la CN); (d) La garantía del respeto a la división de poderes.</a:t>
            </a:r>
          </a:p>
          <a:p>
            <a:pPr marL="0" indent="0" algn="just">
              <a:buNone/>
            </a:pPr>
            <a:endParaRPr lang="es-ES" altLang="en-US" sz="6665"/>
          </a:p>
          <a:p>
            <a:pPr marL="0" indent="0" algn="just">
              <a:buNone/>
            </a:pPr>
            <a:r>
              <a:rPr lang="es-ES" altLang="en-US" sz="6665"/>
              <a:t>Fallo </a:t>
            </a:r>
            <a:r>
              <a:rPr lang="es-ES" altLang="en-US" sz="6665" b="1"/>
              <a:t>INSPECCION GENERAL DE JUSTICIA c/ HARAS PINO SOLO S.A. s/ORGANISMOS EXTERNOS Expediente N° 12852/2021/CA01</a:t>
            </a:r>
            <a:r>
              <a:rPr lang="es-ES" altLang="en-US" sz="6665"/>
              <a:t> CAMARA COMERCIAL - SALA C - 06-04-2022 </a:t>
            </a:r>
          </a:p>
          <a:p>
            <a:pPr marL="0" indent="0" algn="just">
              <a:buNone/>
            </a:pPr>
            <a:endParaRPr lang="es-ES" altLang="en-US" sz="6665"/>
          </a:p>
          <a:p>
            <a:pPr marL="0" indent="0" algn="just">
              <a:buNone/>
            </a:pPr>
            <a:r>
              <a:rPr lang="es-ES" altLang="en-US" sz="6665"/>
              <a:t>La IGJ dedujo </a:t>
            </a:r>
            <a:r>
              <a:rPr lang="es-ES" altLang="en-US" sz="6665" b="1"/>
              <a:t>recurso extraordinario federal </a:t>
            </a:r>
            <a:r>
              <a:rPr lang="es-ES" altLang="en-US" sz="6665"/>
              <a:t>contra la sentencia dictada por este tribunal que hemos analizado.</a:t>
            </a:r>
          </a:p>
          <a:p>
            <a:pPr marL="0" indent="0" algn="just">
              <a:buNone/>
            </a:pPr>
            <a:r>
              <a:rPr lang="es-ES" altLang="en-US" sz="6665"/>
              <a:t>“Lo decidido en autos no fue contrario a la validez de ningún acto o resolución de autoridad ‘nacional’ en los términos del art. 14, inc. 1° y 3°, de la ley 48, por cuanto la decisión fue adoptada en el marco de las funciones de carácter eminentemente local que tiene dicho organismo en materia societaria, lo cual descarta la viabilidad de conceder con tal base el recurso de marras”.</a:t>
            </a:r>
          </a:p>
          <a:p>
            <a:pPr marL="0" indent="0" algn="just">
              <a:buNone/>
            </a:pPr>
            <a:r>
              <a:rPr lang="es-ES" altLang="en-US" sz="6665"/>
              <a:t>    </a:t>
            </a:r>
            <a:r>
              <a:rPr lang="es-ES" altLang="en-US" sz="1400"/>
              <a:t>                                                         </a:t>
            </a:r>
            <a:r>
              <a:rPr lang="es-ES" altLang="en-US" sz="5600"/>
              <a:t>   © Abog. Jorge C. Resqui Pizarro          www.rprsabogados.com.ar           jrpizarro@rprsabogados.com.ar </a:t>
            </a:r>
          </a:p>
          <a:p>
            <a:pPr marL="0" indent="0" algn="just">
              <a:buNone/>
            </a:pPr>
            <a:endParaRPr lang="es-ES" altLang="en-US" sz="5600"/>
          </a:p>
          <a:p>
            <a:pPr marL="0" indent="0" algn="just">
              <a:buNone/>
            </a:pPr>
            <a:endParaRPr lang="es-ES" altLang="en-US" sz="5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385" y="147320"/>
            <a:ext cx="11885930" cy="607060"/>
          </a:xfrm>
        </p:spPr>
        <p:txBody>
          <a:bodyPr>
            <a:normAutofit fontScale="90000"/>
          </a:bodyPr>
          <a:lstStyle/>
          <a:p>
            <a:pPr algn="ctr"/>
            <a:r>
              <a:rPr lang="es-ES" altLang="en-US" sz="2220" b="1" u="sng">
                <a:solidFill>
                  <a:schemeClr val="tx1"/>
                </a:solidFill>
                <a:sym typeface="+mn-ea"/>
              </a:rPr>
              <a:t>Novedades en la Adecuación de los Conjuntos Inmobiliarios - Particularidades del derecho de la propiedad horizontal especial</a:t>
            </a:r>
            <a:br>
              <a:rPr lang="es-ES" altLang="en-US" sz="2220" b="1" u="sng">
                <a:solidFill>
                  <a:schemeClr val="tx1"/>
                </a:solidFill>
              </a:rPr>
            </a:br>
            <a:endParaRPr lang="es-ES" altLang="en-US" sz="2220"/>
          </a:p>
        </p:txBody>
      </p:sp>
      <p:sp>
        <p:nvSpPr>
          <p:cNvPr id="3" name="Marcador de posición de contenido 2"/>
          <p:cNvSpPr>
            <a:spLocks noGrp="1"/>
          </p:cNvSpPr>
          <p:nvPr>
            <p:ph idx="1"/>
          </p:nvPr>
        </p:nvSpPr>
        <p:spPr>
          <a:xfrm>
            <a:off x="159385" y="901700"/>
            <a:ext cx="11885930" cy="5839460"/>
          </a:xfrm>
        </p:spPr>
        <p:txBody>
          <a:bodyPr>
            <a:normAutofit fontScale="25000"/>
          </a:bodyPr>
          <a:lstStyle/>
          <a:p>
            <a:pPr marL="0" indent="0" algn="just">
              <a:buNone/>
            </a:pPr>
            <a:r>
              <a:rPr lang="es-ES" altLang="en-US" sz="8000"/>
              <a:t>“...los argumentos no demuestran ningún desacierto que dé pie a la admisibilidad formal del recurso extraordinario por la vía anómala de la doctrina de arbitrariedad, que, como bien se sabe, ha sido desde antiguo reservada por vía pretoriana a los casos de defectos graves de fundamentación y razonamiento ((Morello, Augusto M. – Rosales Cuello, Ramiro: “Práctica del recurso extraordinario”, La Ley, Bs. As., 2009, p. 47/50)”.</a:t>
            </a:r>
          </a:p>
          <a:p>
            <a:pPr marL="0" indent="0" algn="just">
              <a:buNone/>
            </a:pPr>
            <a:endParaRPr lang="es-ES" altLang="en-US" sz="8000"/>
          </a:p>
          <a:p>
            <a:pPr marL="0" indent="0" algn="just">
              <a:buNone/>
            </a:pPr>
            <a:r>
              <a:rPr lang="es-ES" altLang="en-US" sz="8000"/>
              <a:t>“...no resulta lícito afirmar que, como condición para poder demandar, la apelante debía primero sufrir efectivamente el perjuicio que habría de irrogarle la aplicación de aquellas resoluciones, temperamento que, en lo que aquí interesa, contradice en sus bases el criterio de prevención del daño que hoy nos rige.</a:t>
            </a:r>
          </a:p>
          <a:p>
            <a:pPr marL="0" indent="0" algn="just">
              <a:buNone/>
            </a:pPr>
            <a:endParaRPr lang="es-ES" altLang="en-US" sz="8000"/>
          </a:p>
          <a:p>
            <a:pPr marL="0" indent="0" algn="just">
              <a:buNone/>
            </a:pPr>
            <a:r>
              <a:rPr lang="es-ES" altLang="en-US" sz="8000"/>
              <a:t>Por lo demás, las alegaciones vinculadas a la competencia de este tribunal para conocer en el asunto ya fueron objeto de planteamiento y decisión en el marco del recurso de queja (expte. n° 7002/2020), por lo que corresponde estar a lo allí actuado”.</a:t>
            </a:r>
          </a:p>
          <a:p>
            <a:pPr marL="0" indent="0">
              <a:buNone/>
            </a:pPr>
            <a:endParaRPr lang="es-ES" altLang="en-US" sz="8000"/>
          </a:p>
          <a:p>
            <a:pPr marL="0" indent="0">
              <a:buNone/>
            </a:pPr>
            <a:r>
              <a:rPr lang="es-ES" altLang="en-US" sz="5600"/>
              <a:t>                                   © Abog. Jorge C. Resqui Pizarro          www.rprsabogados.com.ar           jrpizarro@rprsabogados.com.ar </a:t>
            </a:r>
          </a:p>
          <a:p>
            <a:pPr marL="0" indent="0">
              <a:buNone/>
            </a:pPr>
            <a:endParaRPr lang="es-ES" altLang="en-US" sz="5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2080" y="106680"/>
            <a:ext cx="11969750" cy="774065"/>
          </a:xfrm>
        </p:spPr>
        <p:txBody>
          <a:bodyPr>
            <a:normAutofit fontScale="90000"/>
          </a:bodyPr>
          <a:lstStyle/>
          <a:p>
            <a:pPr algn="ctr"/>
            <a:r>
              <a:rPr lang="es-ES" altLang="en-US" sz="2220" b="1" u="sng">
                <a:solidFill>
                  <a:schemeClr val="tx1"/>
                </a:solidFill>
              </a:rPr>
              <a:t>Novedades en la Adecuación de los Conjuntos Inmobiliarios - Particularidades del derecho de la propiedad horizontal especial</a:t>
            </a:r>
            <a:br>
              <a:rPr lang="es-ES" altLang="en-US" sz="2220" b="1" u="sng">
                <a:solidFill>
                  <a:schemeClr val="tx1"/>
                </a:solidFill>
              </a:rPr>
            </a:br>
            <a:endParaRPr lang="es-ES" altLang="en-US" sz="2220" b="1" u="sng">
              <a:solidFill>
                <a:schemeClr val="tx1"/>
              </a:solidFill>
            </a:endParaRPr>
          </a:p>
        </p:txBody>
      </p:sp>
      <p:sp>
        <p:nvSpPr>
          <p:cNvPr id="3" name="Marcador de posición de contenido 2"/>
          <p:cNvSpPr>
            <a:spLocks noGrp="1"/>
          </p:cNvSpPr>
          <p:nvPr>
            <p:ph idx="1"/>
          </p:nvPr>
        </p:nvSpPr>
        <p:spPr>
          <a:xfrm>
            <a:off x="132080" y="880745"/>
            <a:ext cx="11969750" cy="5861050"/>
          </a:xfrm>
        </p:spPr>
        <p:txBody>
          <a:bodyPr>
            <a:noAutofit/>
          </a:bodyPr>
          <a:lstStyle/>
          <a:p>
            <a:pPr marL="0" indent="0">
              <a:buNone/>
            </a:pPr>
            <a:r>
              <a:rPr lang="es-ES" altLang="en-US" sz="1700">
                <a:sym typeface="+mn-ea"/>
              </a:rPr>
              <a:t>“...los argumentos vertidos por la recurrente sólo configuran una discrepancia con la interpretación realizada en la sentencia, en tanto la admisión del recurso extraordinario federal en esas condiciones importaría distorsionar su finalidad institucional...”</a:t>
            </a:r>
          </a:p>
          <a:p>
            <a:pPr marL="0" indent="0">
              <a:buNone/>
            </a:pPr>
            <a:endParaRPr lang="es-ES" altLang="en-US" sz="1700">
              <a:sym typeface="+mn-ea"/>
            </a:endParaRPr>
          </a:p>
          <a:p>
            <a:pPr marL="0" indent="0">
              <a:buNone/>
            </a:pPr>
            <a:r>
              <a:rPr lang="es-ES" altLang="en-US" sz="1700">
                <a:sym typeface="+mn-ea"/>
              </a:rPr>
              <a:t>Pues, bien vista, la cuestión involucrada en autos se vincula a intereses patrimoniales particulares, sin que el caso afecte de modo directo a la comunidad toda, a la buena marcha de las instituciones del país, o a las bases mismas del Estado en los términos de conocida jurisprudencia de la Corte Suprema de Justicia de la Nación (Fallos 289:36; 292:229: 307:973; entre otros).</a:t>
            </a:r>
          </a:p>
          <a:p>
            <a:pPr marL="0" indent="0">
              <a:buNone/>
            </a:pPr>
            <a:r>
              <a:rPr lang="es-ES" altLang="en-US" sz="1700">
                <a:sym typeface="+mn-ea"/>
              </a:rPr>
              <a:t>“Finalmente, tampoco se aprecia configurada una hipótesis de gravedad institucional que habilitase la concesión del recurso de marras”. Se rechaza la concesión del recurso extraordinario interpuesto, con costas a la vencida</a:t>
            </a:r>
          </a:p>
          <a:p>
            <a:pPr marL="0" indent="0">
              <a:buNone/>
            </a:pPr>
            <a:endParaRPr lang="es-ES" altLang="en-US" sz="1700">
              <a:sym typeface="+mn-ea"/>
            </a:endParaRPr>
          </a:p>
          <a:p>
            <a:pPr marL="0" indent="0">
              <a:buNone/>
            </a:pPr>
            <a:r>
              <a:rPr lang="es-ES" altLang="en-US" sz="1700">
                <a:sym typeface="+mn-ea"/>
              </a:rPr>
              <a:t>* Expte. Nº 40406-2021 - </a:t>
            </a:r>
            <a:r>
              <a:rPr lang="es-ES" altLang="en-US" sz="1700" b="1" u="sng">
                <a:sym typeface="+mn-ea"/>
              </a:rPr>
              <a:t>"Club de Campo El Moro c/ Lacivita, Alejandro Juan Manuel s/cobro de sumas de dinero</a:t>
            </a:r>
            <a:r>
              <a:rPr lang="es-ES" altLang="en-US" sz="1700">
                <a:sym typeface="+mn-ea"/>
              </a:rPr>
              <a:t>" - CNCIV - SALA M - 06/12/2021.</a:t>
            </a:r>
            <a:endParaRPr lang="es-ES" altLang="en-US" sz="1700"/>
          </a:p>
          <a:p>
            <a:pPr marL="0" indent="0">
              <a:buNone/>
            </a:pPr>
            <a:endParaRPr lang="es-ES" altLang="en-US" sz="1700"/>
          </a:p>
          <a:p>
            <a:pPr marL="0" indent="0">
              <a:buNone/>
            </a:pPr>
            <a:r>
              <a:rPr lang="es-ES" altLang="en-US" sz="1700">
                <a:sym typeface="+mn-ea"/>
              </a:rPr>
              <a:t>El CCyCN contiene una disposición similar a la del art. 524 del Código Procesal, que habilita la vía ejecutiva con el título - certificado de deuda - expedido por la administración y aprobado por el consejo de propietarios (art. 2048, último párrafo).</a:t>
            </a:r>
            <a:endParaRPr lang="es-ES" altLang="en-US" sz="1700"/>
          </a:p>
          <a:p>
            <a:r>
              <a:rPr lang="es-ES" altLang="en-US" sz="1300"/>
              <a:t>                            </a:t>
            </a:r>
            <a:r>
              <a:rPr lang="es-ES" altLang="en-US" sz="1400"/>
              <a:t>© Abog. Jorge C. Resqui Pizarro          www.rprsabogados.com.ar           jrpizarro@rprsabogados.com.ar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897" y="138896"/>
            <a:ext cx="11933498" cy="677742"/>
          </a:xfrm>
        </p:spPr>
        <p:txBody>
          <a:bodyPr>
            <a:normAutofit fontScale="90000"/>
          </a:bodyPr>
          <a:lstStyle/>
          <a:p>
            <a:pPr algn="ctr"/>
            <a:r>
              <a:rPr lang="es-ES" sz="2400" b="1" u="sng" dirty="0">
                <a:solidFill>
                  <a:schemeClr val="tx1"/>
                </a:solidFill>
                <a:sym typeface="+mn-ea"/>
              </a:rPr>
              <a:t>Novedades en la Adecuación de los Conjuntos Inmobiliarios - Particularidades del derecho de la propiedad horizontal especial </a:t>
            </a:r>
            <a:br>
              <a:rPr lang="es-AR" sz="2400" b="1" u="sng" dirty="0">
                <a:solidFill>
                  <a:schemeClr val="tx1"/>
                </a:solidFill>
              </a:rPr>
            </a:br>
            <a:endParaRPr lang="es-AR" sz="2400" b="1" u="sng" dirty="0">
              <a:solidFill>
                <a:schemeClr val="tx1"/>
              </a:solidFill>
            </a:endParaRPr>
          </a:p>
        </p:txBody>
      </p:sp>
      <p:sp>
        <p:nvSpPr>
          <p:cNvPr id="3" name="Marcador de contenido 2"/>
          <p:cNvSpPr>
            <a:spLocks noGrp="1"/>
          </p:cNvSpPr>
          <p:nvPr>
            <p:ph idx="1"/>
          </p:nvPr>
        </p:nvSpPr>
        <p:spPr>
          <a:xfrm>
            <a:off x="139065" y="910590"/>
            <a:ext cx="11933555" cy="6050280"/>
          </a:xfrm>
        </p:spPr>
        <p:txBody>
          <a:bodyPr>
            <a:normAutofit fontScale="25000"/>
          </a:bodyPr>
          <a:lstStyle/>
          <a:p>
            <a:pPr marL="0" indent="0">
              <a:buNone/>
            </a:pPr>
            <a:r>
              <a:rPr lang="es-ES" altLang="pt-BR" sz="8000" dirty="0">
                <a:solidFill>
                  <a:schemeClr val="tx1"/>
                </a:solidFill>
              </a:rPr>
              <a:t>En </a:t>
            </a:r>
            <a:r>
              <a:rPr lang="pt-BR" sz="8000" dirty="0">
                <a:solidFill>
                  <a:schemeClr val="tx1"/>
                </a:solidFill>
              </a:rPr>
              <a:t>otro de sus argumentos, </a:t>
            </a:r>
            <a:r>
              <a:rPr lang="es-ES" altLang="pt-BR" sz="8000" dirty="0">
                <a:solidFill>
                  <a:schemeClr val="tx1"/>
                </a:solidFill>
              </a:rPr>
              <a:t>manifiesta </a:t>
            </a:r>
            <a:r>
              <a:rPr lang="pt-BR" sz="8000" dirty="0">
                <a:solidFill>
                  <a:schemeClr val="tx1"/>
                </a:solidFill>
              </a:rPr>
              <a:t>que los derechos nacidos a favor de la apelante al amparo del art. 3 de la ley 19.550 son derechos adquiridos, de lo que deriva que, al pronunciarse del modo en que lo hizo, la IGJ efectuó una aplicación retroactiva de la mencionada disposición, que debe considerarse constitucionalmente inválida.</a:t>
            </a:r>
          </a:p>
          <a:p>
            <a:pPr marL="0" indent="0">
              <a:buNone/>
            </a:pPr>
            <a:endParaRPr lang="pt-BR" sz="8000" dirty="0">
              <a:solidFill>
                <a:schemeClr val="tx1"/>
              </a:solidFill>
            </a:endParaRPr>
          </a:p>
          <a:p>
            <a:pPr marL="0" indent="0">
              <a:buNone/>
            </a:pPr>
            <a:r>
              <a:rPr lang="pt-BR" sz="8000" dirty="0">
                <a:solidFill>
                  <a:schemeClr val="tx1"/>
                </a:solidFill>
              </a:rPr>
              <a:t>Expresa, en tal sentido, que las resoluciones atacadas violan sus derechos de esa índole constitucional por las razones que desarrolla, sin perjuicio de lo cual sostiene que es posible otorgar al citado art. 2075 del código fondal un contenido diverso, que le permitiría superar la invalidez denunciada.</a:t>
            </a:r>
          </a:p>
          <a:p>
            <a:pPr marL="0" indent="0">
              <a:buNone/>
            </a:pPr>
            <a:r>
              <a:rPr lang="es-ES" altLang="pt-BR" sz="8000" u="sng" dirty="0">
                <a:solidFill>
                  <a:schemeClr val="tx1"/>
                </a:solidFill>
              </a:rPr>
              <a:t>La sentencia</a:t>
            </a:r>
            <a:r>
              <a:rPr lang="es-ES" altLang="pt-BR" sz="8000" dirty="0">
                <a:solidFill>
                  <a:schemeClr val="tx1"/>
                </a:solidFill>
              </a:rPr>
              <a:t>: </a:t>
            </a:r>
            <a:endParaRPr lang="pt-BR" altLang="pt-BR" sz="8000" dirty="0">
              <a:solidFill>
                <a:schemeClr val="tx1"/>
              </a:solidFill>
            </a:endParaRPr>
          </a:p>
          <a:p>
            <a:pPr marL="0" indent="0">
              <a:buNone/>
            </a:pPr>
            <a:r>
              <a:rPr lang="es-ES" altLang="pt-BR" sz="8000" dirty="0"/>
              <a:t>L</a:t>
            </a:r>
            <a:r>
              <a:rPr lang="pt-BR" sz="8000" dirty="0"/>
              <a:t>as resoluciones recurridas son nulas desde una doble óptica, a saber: a) por incompetencia del órgano del cual emanan; y b) porque, de todos modos, evidencian un exceso en la misma consistencia del poder reglamentario previsto en el art. 99</a:t>
            </a:r>
            <a:r>
              <a:rPr lang="es-ES" altLang="pt-BR" sz="8000" dirty="0"/>
              <a:t>,</a:t>
            </a:r>
            <a:r>
              <a:rPr lang="pt-BR" sz="8000" dirty="0"/>
              <a:t> inc. 2</a:t>
            </a:r>
            <a:r>
              <a:rPr lang="es-ES" altLang="pt-BR" sz="8000" dirty="0"/>
              <a:t>,</a:t>
            </a:r>
            <a:r>
              <a:rPr lang="pt-BR" sz="8000" dirty="0"/>
              <a:t> de la Constitución Nacional. </a:t>
            </a:r>
          </a:p>
          <a:p>
            <a:pPr marL="0" indent="0">
              <a:buNone/>
            </a:pPr>
            <a:endParaRPr lang="pt-BR" sz="8000" dirty="0"/>
          </a:p>
          <a:p>
            <a:pPr marL="0" indent="0">
              <a:buNone/>
            </a:pPr>
            <a:r>
              <a:rPr lang="pt-BR" sz="8000" dirty="0"/>
              <a:t>“De lo dispuesto en esa norma resulta que el Presidente de la Nación tiene la atribución de expedir las instrucciones y reglamentos que sean necesarios para la ejecución de las leyes de la Nación, cuidando no alterar su espíritu con excepciones reglamentarias”</a:t>
            </a:r>
            <a:r>
              <a:rPr lang="es-ES" altLang="pt-BR" sz="8000" dirty="0"/>
              <a:t>.</a:t>
            </a:r>
            <a:endParaRPr lang="pt-BR" sz="8000" dirty="0"/>
          </a:p>
          <a:p>
            <a:pPr marL="0" indent="0">
              <a:buNone/>
            </a:pPr>
            <a:r>
              <a:rPr lang="pt-BR" sz="1600" dirty="0"/>
              <a:t>              </a:t>
            </a:r>
            <a:r>
              <a:rPr lang="es-ES" altLang="pt-BR" sz="1600" dirty="0"/>
              <a:t>                                                                                           </a:t>
            </a:r>
            <a:r>
              <a:rPr lang="pt-BR" sz="4800" dirty="0"/>
              <a:t>  © </a:t>
            </a:r>
            <a:r>
              <a:rPr lang="pt-BR" sz="4800" dirty="0" err="1"/>
              <a:t>Abog</a:t>
            </a:r>
            <a:r>
              <a:rPr lang="pt-BR" sz="4800" dirty="0"/>
              <a:t>. Jorge C. </a:t>
            </a:r>
            <a:r>
              <a:rPr lang="pt-BR" sz="4800" dirty="0" err="1"/>
              <a:t>Resqui</a:t>
            </a:r>
            <a:r>
              <a:rPr lang="pt-BR" sz="4800" dirty="0"/>
              <a:t> Pizarro          www.rprsabogados.com.ar           jrpizarro@rprsabogados.com.ar</a:t>
            </a:r>
            <a:endParaRPr lang="es-AR" sz="4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145" y="101600"/>
            <a:ext cx="11953240" cy="630555"/>
          </a:xfrm>
        </p:spPr>
        <p:txBody>
          <a:bodyPr>
            <a:normAutofit fontScale="90000"/>
          </a:bodyPr>
          <a:lstStyle/>
          <a:p>
            <a:pPr algn="ctr"/>
            <a:r>
              <a:rPr lang="es-ES" altLang="en-US" sz="2220" b="1" u="sng">
                <a:solidFill>
                  <a:schemeClr val="tx1"/>
                </a:solidFill>
                <a:sym typeface="+mn-ea"/>
              </a:rPr>
              <a:t>Novedades en la Adecuación de los Conjuntos Inmobiliarios - Particularidades del derecho de la propiedad horizontal especial</a:t>
            </a:r>
            <a:br>
              <a:rPr lang="es-ES" altLang="en-US" sz="2220" b="1" u="sng">
                <a:solidFill>
                  <a:schemeClr val="tx1"/>
                </a:solidFill>
              </a:rPr>
            </a:br>
            <a:endParaRPr lang="es-ES" altLang="en-US" sz="2220">
              <a:solidFill>
                <a:schemeClr val="tx1"/>
              </a:solidFill>
            </a:endParaRPr>
          </a:p>
        </p:txBody>
      </p:sp>
      <p:sp>
        <p:nvSpPr>
          <p:cNvPr id="3" name="Marcador de posición de contenido 2"/>
          <p:cNvSpPr>
            <a:spLocks noGrp="1"/>
          </p:cNvSpPr>
          <p:nvPr>
            <p:ph idx="1"/>
          </p:nvPr>
        </p:nvSpPr>
        <p:spPr>
          <a:xfrm>
            <a:off x="144145" y="804545"/>
            <a:ext cx="11880850" cy="5927090"/>
          </a:xfrm>
        </p:spPr>
        <p:txBody>
          <a:bodyPr>
            <a:normAutofit lnSpcReduction="10000"/>
          </a:bodyPr>
          <a:lstStyle/>
          <a:p>
            <a:pPr marL="0" indent="0">
              <a:buNone/>
            </a:pPr>
            <a:r>
              <a:rPr lang="es-ES" altLang="en-US"/>
              <a:t>El art. 2075 del Código unificado establece que todos los conjuntos inmobiliarios deben someterse a la normativa del derecho real de propiedad horizontal establecida en el Título V del Libro Cuarto, con las modificaciones que establece el Título VI, a los fines de conformar un </a:t>
            </a:r>
            <a:r>
              <a:rPr lang="es-ES" altLang="en-US" i="1"/>
              <a:t>derecho real de propiedad horizontal especial.</a:t>
            </a:r>
          </a:p>
          <a:p>
            <a:pPr marL="0" indent="0">
              <a:buNone/>
            </a:pPr>
            <a:endParaRPr lang="es-ES" altLang="en-US" i="1"/>
          </a:p>
          <a:p>
            <a:pPr marL="0" indent="0" algn="just">
              <a:buNone/>
            </a:pPr>
            <a:r>
              <a:rPr lang="es-ES" altLang="en-US"/>
              <a:t>Del estatuto acompañado al escrito de demanda surge que el certificado de deuda extendido por la entidad con la firma de su presidente y tesorero será </a:t>
            </a:r>
            <a:r>
              <a:rPr lang="es-ES" altLang="en-US" b="1"/>
              <a:t>título ejecutivo hábil y suficiente</a:t>
            </a:r>
            <a:r>
              <a:rPr lang="es-ES" altLang="en-US"/>
              <a:t> para iniciar demanda por cobro ejecutivo de las sumas adeudadas por cualquier concepto.</a:t>
            </a:r>
          </a:p>
          <a:p>
            <a:pPr marL="0" indent="0" algn="just">
              <a:buNone/>
            </a:pPr>
            <a:endParaRPr lang="es-ES" altLang="en-US"/>
          </a:p>
          <a:p>
            <a:pPr marL="0" indent="0" algn="just">
              <a:buNone/>
            </a:pPr>
            <a:r>
              <a:rPr lang="es-ES" altLang="en-US"/>
              <a:t>El Club de Campo El Moro interpuso el recurso de apelación contra la providencia del juez del grado anterior del 21 de octubre del 2021, en que se determinó el trámite ordinario al presente juicio de reclamo de expensas. Al fundar el recurso, alegó que se trata de un club de campo preexistente al decreto ley 8912/77 y como tal se encuentra bajo las normas de los conjuntos inmobiliarios mediante </a:t>
            </a:r>
            <a:r>
              <a:rPr lang="es-ES" altLang="en-US" i="1"/>
              <a:t>la adecuación de su estatuto vigente que cumple con la totalidad de sus exigencias</a:t>
            </a:r>
            <a:r>
              <a:rPr lang="es-ES" altLang="en-US"/>
              <a:t>. Como consecuencia de ello, según afirmó, el certificado de deuda de expensas expedido de conformidad con lo dispuesto por su estatuto (cláusula 21°) se adecúa a las previsiones del art. 524 del Código Procesal.</a:t>
            </a:r>
          </a:p>
          <a:p>
            <a:pPr marL="0" indent="0" algn="just">
              <a:buNone/>
            </a:pPr>
            <a:endParaRPr lang="es-ES" altLang="en-US"/>
          </a:p>
          <a:p>
            <a:pPr marL="0" indent="0" algn="just">
              <a:buNone/>
            </a:pPr>
            <a:r>
              <a:rPr lang="es-ES" altLang="en-US"/>
              <a:t>El problema se presenta en aquellos conjuntos inmobiliarios (en sentido estricto) preexistentes, que funcionen como una combinación de derechos reales y personales, y que no se hayan adecuado al régimen de propiedad horizontal especial, expresa la sentencia.</a:t>
            </a:r>
          </a:p>
          <a:p>
            <a:pPr marL="0" indent="0" algn="just">
              <a:buNone/>
            </a:pPr>
            <a:r>
              <a:rPr lang="es-ES" altLang="en-US" sz="1400"/>
              <a:t>                                 © Abog. Jorge C. Resqui Pizarro          www.rprsabogados.com.ar           jrpizarro@rprsabogados.com.ar </a:t>
            </a:r>
          </a:p>
          <a:p>
            <a:pPr marL="0" indent="0" algn="just">
              <a:buNone/>
            </a:pPr>
            <a:endParaRPr lang="es-ES" altLang="en-US" sz="1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0015" y="635"/>
            <a:ext cx="11915775" cy="791210"/>
          </a:xfrm>
        </p:spPr>
        <p:txBody>
          <a:bodyPr>
            <a:normAutofit fontScale="90000"/>
          </a:bodyPr>
          <a:lstStyle/>
          <a:p>
            <a:pPr algn="ctr"/>
            <a:r>
              <a:rPr lang="es-ES" altLang="en-US" sz="2220" b="1" u="sng">
                <a:solidFill>
                  <a:schemeClr val="tx1"/>
                </a:solidFill>
              </a:rPr>
              <a:t>Novedades en la Adecuación de los Conjuntos Inmobiliarios - Particularidades del derecho de la propiedad horizontal especial</a:t>
            </a:r>
            <a:br>
              <a:rPr lang="es-ES" altLang="en-US" sz="2220" b="1" u="sng">
                <a:solidFill>
                  <a:schemeClr val="tx1"/>
                </a:solidFill>
              </a:rPr>
            </a:br>
            <a:endParaRPr lang="es-ES" altLang="en-US" sz="2220" b="1" u="sng">
              <a:solidFill>
                <a:schemeClr val="tx1"/>
              </a:solidFill>
            </a:endParaRPr>
          </a:p>
        </p:txBody>
      </p:sp>
      <p:sp>
        <p:nvSpPr>
          <p:cNvPr id="3" name="Marcador de posición de contenido 2"/>
          <p:cNvSpPr>
            <a:spLocks noGrp="1"/>
          </p:cNvSpPr>
          <p:nvPr>
            <p:ph idx="1"/>
          </p:nvPr>
        </p:nvSpPr>
        <p:spPr>
          <a:xfrm>
            <a:off x="120015" y="791845"/>
            <a:ext cx="11915775" cy="5975985"/>
          </a:xfrm>
        </p:spPr>
        <p:txBody>
          <a:bodyPr>
            <a:normAutofit lnSpcReduction="10000"/>
          </a:bodyPr>
          <a:lstStyle/>
          <a:p>
            <a:pPr marL="0" indent="0" algn="just">
              <a:buNone/>
            </a:pPr>
            <a:r>
              <a:rPr lang="es-ES" altLang="en-US" sz="2000"/>
              <a:t>“En función de ello y sin perjuicio de las distintas posturas asumidas por otros tribunales a las que se hizo referencia en el apartado anterior, no se advierten –en principio– impedimentos para que el reclamo formulado pueda tramitar por la vía ejecutiva. Ello así, sin perjuicio de lo que pudiera decidirse acerca de otras cuestiones que podrían plantearse en el pleito”, concluye el decisorio.</a:t>
            </a:r>
          </a:p>
          <a:p>
            <a:pPr marL="0" indent="0" algn="just">
              <a:buNone/>
            </a:pPr>
            <a:endParaRPr lang="es-ES" altLang="en-US" sz="2000"/>
          </a:p>
          <a:p>
            <a:pPr marL="0" indent="0" algn="just">
              <a:buNone/>
            </a:pPr>
            <a:r>
              <a:rPr lang="es-ES" altLang="en-US" sz="2000"/>
              <a:t>En materia de </a:t>
            </a:r>
            <a:r>
              <a:rPr lang="es-ES" altLang="en-US" sz="2000" b="1"/>
              <a:t>expensas comunes</a:t>
            </a:r>
            <a:r>
              <a:rPr lang="es-ES" altLang="en-US" sz="2000"/>
              <a:t> (ordinarias y extraordinarias), ante la falta de pago por parte de un copropietario (sea de un edificio afectado al régimen de la propiedad horizontal o de un conjunto inmobiliario), el certificado de deuda expedido por el administrador es título ejecutivo para su cobro. Esto es de indudable aplicación para los conjuntos inmobiliarios creados a partir de la sanción del CCyCN (arg., arts. 2075, segundo párrafo, 2081).</a:t>
            </a:r>
          </a:p>
          <a:p>
            <a:pPr marL="0" indent="0" algn="just">
              <a:buNone/>
            </a:pPr>
            <a:endParaRPr lang="es-ES" altLang="en-US" sz="2000"/>
          </a:p>
          <a:p>
            <a:pPr marL="0" indent="0" algn="just">
              <a:buNone/>
            </a:pPr>
            <a:r>
              <a:rPr lang="es-ES" altLang="en-US" sz="2000"/>
              <a:t>El debate está dado en la aplicación de esa regla para los certificados de deuda emitidos por la administración de un conjunto inmobiliario preexistente; es decir, no adecuado a la estructura legal de una propiedad horizontal especial sino organizado mediante una combinación de derechos reales y personales existentes a la época de su constitución (o bien en base al régimen de normas provinciales que regulaban aspectos de estos emprendimientos inmobiliarios antes de la sanción del Código único).</a:t>
            </a:r>
          </a:p>
          <a:p>
            <a:pPr marL="0" indent="0" algn="just">
              <a:buNone/>
            </a:pPr>
            <a:r>
              <a:rPr lang="es-ES" altLang="en-US" sz="1400"/>
              <a:t> </a:t>
            </a:r>
          </a:p>
          <a:p>
            <a:pPr marL="0" indent="0" algn="just">
              <a:buNone/>
            </a:pPr>
            <a:endParaRPr lang="es-ES" altLang="en-US" sz="1400"/>
          </a:p>
          <a:p>
            <a:pPr marL="0" indent="0" algn="just">
              <a:buNone/>
            </a:pPr>
            <a:r>
              <a:rPr lang="es-ES" altLang="en-US" sz="1400"/>
              <a:t>                              © Abog. Jorge C. Resqui Pizarro          www.rprsabogados.com.ar           jrpizarro@rprsabogados.com.ar </a:t>
            </a:r>
          </a:p>
          <a:p>
            <a:pPr marL="0" indent="0" algn="just">
              <a:buNone/>
            </a:pPr>
            <a:endParaRPr lang="es-ES" altLang="en-US" sz="1400"/>
          </a:p>
          <a:p>
            <a:pPr marL="0" indent="0" algn="just">
              <a:buNone/>
            </a:pPr>
            <a:endParaRPr lang="es-ES" altLang="en-US"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210" y="100330"/>
            <a:ext cx="11892280" cy="690880"/>
          </a:xfrm>
        </p:spPr>
        <p:txBody>
          <a:bodyPr>
            <a:normAutofit fontScale="90000"/>
          </a:bodyPr>
          <a:lstStyle/>
          <a:p>
            <a:pPr algn="ctr"/>
            <a:r>
              <a:rPr lang="es-ES" altLang="en-US" sz="2000" b="1" u="sng">
                <a:solidFill>
                  <a:schemeClr val="tx1"/>
                </a:solidFill>
              </a:rPr>
              <a:t>Novedades en la Adecuación de los Conjuntos Inmobiliarios - Particularidades del derecho de la propiedad horizontal especial</a:t>
            </a:r>
            <a:br>
              <a:rPr lang="es-ES" altLang="en-US" sz="2000" b="1" u="sng">
                <a:solidFill>
                  <a:schemeClr val="tx1"/>
                </a:solidFill>
              </a:rPr>
            </a:br>
            <a:endParaRPr lang="es-ES" altLang="en-US" sz="2000" b="1" u="sng">
              <a:solidFill>
                <a:schemeClr val="tx1"/>
              </a:solidFill>
            </a:endParaRPr>
          </a:p>
        </p:txBody>
      </p:sp>
      <p:sp>
        <p:nvSpPr>
          <p:cNvPr id="3" name="Marcador de posición de contenido 2"/>
          <p:cNvSpPr>
            <a:spLocks noGrp="1"/>
          </p:cNvSpPr>
          <p:nvPr>
            <p:ph idx="1"/>
          </p:nvPr>
        </p:nvSpPr>
        <p:spPr>
          <a:xfrm>
            <a:off x="156210" y="790575"/>
            <a:ext cx="11892280" cy="5940425"/>
          </a:xfrm>
        </p:spPr>
        <p:txBody>
          <a:bodyPr>
            <a:normAutofit fontScale="25000"/>
          </a:bodyPr>
          <a:lstStyle/>
          <a:p>
            <a:pPr marL="0" indent="0" algn="just">
              <a:buNone/>
            </a:pPr>
            <a:r>
              <a:rPr lang="es-ES" altLang="en-US" sz="7335" u="sng"/>
              <a:t>Carácter de título ejecutivo de los certificados de deuda de expensas</a:t>
            </a:r>
            <a:r>
              <a:rPr lang="es-ES" altLang="en-US" sz="7335"/>
              <a:t>: carece de regulación en el derecho real de conjunto inmobiliario pero sí lo está en el derecho real de propiedad horizontal (art. 2048, CCyCN). En consecuencia, siguiendo lo normado en el segundo párrafo del art. 2075, se puede concluir que las deudas por expensas en los conjuntos inmobiliarios podrán reclamarse por la vía ejecutiva, por ser el certificado de deuda expedido por el administrador un título hábil y suficiente.</a:t>
            </a:r>
          </a:p>
          <a:p>
            <a:pPr marL="0" indent="0" algn="just">
              <a:buNone/>
            </a:pPr>
            <a:endParaRPr lang="es-ES" altLang="en-US" sz="7335"/>
          </a:p>
          <a:p>
            <a:pPr marL="0" indent="0" algn="just">
              <a:buNone/>
            </a:pPr>
            <a:r>
              <a:rPr lang="es-ES" altLang="en-US" sz="7335" b="1" u="sng"/>
              <a:t>Distintas posturas jurisprudenciales</a:t>
            </a:r>
          </a:p>
          <a:p>
            <a:pPr marL="0" indent="0" algn="just">
              <a:buNone/>
            </a:pPr>
            <a:r>
              <a:rPr lang="es-ES" altLang="en-US" sz="7335"/>
              <a:t>(i) Antes de la entrada en vigencia del CCyCN: tendencia jurisprudencial mayoritaria era que los certificados de deuda de expensas emitidos por clubes de campo o barrios cerrados preexistentes no organizados bajo el régimen de propiedad horizontal no revestían el carácter de título ejecutivo, no obstante la existencia de previsiones contractuales para ello resultantes del correspondiente reglamento. </a:t>
            </a:r>
            <a:r>
              <a:rPr lang="es-ES" altLang="en-US" sz="7335" b="1"/>
              <a:t>CNCom, en pleno, 04/05/2015, “Barrio Cerrado Los Pilares c. Alvarez Vicente Juan Alfonso s/ejecutivo”</a:t>
            </a:r>
            <a:r>
              <a:rPr lang="es-ES" altLang="en-US" sz="7335"/>
              <a:t>. </a:t>
            </a:r>
          </a:p>
          <a:p>
            <a:pPr marL="0" indent="0" algn="just">
              <a:buNone/>
            </a:pPr>
            <a:endParaRPr lang="es-ES" altLang="en-US" sz="7335"/>
          </a:p>
          <a:p>
            <a:pPr marL="0" indent="0" algn="just">
              <a:buNone/>
            </a:pPr>
            <a:r>
              <a:rPr lang="es-ES" altLang="en-US" sz="7335"/>
              <a:t>(ii) Con posterioridad a la vigencia del CCyCN: </a:t>
            </a:r>
            <a:r>
              <a:rPr lang="es-ES" altLang="en-US" sz="7335" b="1">
                <a:sym typeface="+mn-ea"/>
              </a:rPr>
              <a:t>CNCom., Sala C, “Altos de los Polvorines SA c. Castaño, Mariana s/ ejecutivo”</a:t>
            </a:r>
            <a:r>
              <a:rPr lang="es-ES" altLang="en-US" sz="7335">
                <a:sym typeface="+mn-ea"/>
              </a:rPr>
              <a:t>, 13/10/2016, LA LEY 2017-B-143, rechazó la ejecución de expensas iniciada por un conjunto inmobiliario preexistente (en idéntico sentido CNCom., Sala B, “Haras San Pablo Club de Campo SA s/ Cedarri, Osvaldo Fabian s/ ejecutivo”, 18/8/2019; CNCiv., Sala K, “Club de Campo El Moro c/ Vizcarra, Arturo Rafael y otro s/ ejecución de expensas”, 14/9/2016; entre otros).</a:t>
            </a:r>
            <a:endParaRPr lang="es-ES" altLang="en-US" sz="7335"/>
          </a:p>
          <a:p>
            <a:pPr marL="0" indent="0" algn="just">
              <a:buNone/>
            </a:pPr>
            <a:r>
              <a:rPr lang="es-ES" altLang="en-US" sz="7335"/>
              <a:t>                   </a:t>
            </a:r>
            <a:r>
              <a:rPr lang="es-ES" altLang="en-US"/>
              <a:t>  </a:t>
            </a:r>
            <a:r>
              <a:rPr lang="es-ES" altLang="en-US" sz="5600"/>
              <a:t>    © Abog. Jorge C. Resqui Pizarro          www.rprsabogados.com.ar           jrpizarro@rprsabogados.com.ar </a:t>
            </a:r>
          </a:p>
          <a:p>
            <a:pPr marL="0" indent="0" algn="just">
              <a:buNone/>
            </a:pPr>
            <a:endParaRPr lang="es-ES" altLang="en-US" sz="56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455" y="76835"/>
            <a:ext cx="12024360" cy="678180"/>
          </a:xfrm>
        </p:spPr>
        <p:txBody>
          <a:bodyPr>
            <a:normAutofit fontScale="90000"/>
          </a:bodyPr>
          <a:lstStyle/>
          <a:p>
            <a:pPr algn="ctr"/>
            <a:r>
              <a:rPr lang="es-ES" altLang="en-US" sz="2000" b="1" u="sng">
                <a:solidFill>
                  <a:schemeClr val="tx1"/>
                </a:solidFill>
              </a:rPr>
              <a:t>Novedades en la Adecuación de los Conjuntos Inmobiliarios - Particularidades del derecho de la propiedad horizontal especial</a:t>
            </a:r>
            <a:br>
              <a:rPr lang="es-ES" altLang="en-US" sz="2000" b="1" u="sng">
                <a:solidFill>
                  <a:schemeClr val="tx1"/>
                </a:solidFill>
              </a:rPr>
            </a:br>
            <a:endParaRPr lang="es-ES" altLang="en-US" sz="2000" b="1" u="sng">
              <a:solidFill>
                <a:schemeClr val="tx1"/>
              </a:solidFill>
            </a:endParaRPr>
          </a:p>
        </p:txBody>
      </p:sp>
      <p:sp>
        <p:nvSpPr>
          <p:cNvPr id="3" name="Marcador de posición de contenido 2"/>
          <p:cNvSpPr>
            <a:spLocks noGrp="1"/>
          </p:cNvSpPr>
          <p:nvPr>
            <p:ph idx="1"/>
          </p:nvPr>
        </p:nvSpPr>
        <p:spPr>
          <a:xfrm>
            <a:off x="84455" y="754380"/>
            <a:ext cx="11951335" cy="6001385"/>
          </a:xfrm>
        </p:spPr>
        <p:txBody>
          <a:bodyPr>
            <a:normAutofit fontScale="25000"/>
          </a:bodyPr>
          <a:lstStyle/>
          <a:p>
            <a:pPr marL="0" indent="0" algn="just">
              <a:buNone/>
            </a:pPr>
            <a:r>
              <a:rPr lang="es-ES" altLang="en-US" sz="6400"/>
              <a:t>Argumentos: </a:t>
            </a:r>
            <a:r>
              <a:rPr lang="es-ES" altLang="en-US" sz="6665"/>
              <a:t>El CCyCN somete a los conjuntos inmobiliarios a las normas que regulan el derecho real de propiedad horizontal, con las modificaciones particulares establecidas para estas urbanizaciones, desde que al tener una estructura legal, todo lo referente a sus elementos, contenido, adquisición, constitución, modificación, transmisión, duración y extinción se encuentra regulado por la ley.</a:t>
            </a:r>
          </a:p>
          <a:p>
            <a:pPr marL="0" indent="0">
              <a:buNone/>
            </a:pPr>
            <a:endParaRPr lang="es-ES" altLang="en-US" sz="6665"/>
          </a:p>
          <a:p>
            <a:pPr marL="0" indent="0" algn="just">
              <a:buNone/>
            </a:pPr>
            <a:r>
              <a:rPr lang="es-ES" altLang="en-US" sz="6665"/>
              <a:t>El CCyCN establece que todo conjunto inmobiliario deberá constituirse bajo el régimen de propiedad horizontal especial, de lo que se deriva, entonces, que si el emprendimiento urbanístico no se constituye bajo las disposiciones que regulan el derecho real denominado conjunto inmobiliario, no podrá invocar para sí las prerrogativas que devienen de él.</a:t>
            </a:r>
          </a:p>
          <a:p>
            <a:pPr marL="0" indent="0">
              <a:buNone/>
            </a:pPr>
            <a:endParaRPr lang="es-ES" altLang="en-US" sz="6665"/>
          </a:p>
          <a:p>
            <a:pPr marL="0" indent="0" algn="just">
              <a:buNone/>
            </a:pPr>
            <a:r>
              <a:rPr lang="es-ES" altLang="en-US" sz="6665"/>
              <a:t>En relación a los conjuntos inmobiliarios preexistentes que se hubieran establecido como derechos personales, o donde coexistan derechos reales y derechos personales, el último párrafo del art. 2075 del CCyCN dispone el deber de adecuación a la normativa del derecho real de propiedad horizontal especial. Aunque no se ha previsto allí cuál sería la sanción o consecuencia que habría de derivarse de la no adecuación al régimen, parece razonable que la consecuencia habrá de ser la de obstar al nacimiento del derecho real de que se trata, manteniéndose subsistente el régimen anterior al que el emprendimiento fue sometido.</a:t>
            </a:r>
          </a:p>
          <a:p>
            <a:pPr marL="0" indent="0" algn="just">
              <a:buNone/>
            </a:pPr>
            <a:r>
              <a:rPr lang="es-ES" altLang="en-US" sz="6665"/>
              <a:t>Siendo que no se encuentra acreditado el cumplimiento de la adecuación del conjunto inmobiliario y dado que la demandante manifestó ser una sociedad anónima que tiene por objeto el dominio y administración de los espacios comunes y régimen de expensas, no le asiste derecho a reclamar ejecutivamente su cobro, toda vez que tal posibilidad es un beneficio derivado de la configuración de un derecho real que, por lo dicho, no le asiste.</a:t>
            </a:r>
          </a:p>
          <a:p>
            <a:pPr marL="0" indent="0" algn="just">
              <a:buNone/>
            </a:pPr>
            <a:r>
              <a:rPr lang="es-ES" altLang="en-US"/>
              <a:t>                     </a:t>
            </a:r>
            <a:r>
              <a:rPr lang="es-ES" altLang="en-US" sz="5600"/>
              <a:t>                       © Abog. Jorge C. Resqui Pizarro          www.rprsabogados.com.ar           jrpizarro@rprsabogados.com.ar </a:t>
            </a:r>
          </a:p>
          <a:p>
            <a:pPr marL="0" indent="0" algn="just">
              <a:buNone/>
            </a:pPr>
            <a:endParaRPr lang="es-ES" altLang="en-US" sz="56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5105" y="136525"/>
            <a:ext cx="11891645" cy="606425"/>
          </a:xfrm>
        </p:spPr>
        <p:txBody>
          <a:bodyPr>
            <a:normAutofit fontScale="90000"/>
          </a:bodyPr>
          <a:lstStyle/>
          <a:p>
            <a:pPr algn="ctr"/>
            <a:r>
              <a:rPr lang="es-ES" altLang="en-US" sz="2220" b="1" u="sng">
                <a:solidFill>
                  <a:schemeClr val="tx1"/>
                </a:solidFill>
              </a:rPr>
              <a:t>Novedades en la Adecuación de los Conjuntos Inmobiliarios - Particularidades del derecho de la propiedad horizontal especial</a:t>
            </a:r>
            <a:br>
              <a:rPr lang="es-ES" altLang="en-US" sz="2220" b="1" u="sng">
                <a:solidFill>
                  <a:schemeClr val="tx1"/>
                </a:solidFill>
              </a:rPr>
            </a:br>
            <a:endParaRPr lang="es-ES" altLang="en-US" sz="2220" b="1" u="sng">
              <a:solidFill>
                <a:schemeClr val="tx1"/>
              </a:solidFill>
            </a:endParaRPr>
          </a:p>
        </p:txBody>
      </p:sp>
      <p:sp>
        <p:nvSpPr>
          <p:cNvPr id="3" name="Marcador de posición de contenido 2"/>
          <p:cNvSpPr>
            <a:spLocks noGrp="1"/>
          </p:cNvSpPr>
          <p:nvPr>
            <p:ph idx="1"/>
          </p:nvPr>
        </p:nvSpPr>
        <p:spPr>
          <a:xfrm>
            <a:off x="205105" y="838835"/>
            <a:ext cx="11819255" cy="5880100"/>
          </a:xfrm>
        </p:spPr>
        <p:txBody>
          <a:bodyPr>
            <a:normAutofit fontScale="25000"/>
          </a:bodyPr>
          <a:lstStyle/>
          <a:p>
            <a:pPr marL="0" indent="0" algn="just">
              <a:buNone/>
            </a:pPr>
            <a:r>
              <a:rPr lang="es-ES" altLang="en-US" sz="7335"/>
              <a:t>Por el contrario, en “Club de Campo El Moro c/ Lacivita, Alejandro Juan Manuel s/cobro de sumas de dinero”: Sin perjuicio de las distintas posturas asumidas por otros tribunales, no se advierten impedimentos para que el reclamo formulado pueda tramitar por la vía ejecutiva.</a:t>
            </a:r>
          </a:p>
          <a:p>
            <a:pPr marL="0" indent="0">
              <a:buNone/>
            </a:pPr>
            <a:endParaRPr lang="es-ES" altLang="en-US" sz="7335"/>
          </a:p>
          <a:p>
            <a:pPr marL="0" indent="0">
              <a:buNone/>
            </a:pPr>
            <a:r>
              <a:rPr lang="es-ES" altLang="en-US" sz="7335"/>
              <a:t>Se deben respetar las previsiones contractuales de los estatutos o reglamentos que conforman el régimen legal de un conjunto inmobiliario preexistente y que, como tal, le asigna convencionalmente el carácter de título ejecutivo a un certificado de deuda de expensas expedido de conformidad con esas reglas.</a:t>
            </a:r>
          </a:p>
          <a:p>
            <a:pPr marL="0" indent="0">
              <a:buNone/>
            </a:pPr>
            <a:endParaRPr lang="es-ES" altLang="en-US" sz="7335"/>
          </a:p>
          <a:p>
            <a:pPr marL="0" indent="0" algn="just">
              <a:buNone/>
            </a:pPr>
            <a:r>
              <a:rPr lang="es-ES" altLang="en-US" sz="7335"/>
              <a:t>El fundamento sería el carácter abierto (y no taxativo) de la nómina de los títulos ejecutivos enumerados en el artículo 523 del CPCCN; es decir, las partes de una relación jurídica, podrían crear nuevos títulos ejecutivos en base al principio de autonomía de la voluntad (títulos ejecutivos convencionales). Además, para que ese título convencional fuera hábil y suficiente debería tener por objeto una obligación exigible de dar cantidades de dinero líquidas o fácilmente liquidables. ¿ Esto es posible jurídicamente ?.</a:t>
            </a:r>
          </a:p>
          <a:p>
            <a:pPr marL="0" indent="0" algn="just">
              <a:buNone/>
            </a:pPr>
            <a:r>
              <a:rPr lang="es-ES" altLang="en-US" sz="7335"/>
              <a:t>A los fines de su aplicabilidad en los conjuntos inmobiliarios preexistentes, un requisito necesario a considerar sería que las partes contratantes hayan pactado el carácter ejecutivo del título de deuda por expensas para cumplir con los recaudos establecidos en el artículo 523, CPCCN (pese a que tal título de deuda no se encuentre dentro de los allí determinados).</a:t>
            </a:r>
          </a:p>
          <a:p>
            <a:pPr marL="0" indent="0" algn="just">
              <a:buNone/>
            </a:pPr>
            <a:endParaRPr lang="es-ES" altLang="en-US" sz="1400"/>
          </a:p>
          <a:p>
            <a:pPr marL="0" indent="0" algn="just">
              <a:buNone/>
            </a:pPr>
            <a:r>
              <a:rPr lang="es-ES" altLang="en-US" sz="1400"/>
              <a:t>                                   </a:t>
            </a:r>
            <a:r>
              <a:rPr lang="es-ES" altLang="en-US" sz="5600"/>
              <a:t>               © Abog. Jorge C. Resqui Pizarro          www.rprsabogados.com.ar           jrpizarro@rprsabogados.com.ar </a:t>
            </a:r>
          </a:p>
          <a:p>
            <a:pPr marL="0" indent="0" algn="just">
              <a:buNone/>
            </a:pPr>
            <a:endParaRPr lang="es-ES" altLang="en-US" sz="5600"/>
          </a:p>
          <a:p>
            <a:pPr marL="0" indent="0" algn="just">
              <a:buNone/>
            </a:pPr>
            <a:endParaRPr lang="es-ES" altLang="en-US" sz="56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210" y="125095"/>
            <a:ext cx="11879580" cy="642620"/>
          </a:xfrm>
        </p:spPr>
        <p:txBody>
          <a:bodyPr>
            <a:normAutofit fontScale="90000"/>
          </a:bodyPr>
          <a:lstStyle/>
          <a:p>
            <a:pPr algn="ctr"/>
            <a:r>
              <a:rPr lang="es-ES" altLang="en-US" sz="2220" b="1" u="sng">
                <a:solidFill>
                  <a:schemeClr val="tx1"/>
                </a:solidFill>
                <a:sym typeface="+mn-ea"/>
              </a:rPr>
              <a:t>Novedades en la Adecuación de los Conjuntos Inmobiliarios - Particularidades del derecho de la propiedad horizontal especial</a:t>
            </a:r>
            <a:br>
              <a:rPr lang="es-ES" altLang="en-US" sz="2220" b="1" u="sng">
                <a:solidFill>
                  <a:schemeClr val="tx1"/>
                </a:solidFill>
                <a:sym typeface="+mn-ea"/>
              </a:rPr>
            </a:br>
            <a:br>
              <a:rPr lang="es-ES" altLang="en-US" sz="2220" b="1" u="sng">
                <a:solidFill>
                  <a:schemeClr val="tx1"/>
                </a:solidFill>
              </a:rPr>
            </a:br>
            <a:endParaRPr lang="es-ES" altLang="en-US" sz="2220" b="1" u="sng">
              <a:solidFill>
                <a:schemeClr val="tx1"/>
              </a:solidFill>
            </a:endParaRPr>
          </a:p>
        </p:txBody>
      </p:sp>
      <p:sp>
        <p:nvSpPr>
          <p:cNvPr id="3" name="Marcador de posición de contenido 2"/>
          <p:cNvSpPr>
            <a:spLocks noGrp="1"/>
          </p:cNvSpPr>
          <p:nvPr>
            <p:ph idx="1"/>
          </p:nvPr>
        </p:nvSpPr>
        <p:spPr>
          <a:xfrm>
            <a:off x="156210" y="889000"/>
            <a:ext cx="11879580" cy="5891530"/>
          </a:xfrm>
        </p:spPr>
        <p:txBody>
          <a:bodyPr>
            <a:normAutofit fontScale="25000"/>
          </a:bodyPr>
          <a:lstStyle/>
          <a:p>
            <a:pPr marL="0" indent="0" algn="just">
              <a:buNone/>
            </a:pPr>
            <a:r>
              <a:rPr lang="es-ES" altLang="en-US" sz="6665"/>
              <a:t>Críticas a esta postura consideran que se estaría desnaturalizando lo dispuesto en el inciso 7, del referido art. 523 del Código de rito, que como última enumeración de títulos ejecutivos regulados incluye a “los demás títulos que tuvieren fuerza ejecutiva por ley y no estén sujetos a un procedimiento especial”. Así, se sostiene que el enunciativo “por ley” se refiere a una ley formal (es decir, una norma jurídica emanada de los órganos legislativos del Estado según las formalidades establecidas en la Constitución) </a:t>
            </a:r>
            <a:r>
              <a:rPr lang="es-ES" altLang="en-US" sz="6665" i="1"/>
              <a:t>pero no a las convenciones que puedan pactar los particulares</a:t>
            </a:r>
            <a:r>
              <a:rPr lang="es-ES" altLang="en-US" sz="6665"/>
              <a:t> (que serían la ley para las partes en el sentido amplio de ese término, pero no en el sentido estrictamente formal).</a:t>
            </a:r>
          </a:p>
          <a:p>
            <a:pPr marL="0" indent="0" algn="just">
              <a:buNone/>
            </a:pPr>
            <a:endParaRPr lang="es-ES" altLang="en-US" sz="6665"/>
          </a:p>
          <a:p>
            <a:pPr marL="0" indent="0" algn="just">
              <a:buNone/>
            </a:pPr>
            <a:r>
              <a:rPr lang="es-ES" altLang="en-US" sz="6665" u="sng"/>
              <a:t>Particularidades del derecho de la propiedad horizontal especial. Repaso</a:t>
            </a:r>
            <a:r>
              <a:rPr lang="es-ES" altLang="en-US" sz="6665"/>
              <a:t> </a:t>
            </a:r>
          </a:p>
          <a:p>
            <a:pPr marL="0" indent="0" algn="just">
              <a:buNone/>
            </a:pPr>
            <a:r>
              <a:rPr lang="es-ES" altLang="en-US" sz="6665"/>
              <a:t>Pluralidad de titulares: comunidad en la titularidad de derechos y facultades.</a:t>
            </a:r>
          </a:p>
          <a:p>
            <a:pPr marL="0" indent="0" algn="just">
              <a:buNone/>
            </a:pPr>
            <a:r>
              <a:rPr lang="es-ES" altLang="en-US" sz="6665"/>
              <a:t>Pluralidad de inmuebles: en la mayor parte de los casos se integra con varios inmuebles, que presentan sectores aptos para el uso común, combinados e interrelacionados con otros destinados al uso exclusivo por parte de uno o más titulares.</a:t>
            </a:r>
          </a:p>
          <a:p>
            <a:pPr marL="0" indent="0" algn="just">
              <a:buNone/>
            </a:pPr>
            <a:r>
              <a:rPr lang="es-ES" altLang="en-US" sz="6665"/>
              <a:t>Destinos múltiples: relacionados con la vivienda, el esparcimiento, el descanso y la recreación; con el desarrollo y promoción de actividades industriales y comerciales; con el fomento del turismo; con el destino y custodia de los restos mortales de las personas, una vez fallecidas, entre otras.</a:t>
            </a:r>
          </a:p>
          <a:p>
            <a:pPr marL="0" indent="0" algn="just">
              <a:buNone/>
            </a:pPr>
            <a:r>
              <a:rPr lang="es-ES" altLang="en-US" sz="6665"/>
              <a:t>Cerramiento perimetral: puede ser con muros o cercos vivos, y que cumple dos funciones primordiales, como son, por un lado, marcar los límites físicos de la urbanización o emprendimiento inmobiliario y por el otro, controlar el ingreso y egreso de las personas a éste.</a:t>
            </a:r>
          </a:p>
          <a:p>
            <a:pPr marL="0" indent="0" algn="just">
              <a:buNone/>
            </a:pPr>
            <a:r>
              <a:rPr lang="es-ES" altLang="en-US">
                <a:sym typeface="+mn-ea"/>
              </a:rPr>
              <a:t>                  </a:t>
            </a:r>
            <a:r>
              <a:rPr lang="es-ES" altLang="en-US" sz="5600">
                <a:sym typeface="+mn-ea"/>
              </a:rPr>
              <a:t>                        © Abog. Jorge C. Resqui Pizarro          www.rprsabogados.com.ar           jrpizarro@rprsabogados.com.ar </a:t>
            </a:r>
            <a:endParaRPr lang="es-ES" altLang="en-US" sz="5600"/>
          </a:p>
          <a:p>
            <a:pPr marL="0" indent="0" algn="just">
              <a:buNone/>
            </a:pPr>
            <a:endParaRPr lang="es-ES" altLang="en-US" sz="1555"/>
          </a:p>
          <a:p>
            <a:pPr marL="0" indent="0" algn="just">
              <a:buNone/>
            </a:pPr>
            <a:endParaRPr lang="es-ES" altLang="en-US" sz="1555"/>
          </a:p>
        </p:txBody>
      </p:sp>
      <p:sp>
        <p:nvSpPr>
          <p:cNvPr id="4" name="Cuadro de texto 3"/>
          <p:cNvSpPr txBox="1"/>
          <p:nvPr/>
        </p:nvSpPr>
        <p:spPr>
          <a:xfrm>
            <a:off x="1007110" y="4227830"/>
            <a:ext cx="309880" cy="368300"/>
          </a:xfrm>
          <a:prstGeom prst="rect">
            <a:avLst/>
          </a:prstGeom>
          <a:noFill/>
        </p:spPr>
        <p:txBody>
          <a:bodyPr wrap="none" rtlCol="0">
            <a:spAutoFit/>
          </a:bodyPr>
          <a:lstStyle/>
          <a:p>
            <a:endParaRPr lang="es-E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350" y="135890"/>
            <a:ext cx="11891645" cy="704215"/>
          </a:xfrm>
        </p:spPr>
        <p:txBody>
          <a:bodyPr>
            <a:normAutofit fontScale="90000"/>
          </a:bodyPr>
          <a:lstStyle/>
          <a:p>
            <a:pPr algn="ctr"/>
            <a:r>
              <a:rPr lang="es-ES" altLang="en-US" sz="2220" b="1" u="sng">
                <a:solidFill>
                  <a:schemeClr val="tx1"/>
                </a:solidFill>
                <a:sym typeface="+mn-ea"/>
              </a:rPr>
              <a:t>Novedades en la Adecuación de los Conjuntos Inmobiliarios - Particularidades del derecho de la propiedad horizontal especial</a:t>
            </a:r>
            <a:br>
              <a:rPr lang="es-ES" altLang="en-US" sz="2220" b="1" u="sng">
                <a:solidFill>
                  <a:schemeClr val="tx1"/>
                </a:solidFill>
                <a:sym typeface="+mn-ea"/>
              </a:rPr>
            </a:br>
            <a:endParaRPr lang="es-ES" altLang="en-US" sz="2220">
              <a:solidFill>
                <a:schemeClr val="tx1"/>
              </a:solidFill>
            </a:endParaRPr>
          </a:p>
        </p:txBody>
      </p:sp>
      <p:sp>
        <p:nvSpPr>
          <p:cNvPr id="3" name="Marcador de posición de contenido 2"/>
          <p:cNvSpPr>
            <a:spLocks noGrp="1"/>
          </p:cNvSpPr>
          <p:nvPr>
            <p:ph idx="1"/>
          </p:nvPr>
        </p:nvSpPr>
        <p:spPr>
          <a:xfrm>
            <a:off x="133350" y="840105"/>
            <a:ext cx="11891645" cy="5915660"/>
          </a:xfrm>
        </p:spPr>
        <p:txBody>
          <a:bodyPr>
            <a:normAutofit fontScale="25000"/>
          </a:bodyPr>
          <a:lstStyle/>
          <a:p>
            <a:pPr marL="0" indent="0" algn="just">
              <a:buNone/>
            </a:pPr>
            <a:r>
              <a:rPr lang="es-ES" altLang="en-US" sz="7335"/>
              <a:t>Limitaciones y restricciones reglamentarias: de acuerdo a las normas administrativas aplicables; injerencia del derecho público, con decisiva influencia del interés público, que debe conjugarse necesariamente con el privado.</a:t>
            </a:r>
          </a:p>
          <a:p>
            <a:pPr marL="0" indent="0" algn="just">
              <a:buNone/>
            </a:pPr>
            <a:r>
              <a:rPr lang="es-ES" altLang="en-US" sz="7335"/>
              <a:t>Partes comunes y privativas: comunes = terreno de vías de circulación, acceso y comunicación, áreas de las específicas destinadas al desarrollo de actividades deportivas, recreativas y sociales, instalaciones y servicios comunes, y todo otro bien afectado a lo comunitario; privativas = unidad funcional que constituye parte privativa puede hallarse construida o en proceso de construcción, y debe reunir los requisitos de independencia funcional según su destino y salida a la vía pública por vía directa o indirecta. </a:t>
            </a:r>
          </a:p>
          <a:p>
            <a:pPr marL="0" indent="0" algn="just">
              <a:buNone/>
            </a:pPr>
            <a:r>
              <a:rPr lang="es-ES" altLang="en-US" sz="7335"/>
              <a:t>Servidumbres: con arreglo a lo que dispongan las normas administrativas aplicables, pueden establecerse servidumbres u otros derechos reales de los conjuntos inmobiliarios entre sí o con terceros conjuntos, a fin de permitir un mejor aprovechamiento de los espacios e instalaciones comunes. Estas decisiones conforman modificación del reglamento y deben decidirse con la mayoría propia de tal reforma, según la prevea el reglamento.</a:t>
            </a:r>
          </a:p>
          <a:p>
            <a:pPr marL="0" indent="0" algn="just">
              <a:buNone/>
            </a:pPr>
            <a:r>
              <a:rPr lang="es-ES" altLang="en-US" sz="7335"/>
              <a:t>Estado de indivisión forzosa y perpetua de las partes, lugares y bienes comunes: no requiere pacto alguno en la materia.</a:t>
            </a:r>
          </a:p>
          <a:p>
            <a:pPr marL="0" indent="0" algn="just">
              <a:buNone/>
            </a:pPr>
            <a:r>
              <a:rPr lang="es-ES" altLang="en-US" sz="7335"/>
              <a:t>Relación de inescindibilidad e interdependencia jurídico funcional: a la que se hallan sometidas las partes comunes, con respecto a las de uso privado, de forma tal que no se puedan transferir las unas sin las otras, ni quepa la posibilidad de excusarse de abonar los gastos que irrogue la conservación y el mantenimiento de las primeras, alegando que se hará abandono de éstas o que no se las va a usar en el caso concreto.</a:t>
            </a:r>
          </a:p>
          <a:p>
            <a:pPr marL="0" indent="0" algn="just">
              <a:buNone/>
            </a:pPr>
            <a:r>
              <a:rPr lang="es-ES" altLang="en-US">
                <a:sym typeface="+mn-ea"/>
              </a:rPr>
              <a:t>                         </a:t>
            </a:r>
            <a:r>
              <a:rPr lang="es-ES" altLang="en-US" sz="5600">
                <a:sym typeface="+mn-ea"/>
              </a:rPr>
              <a:t>                    © Abog. Jorge C. Resqui Pizarro          www.rprsabogados.com.ar           jrpizarro@rprsabogados.com.ar </a:t>
            </a:r>
            <a:endParaRPr lang="es-ES" altLang="en-US" sz="5600"/>
          </a:p>
          <a:p>
            <a:pPr marL="0" indent="0" algn="just">
              <a:buNone/>
            </a:pPr>
            <a:endParaRPr lang="es-ES" altLang="en-US" sz="56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0015" y="111760"/>
            <a:ext cx="11940540" cy="788670"/>
          </a:xfrm>
        </p:spPr>
        <p:txBody>
          <a:bodyPr>
            <a:normAutofit fontScale="90000"/>
          </a:bodyPr>
          <a:lstStyle/>
          <a:p>
            <a:pPr algn="ctr"/>
            <a:r>
              <a:rPr lang="es-ES" altLang="en-US" sz="2220" b="1" u="sng">
                <a:solidFill>
                  <a:schemeClr val="tx1"/>
                </a:solidFill>
                <a:sym typeface="+mn-ea"/>
              </a:rPr>
              <a:t>Novedades en la Adecuación de los Conjuntos Inmobiliarios - Particularidades del derecho de la propiedad horizontal especial</a:t>
            </a:r>
            <a:br>
              <a:rPr lang="es-ES" altLang="en-US" sz="2220" b="1" u="sng">
                <a:solidFill>
                  <a:schemeClr val="tx1"/>
                </a:solidFill>
                <a:sym typeface="+mn-ea"/>
              </a:rPr>
            </a:br>
            <a:endParaRPr lang="es-ES" altLang="en-US" sz="2220" b="1" u="sng">
              <a:solidFill>
                <a:schemeClr val="tx1"/>
              </a:solidFill>
            </a:endParaRPr>
          </a:p>
        </p:txBody>
      </p:sp>
      <p:sp>
        <p:nvSpPr>
          <p:cNvPr id="3" name="Marcador de posición de contenido 2"/>
          <p:cNvSpPr>
            <a:spLocks noGrp="1"/>
          </p:cNvSpPr>
          <p:nvPr>
            <p:ph idx="1"/>
          </p:nvPr>
        </p:nvSpPr>
        <p:spPr>
          <a:xfrm>
            <a:off x="120015" y="828040"/>
            <a:ext cx="11940540" cy="5878830"/>
          </a:xfrm>
        </p:spPr>
        <p:txBody>
          <a:bodyPr>
            <a:normAutofit fontScale="25000"/>
          </a:bodyPr>
          <a:lstStyle/>
          <a:p>
            <a:pPr marL="0" indent="0">
              <a:buNone/>
            </a:pPr>
            <a:r>
              <a:rPr lang="es-ES" altLang="en-US" sz="7335"/>
              <a:t>Creación de una entidad con personería jurídica que agrupe a todos los propietarios de las partes privativas, que se ocupará de gestionar el desarrollo y funcionamiento del complejo, y en su caso, de su administración efectiva y de aplicar las sanciones a quienes infrinjan las reglas de convivencia dentro de éste.</a:t>
            </a:r>
          </a:p>
          <a:p>
            <a:pPr marL="0" indent="0">
              <a:buNone/>
            </a:pPr>
            <a:endParaRPr lang="es-ES" altLang="en-US" sz="7335"/>
          </a:p>
          <a:p>
            <a:pPr marL="0" indent="0" algn="just">
              <a:buNone/>
            </a:pPr>
            <a:r>
              <a:rPr lang="es-ES" altLang="en-US" sz="7335"/>
              <a:t>Sanción de un reglamento que establezca los derechos y obligaciones de quienes acceden al sistema como titulares de derechos reales: sobre las partes privativas y de uso particular, las restricciones de los derechos de éstos, la estructura orgánica de aquél (régimen de la administración, los órganos con potestad disciplinaria, las comisiones asesoras o de contralor del desempeño del administrador; etc.) que permitan su funcionamiento.</a:t>
            </a:r>
          </a:p>
          <a:p>
            <a:pPr marL="0" indent="0">
              <a:buNone/>
            </a:pPr>
            <a:endParaRPr lang="es-ES" altLang="en-US" sz="7335"/>
          </a:p>
          <a:p>
            <a:pPr marL="0" indent="0">
              <a:buNone/>
            </a:pPr>
            <a:r>
              <a:rPr lang="es-ES" altLang="en-US" sz="7335"/>
              <a:t>Obligatoriedad: por parte de quienes se sumen al complejo de contribuir con los gastos y cargas comunes que se fijen en el reglamento y en su caso, por la administración del complejo.</a:t>
            </a:r>
          </a:p>
          <a:p>
            <a:pPr marL="0" indent="0">
              <a:buNone/>
            </a:pPr>
            <a:endParaRPr lang="es-ES" altLang="en-US" sz="7335"/>
          </a:p>
          <a:p>
            <a:pPr marL="0" indent="0">
              <a:buNone/>
            </a:pPr>
            <a:r>
              <a:rPr lang="es-ES" altLang="en-US" sz="6400"/>
              <a:t>Muchas gracias por vuestra atención.</a:t>
            </a:r>
          </a:p>
          <a:p>
            <a:pPr marL="0" indent="0">
              <a:buNone/>
            </a:pPr>
            <a:r>
              <a:rPr lang="es-ES" altLang="en-US" sz="6400"/>
              <a:t>Dudas, consultas y/o aportes a jrpizarro@rprsabogados.com.ar  redeco.consorcistas@gmail.com</a:t>
            </a:r>
          </a:p>
          <a:p>
            <a:pPr marL="0" indent="0">
              <a:buNone/>
            </a:pPr>
            <a:endParaRPr lang="es-ES" altLang="en-US" sz="6400"/>
          </a:p>
          <a:p>
            <a:pPr marL="0" indent="0">
              <a:buNone/>
            </a:pPr>
            <a:endParaRPr lang="es-ES" altLang="en-US" sz="6400"/>
          </a:p>
          <a:p>
            <a:pPr marL="0" indent="0">
              <a:buNone/>
            </a:pPr>
            <a:endParaRPr lang="es-ES" altLang="en-US">
              <a:sym typeface="+mn-ea"/>
            </a:endParaRPr>
          </a:p>
          <a:p>
            <a:pPr marL="0" indent="0">
              <a:buNone/>
            </a:pPr>
            <a:r>
              <a:rPr lang="es-ES" altLang="en-US">
                <a:sym typeface="+mn-ea"/>
              </a:rPr>
              <a:t>                                                                                       </a:t>
            </a:r>
            <a:r>
              <a:rPr lang="es-ES" altLang="en-US" sz="5600">
                <a:sym typeface="+mn-ea"/>
              </a:rPr>
              <a:t> © Abog. Jorge C. Resqui Pizarro          www.rprsabogados.com.ar           jrpizarro@rprsabogados.com.ar </a:t>
            </a:r>
            <a:endParaRPr lang="es-ES" altLang="en-US" sz="5600"/>
          </a:p>
          <a:p>
            <a:pPr marL="0" indent="0">
              <a:buNone/>
            </a:pPr>
            <a:endParaRPr lang="es-ES" altLang="en-US" sz="5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195" y="173620"/>
            <a:ext cx="11840901" cy="717631"/>
          </a:xfrm>
        </p:spPr>
        <p:txBody>
          <a:bodyPr>
            <a:normAutofit fontScale="90000"/>
          </a:bodyPr>
          <a:lstStyle/>
          <a:p>
            <a:pPr algn="ctr"/>
            <a:r>
              <a:rPr lang="es-ES" sz="2400" b="1" u="sng" dirty="0">
                <a:solidFill>
                  <a:schemeClr val="tx1"/>
                </a:solidFill>
                <a:sym typeface="+mn-ea"/>
              </a:rPr>
              <a:t>Novedades en la Adecuación de los Conjuntos Inmobiliarios - Particularidades del derecho de la propiedad horizontal especial </a:t>
            </a:r>
            <a:br>
              <a:rPr lang="es-AR" sz="2400" b="1" u="sng" dirty="0">
                <a:solidFill>
                  <a:schemeClr val="tx1"/>
                </a:solidFill>
                <a:sym typeface="+mn-ea"/>
              </a:rPr>
            </a:br>
            <a:br>
              <a:rPr lang="es-AR" sz="2400" b="1" u="sng" dirty="0">
                <a:solidFill>
                  <a:schemeClr val="tx1"/>
                </a:solidFill>
              </a:rPr>
            </a:br>
            <a:endParaRPr lang="es-AR" sz="2400" b="1" u="sng" dirty="0">
              <a:solidFill>
                <a:schemeClr val="tx1"/>
              </a:solidFill>
            </a:endParaRPr>
          </a:p>
        </p:txBody>
      </p:sp>
      <p:sp>
        <p:nvSpPr>
          <p:cNvPr id="3" name="Marcador de contenido 2"/>
          <p:cNvSpPr>
            <a:spLocks noGrp="1"/>
          </p:cNvSpPr>
          <p:nvPr>
            <p:ph idx="1"/>
          </p:nvPr>
        </p:nvSpPr>
        <p:spPr>
          <a:xfrm>
            <a:off x="185195" y="891251"/>
            <a:ext cx="11840901" cy="5793129"/>
          </a:xfrm>
        </p:spPr>
        <p:txBody>
          <a:bodyPr>
            <a:normAutofit fontScale="25000"/>
          </a:bodyPr>
          <a:lstStyle/>
          <a:p>
            <a:pPr marL="0" indent="0" algn="just">
              <a:buNone/>
            </a:pPr>
            <a:r>
              <a:rPr lang="pt-BR" sz="6665" dirty="0"/>
              <a:t>Según los camaristas de la Sala C “la norma solo reconoce esa competencia reglamentaria al titular del Poder Ejecutivo, de lo que se deriva que ningún organismo administrativo de inferior jerarquía podría válidamente ejercerla sin contar con la delegación respectiva o con autorización concedida en una ley expresa”. </a:t>
            </a:r>
          </a:p>
          <a:p>
            <a:pPr marL="0" indent="0" algn="just">
              <a:buNone/>
            </a:pPr>
            <a:endParaRPr lang="pt-BR" sz="6665" dirty="0"/>
          </a:p>
          <a:p>
            <a:pPr marL="0" indent="0" algn="just">
              <a:buNone/>
            </a:pPr>
            <a:r>
              <a:rPr lang="pt-BR" sz="6665" dirty="0"/>
              <a:t>Así, entendieron que el art. 11 inc. c) de la ley 22.315</a:t>
            </a:r>
            <a:r>
              <a:rPr lang="es-ES" altLang="pt-BR" sz="6665" dirty="0"/>
              <a:t> </a:t>
            </a:r>
            <a:r>
              <a:rPr lang="pt-BR" sz="6665" dirty="0"/>
              <a:t>[ ARTÍCULO 11, Ley 22.315 – La Inspección General de Justicia tiene a su cargo: (...) c) dictar los reglamentos que estime adecuados y proponer al Poder Ejecutivo Nacional, a través del Ministerio de Justicia de la Nación, la sanción de las normas que, por su naturaleza, excedan sus facultades; (...).] otorga a la IGJ la atribución de “dictar los reglamentos que estime adecuados”, pero ello no implica - en opinión de los judicantes - que ese organismo “tenga un poder reglamentario similar al que la Constitución otorga al Presidente, sino que esa Inspección puede crear las normas que sean necesarias para reglamentar su actividad y para cumplir con sus funciones”.</a:t>
            </a:r>
          </a:p>
          <a:p>
            <a:pPr marL="0" indent="0" algn="just">
              <a:buNone/>
            </a:pPr>
            <a:endParaRPr lang="pt-BR" sz="6665" dirty="0"/>
          </a:p>
          <a:p>
            <a:pPr marL="0" indent="0" algn="just">
              <a:buNone/>
            </a:pPr>
            <a:r>
              <a:rPr lang="pt-BR" sz="6665" dirty="0"/>
              <a:t>“Así resulta de la jurisprudencia de la Corte Suprema de Justicia de la Nación, que, si bien ha admitido que el PEN puede delegar su potestad reglamentaria en órganos inferiores de la administración pública, ello es así siempre que esa posibilidad haya sido establecida en una ley previa (Fallos 311: 2339; Fallos 310: 2193; Fallos 311: 1617)”</a:t>
            </a:r>
            <a:r>
              <a:rPr lang="es-ES" altLang="pt-BR" sz="6665" dirty="0"/>
              <a:t>.</a:t>
            </a:r>
            <a:endParaRPr lang="pt-BR" sz="6665" dirty="0"/>
          </a:p>
          <a:p>
            <a:pPr marL="0" indent="0" algn="just">
              <a:buNone/>
            </a:pPr>
            <a:r>
              <a:rPr lang="es-ES" altLang="pt-BR" sz="6665" dirty="0"/>
              <a:t>L</a:t>
            </a:r>
            <a:r>
              <a:rPr lang="pt-BR" sz="6665" dirty="0"/>
              <a:t>legaron a la conclusión que se extralimitó la competencia del órgano de contralor societario “por lo que las resoluciones que dictó deben considerarse nulas en los términos del art. 14 inc. b) de la ley 19.549, al menos en lo que a las sociedades respecta, a las que se acota la competencia de esta Cámara (art. 16 de la ley 22.315)</a:t>
            </a:r>
            <a:r>
              <a:rPr lang="es-ES" altLang="pt-BR" sz="6665" dirty="0"/>
              <a:t>.</a:t>
            </a:r>
            <a:endParaRPr lang="pt-BR" sz="6665" dirty="0"/>
          </a:p>
          <a:p>
            <a:pPr marL="0" indent="0" algn="just">
              <a:buNone/>
            </a:pPr>
            <a:endParaRPr lang="pt-BR" dirty="0"/>
          </a:p>
          <a:p>
            <a:pPr marL="0" indent="0" algn="just">
              <a:buNone/>
            </a:pPr>
            <a:r>
              <a:rPr lang="pt-BR" dirty="0"/>
              <a:t>         </a:t>
            </a:r>
            <a:r>
              <a:rPr lang="es-ES" altLang="pt-BR" dirty="0"/>
              <a:t>                                                                                       </a:t>
            </a:r>
            <a:r>
              <a:rPr lang="pt-BR" sz="4800" dirty="0"/>
              <a:t> © </a:t>
            </a:r>
            <a:r>
              <a:rPr lang="pt-BR" sz="4800" dirty="0" err="1"/>
              <a:t>Abog</a:t>
            </a:r>
            <a:r>
              <a:rPr lang="pt-BR" sz="4800" dirty="0"/>
              <a:t>. Jorge C. </a:t>
            </a:r>
            <a:r>
              <a:rPr lang="pt-BR" sz="4800" dirty="0" err="1"/>
              <a:t>Resqui</a:t>
            </a:r>
            <a:r>
              <a:rPr lang="pt-BR" sz="4800" dirty="0"/>
              <a:t> Pizarro          www.rprsabogados.com.ar           jrpizarro@rprsabogados.com.ar</a:t>
            </a:r>
            <a:endParaRPr lang="es-AR"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8344" y="185197"/>
            <a:ext cx="11840902" cy="631442"/>
          </a:xfrm>
        </p:spPr>
        <p:txBody>
          <a:bodyPr>
            <a:normAutofit fontScale="90000"/>
          </a:bodyPr>
          <a:lstStyle/>
          <a:p>
            <a:pPr algn="ctr"/>
            <a:r>
              <a:rPr lang="es-ES" sz="2400" b="1" u="sng" dirty="0">
                <a:solidFill>
                  <a:schemeClr val="tx1"/>
                </a:solidFill>
                <a:sym typeface="+mn-ea"/>
              </a:rPr>
              <a:t>Novedades en la Adecuación de los Conjuntos Inmobiliarios - Particularidades del derecho de la propiedad horizontal especial </a:t>
            </a:r>
            <a:br>
              <a:rPr lang="es-AR" sz="2400" b="1" u="sng" dirty="0">
                <a:solidFill>
                  <a:schemeClr val="tx1"/>
                </a:solidFill>
                <a:sym typeface="+mn-ea"/>
              </a:rPr>
            </a:br>
            <a:endParaRPr lang="es-AR" sz="2400" b="1" u="sng" dirty="0">
              <a:solidFill>
                <a:schemeClr val="tx1"/>
              </a:solidFill>
            </a:endParaRPr>
          </a:p>
        </p:txBody>
      </p:sp>
      <p:sp>
        <p:nvSpPr>
          <p:cNvPr id="3" name="Marcador de contenido 2"/>
          <p:cNvSpPr>
            <a:spLocks noGrp="1"/>
          </p:cNvSpPr>
          <p:nvPr>
            <p:ph idx="1"/>
          </p:nvPr>
        </p:nvSpPr>
        <p:spPr>
          <a:xfrm>
            <a:off x="208280" y="1045210"/>
            <a:ext cx="11774805" cy="5812790"/>
          </a:xfrm>
        </p:spPr>
        <p:txBody>
          <a:bodyPr>
            <a:normAutofit fontScale="25000"/>
          </a:bodyPr>
          <a:lstStyle/>
          <a:p>
            <a:pPr marL="0" indent="0" algn="just">
              <a:buNone/>
            </a:pPr>
            <a:r>
              <a:rPr lang="pt-BR" sz="6400" dirty="0"/>
              <a:t>“Aún si no se compartiera lo expuesto, lo cierto es que esa pretensa ‘reglamentación’ fue más allá de la ley, excediendo los límites que para el poder reglamentario establece el art. 99 inc. 2º de la Constitución”, agregaron.</a:t>
            </a:r>
          </a:p>
          <a:p>
            <a:pPr marL="0" indent="0" algn="just">
              <a:buNone/>
            </a:pPr>
            <a:endParaRPr lang="pt-BR" sz="6400" dirty="0"/>
          </a:p>
          <a:p>
            <a:pPr marL="0" indent="0" algn="just">
              <a:buNone/>
            </a:pPr>
            <a:r>
              <a:rPr lang="es-ES" altLang="pt-BR" sz="6400" dirty="0"/>
              <a:t>E</a:t>
            </a:r>
            <a:r>
              <a:rPr lang="pt-BR" sz="6400" dirty="0"/>
              <a:t>xplicaron que “a diferencia de lo que ocurre en los llamados decretos delegados -en los que hay una transferencia de competencia legislativa al Poder Ejecutivo-, en las normas reglamentarias el poder administrador no tiene la atribución de completar según su propia discreción aquello que hubiera podido ser dicho por el legislador”.</a:t>
            </a:r>
          </a:p>
          <a:p>
            <a:pPr marL="0" indent="0" algn="just">
              <a:buNone/>
            </a:pPr>
            <a:endParaRPr lang="pt-BR" sz="6400" dirty="0"/>
          </a:p>
          <a:p>
            <a:pPr marL="0" indent="0" algn="just">
              <a:buNone/>
            </a:pPr>
            <a:r>
              <a:rPr lang="pt-BR" sz="6400" dirty="0"/>
              <a:t>En el entendimiento que la IGJ “estableció una interpretación obligatoria de la norma que pretendió reglamentar, estableciendo cuál debía ser la consistencia de la obligación de adecuarse a la nueva normativa que pesaba sobre las sociedades que se hubieran constituido en los términos del art. 3 LGS</a:t>
            </a:r>
            <a:r>
              <a:rPr lang="es-ES" altLang="pt-BR" sz="6400" dirty="0"/>
              <a:t> </a:t>
            </a:r>
            <a:r>
              <a:rPr lang="pt-BR" sz="6400" dirty="0"/>
              <a:t>[ Ley General de Sociedades (LGS). Asociaciones bajo forma de sociedad.</a:t>
            </a:r>
            <a:r>
              <a:rPr lang="es-ES" altLang="pt-BR" sz="6400" dirty="0"/>
              <a:t> </a:t>
            </a:r>
            <a:r>
              <a:rPr lang="pt-BR" sz="6400" dirty="0"/>
              <a:t>ARTICULO 3º. — Las asociaciones, cualquiera fuere su objeto, que adopten la forma de sociedad bajo algunos de los tipos previstos, quedan sujetas a sus disposiciones.] a efectos de vehiculizar un conjunto inmobiliario”, la Sala decidió que al organismo esa atribución no le corresponde, “cuyo ejercicio implicó suprimir la viabilidad de otorgar a la norma otras interpretaciones posibles, como, por ejemplo, la de admitir que para esa adecuación pudiera alcanzar con que esas sociedades se transformen en consorcios, siendo que esa transformación, inicialmente prevista sólo en el art. 74 LGS</a:t>
            </a:r>
            <a:r>
              <a:rPr lang="es-ES" altLang="pt-BR" sz="6400" dirty="0"/>
              <a:t> </a:t>
            </a:r>
            <a:r>
              <a:rPr lang="pt-BR" sz="6400" dirty="0"/>
              <a:t>[LGS. SECCION X. De la transformación. Concepto, licitud y efectos.</a:t>
            </a:r>
            <a:r>
              <a:rPr lang="es-ES" altLang="pt-BR" sz="6400" dirty="0"/>
              <a:t> ARTICULO 74. — Hay transformación cuando una sociedad adopta otro de los tipos previstos. No se disuelve la sociedad ni se alteran sus derechos y obligaciones].</a:t>
            </a:r>
          </a:p>
          <a:p>
            <a:pPr marL="0" indent="0" algn="just">
              <a:buNone/>
            </a:pPr>
            <a:endParaRPr lang="pt-BR" sz="6400" dirty="0"/>
          </a:p>
          <a:p>
            <a:pPr marL="0" indent="0" algn="just">
              <a:buNone/>
            </a:pPr>
            <a:endParaRPr lang="pt-BR" dirty="0"/>
          </a:p>
          <a:p>
            <a:pPr marL="0" indent="0" algn="just">
              <a:buNone/>
            </a:pPr>
            <a:r>
              <a:rPr lang="pt-BR" dirty="0"/>
              <a:t>         </a:t>
            </a:r>
            <a:r>
              <a:rPr lang="es-ES" altLang="pt-BR" dirty="0"/>
              <a:t>                                                      </a:t>
            </a:r>
            <a:r>
              <a:rPr lang="pt-BR" dirty="0"/>
              <a:t> </a:t>
            </a:r>
            <a:r>
              <a:rPr lang="es-ES" altLang="pt-BR" dirty="0"/>
              <a:t>            </a:t>
            </a:r>
            <a:r>
              <a:rPr lang="pt-BR" dirty="0"/>
              <a:t>        </a:t>
            </a:r>
            <a:r>
              <a:rPr lang="pt-BR" sz="4800" dirty="0"/>
              <a:t>  © </a:t>
            </a:r>
            <a:r>
              <a:rPr lang="pt-BR" sz="4800" dirty="0" err="1"/>
              <a:t>Abog</a:t>
            </a:r>
            <a:r>
              <a:rPr lang="pt-BR" sz="4800" dirty="0"/>
              <a:t>. Jorge C. </a:t>
            </a:r>
            <a:r>
              <a:rPr lang="pt-BR" sz="4800" dirty="0" err="1"/>
              <a:t>Resqui</a:t>
            </a:r>
            <a:r>
              <a:rPr lang="pt-BR" sz="4800" dirty="0"/>
              <a:t> Pizarro          www.rprsabogados.com.ar           jrpizarro@rprsabogados.com.ar</a:t>
            </a:r>
            <a:endParaRPr lang="es-AR" sz="4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2046" y="150472"/>
            <a:ext cx="11921924" cy="578733"/>
          </a:xfrm>
        </p:spPr>
        <p:txBody>
          <a:bodyPr>
            <a:normAutofit fontScale="90000"/>
          </a:bodyPr>
          <a:lstStyle/>
          <a:p>
            <a:pPr algn="ctr"/>
            <a:r>
              <a:rPr lang="es-ES" sz="2400" b="1" u="sng" dirty="0">
                <a:solidFill>
                  <a:schemeClr val="tx1"/>
                </a:solidFill>
                <a:sym typeface="+mn-ea"/>
              </a:rPr>
              <a:t>Novedades en la Adecuación de los Conjuntos Inmobiliarios - Particularidades del derecho de la propiedad horizontal especial </a:t>
            </a:r>
            <a:br>
              <a:rPr lang="es-AR" sz="2400" b="1" u="sng" dirty="0">
                <a:solidFill>
                  <a:schemeClr val="tx1"/>
                </a:solidFill>
                <a:sym typeface="+mn-ea"/>
              </a:rPr>
            </a:br>
            <a:endParaRPr lang="es-AR" sz="2400" b="1" u="sng" dirty="0">
              <a:solidFill>
                <a:schemeClr val="tx1"/>
              </a:solidFill>
            </a:endParaRPr>
          </a:p>
        </p:txBody>
      </p:sp>
      <p:sp>
        <p:nvSpPr>
          <p:cNvPr id="3" name="Marcador de contenido 2"/>
          <p:cNvSpPr>
            <a:spLocks noGrp="1"/>
          </p:cNvSpPr>
          <p:nvPr>
            <p:ph idx="1"/>
          </p:nvPr>
        </p:nvSpPr>
        <p:spPr>
          <a:xfrm>
            <a:off x="161925" y="910590"/>
            <a:ext cx="11868150" cy="5947410"/>
          </a:xfrm>
        </p:spPr>
        <p:txBody>
          <a:bodyPr>
            <a:normAutofit fontScale="25000"/>
          </a:bodyPr>
          <a:lstStyle/>
          <a:p>
            <a:pPr marL="0" indent="0" algn="just">
              <a:buNone/>
            </a:pPr>
            <a:r>
              <a:rPr lang="es-ES" sz="6855" dirty="0"/>
              <a:t>hoy se encuentra expresamente admitida como alternativa general en el art. 162 del CCyCN [ ARTICULO 162, CCyCN. - Transformación. Fusión. Escisión. Las personas jurídicas pueden transformarse, fusionarse o escindirse en los casos previstos por este Código o por la ley especial.</a:t>
            </a:r>
          </a:p>
          <a:p>
            <a:pPr marL="0" indent="0" algn="just">
              <a:buNone/>
            </a:pPr>
            <a:r>
              <a:rPr lang="es-ES" sz="6855" dirty="0"/>
              <a:t>En todos los casos es necesaria la conformidad unánime de los miembros de la persona o personas jurídicas, excepto disposición especial o estipulación en contrario del estatuto.] para todas las personas jurídicas, dentro de las que se encuentran los consorcios (art. 148 inc. h del CCC)[ ARTICULO 148, CCyCN .- Personas jurídicas privadas. Son personas jurídicas privadas: (...) h) el consorcio de propiedad horizontal; (...).]”.</a:t>
            </a:r>
          </a:p>
          <a:p>
            <a:pPr marL="0" indent="0" algn="just">
              <a:buNone/>
            </a:pPr>
            <a:endParaRPr lang="es-ES" sz="6855" dirty="0"/>
          </a:p>
          <a:p>
            <a:pPr marL="0" indent="0" algn="just">
              <a:buNone/>
            </a:pPr>
            <a:r>
              <a:rPr lang="es-ES" sz="6855" dirty="0"/>
              <a:t>La Sala consideró que “Esa ‘solución’ impone, como surge del mismo texto de las resoluciones impugnadas, la necesidad de que las sociedades involucradas se disuelvan, se liquiden y cancelen su matrícula, nada de lo cual podía ser decidido por la IGJ, como se infiere de lo dispuesto en el art. 303 inc. 3 LGS [ LGS. Facultad de la autoridad de contralor para solicitar determinadas medidas. ARTICULO 303. — La autoridad de contralor está facultada para solicitar al juez del domicilio de la sociedad competente en materia comercial: (...) 3º) La disolución y liquidación en los casos a que se refieren los incisos 3, 4, 5, 8 y 9 del artículo 94 y la liquidación en el caso del inciso 2 de dicho artículo] que solo la habilita a requerir la adopción de ese temperamento al juez competente”.</a:t>
            </a:r>
          </a:p>
          <a:p>
            <a:pPr marL="0" indent="0" algn="just">
              <a:buNone/>
            </a:pPr>
            <a:endParaRPr lang="es-ES" sz="6855" dirty="0"/>
          </a:p>
          <a:p>
            <a:pPr marL="0" indent="0" algn="just">
              <a:buNone/>
            </a:pPr>
            <a:r>
              <a:rPr lang="es-ES" sz="6855" dirty="0"/>
              <a:t>Agregando que “La solución implicó, asimismo, obligar a los afectados a alterar la situación de los derechos reales involucrados, otorgando la documentación necesaria a esos efectos, con sus consiguientes trámites y costos que aparecen así impuestos por la IGJ sin que ello hubiera sido así dispuesto por la norma”. </a:t>
            </a:r>
          </a:p>
          <a:p>
            <a:pPr marL="0" indent="0" algn="just">
              <a:buNone/>
            </a:pPr>
            <a:r>
              <a:rPr lang="pt-BR" sz="1400" dirty="0"/>
              <a:t>                         </a:t>
            </a:r>
            <a:r>
              <a:rPr lang="es-ES" altLang="pt-BR" sz="1400" dirty="0"/>
              <a:t>                                             </a:t>
            </a:r>
            <a:r>
              <a:rPr lang="pt-BR" sz="1400" dirty="0"/>
              <a:t> </a:t>
            </a:r>
            <a:r>
              <a:rPr lang="pt-BR" sz="5600" dirty="0"/>
              <a:t>  © </a:t>
            </a:r>
            <a:r>
              <a:rPr lang="pt-BR" sz="5600" dirty="0" err="1"/>
              <a:t>Abog</a:t>
            </a:r>
            <a:r>
              <a:rPr lang="pt-BR" sz="5600" dirty="0"/>
              <a:t>. Jorge C. </a:t>
            </a:r>
            <a:r>
              <a:rPr lang="pt-BR" sz="5600" dirty="0" err="1"/>
              <a:t>Resqui</a:t>
            </a:r>
            <a:r>
              <a:rPr lang="pt-BR" sz="5600" dirty="0"/>
              <a:t> Pizarro          www.rprsabogados.com.ar           jrpizarro@rprsabogados.com.ar</a:t>
            </a:r>
            <a:endParaRPr lang="es-ES" sz="5600" dirty="0"/>
          </a:p>
          <a:p>
            <a:pPr marL="0" indent="0" algn="just">
              <a:buNone/>
            </a:pPr>
            <a:endParaRPr lang="es-AR" sz="5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925" y="635"/>
            <a:ext cx="11852275" cy="763270"/>
          </a:xfrm>
        </p:spPr>
        <p:txBody>
          <a:bodyPr>
            <a:normAutofit fontScale="90000"/>
          </a:bodyPr>
          <a:lstStyle/>
          <a:p>
            <a:pPr algn="ctr"/>
            <a:r>
              <a:rPr lang="es-ES" sz="2700" dirty="0"/>
              <a:t> </a:t>
            </a:r>
            <a:r>
              <a:rPr lang="es-ES" sz="2220" dirty="0"/>
              <a:t> </a:t>
            </a:r>
            <a:r>
              <a:rPr lang="es-ES" sz="2220" b="1" u="sng" dirty="0">
                <a:solidFill>
                  <a:schemeClr val="tx1"/>
                </a:solidFill>
                <a:sym typeface="+mn-ea"/>
              </a:rPr>
              <a:t>Novedades en la Adecuación de los Conjuntos Inmobiliarios - Particularidades del derecho de la propiedad horizontal especial </a:t>
            </a:r>
            <a:endParaRPr lang="es-AR" sz="2220" dirty="0"/>
          </a:p>
        </p:txBody>
      </p:sp>
      <p:sp>
        <p:nvSpPr>
          <p:cNvPr id="3" name="Marcador de contenido 2"/>
          <p:cNvSpPr>
            <a:spLocks noGrp="1"/>
          </p:cNvSpPr>
          <p:nvPr>
            <p:ph idx="1"/>
          </p:nvPr>
        </p:nvSpPr>
        <p:spPr>
          <a:xfrm>
            <a:off x="162045" y="763929"/>
            <a:ext cx="11852475" cy="5995686"/>
          </a:xfrm>
        </p:spPr>
        <p:txBody>
          <a:bodyPr>
            <a:noAutofit/>
          </a:bodyPr>
          <a:lstStyle/>
          <a:p>
            <a:pPr marL="0" indent="0">
              <a:buNone/>
            </a:pPr>
            <a:r>
              <a:rPr lang="es-ES" sz="2000" dirty="0"/>
              <a:t>“Desde un organismo administrativo local se avanzó, así, sobre las reglas que rigen nuestra República Federal, pues se desconocieron a los distintos Estados Provinciales donde se sitúan en concreto los inmuebles en cuestión, las facultades de diseñar la política de desarrollo urbano en relación a los conjuntos habitacionales de conformidad a los intereses de su comunidad”, añadieron. </a:t>
            </a:r>
          </a:p>
          <a:p>
            <a:pPr marL="0" indent="0">
              <a:buNone/>
            </a:pPr>
            <a:endParaRPr lang="es-ES" sz="2000" dirty="0"/>
          </a:p>
          <a:p>
            <a:pPr marL="0" indent="0">
              <a:buNone/>
            </a:pPr>
            <a:r>
              <a:rPr lang="es-ES" sz="2000" dirty="0"/>
              <a:t>En relación a la ausencia de plazo para la denominada “adecuación” de los conjuntos inmobiliarios en la ley sustancial, los sentenciantes esgrimieron que “sin perjuicio de que, al incorporar un plazo que el legislador no había previsto -sin que, como es claro, tal omisión pueda imputarse a su falta de previsión-, se incurrió en una nueva invasión de la esfera legislativa, que hubiera tornado inválida la norma por exceso en la amenaza ..., aun si se admitiera que esa potestad de reglamentar el derecho privado asistía a la administración”. </a:t>
            </a:r>
          </a:p>
          <a:p>
            <a:pPr marL="0" indent="0">
              <a:buNone/>
            </a:pPr>
            <a:endParaRPr lang="es-ES" sz="2000" dirty="0"/>
          </a:p>
          <a:p>
            <a:pPr marL="0" indent="0">
              <a:buNone/>
            </a:pPr>
            <a:r>
              <a:rPr lang="es-ES" sz="2000" dirty="0"/>
              <a:t>“Finalmente, igual defecto se constata en la decisión vinculada a las sanciones que el Organismo anunció que habría de aplicar. Las multas que la ley autoriza a la IGJ a aplicar proceden ante infracciones comprobadas, no como involucradas se avengan a cumplir con mandatos o cargas que no surgen de la ley”, se pronuncia el fallo en examen.</a:t>
            </a:r>
          </a:p>
          <a:p>
            <a:pPr marL="0" indent="0">
              <a:buNone/>
            </a:pPr>
            <a:r>
              <a:rPr lang="es-ES" dirty="0"/>
              <a:t>                      </a:t>
            </a:r>
            <a:r>
              <a:rPr lang="pt-BR" sz="1400" dirty="0"/>
              <a:t>© </a:t>
            </a:r>
            <a:r>
              <a:rPr lang="pt-BR" sz="1400" dirty="0" err="1"/>
              <a:t>Abog</a:t>
            </a:r>
            <a:r>
              <a:rPr lang="pt-BR" sz="1400" dirty="0"/>
              <a:t>. Jorge C. </a:t>
            </a:r>
            <a:r>
              <a:rPr lang="pt-BR" sz="1400" dirty="0" err="1"/>
              <a:t>Resqui</a:t>
            </a:r>
            <a:r>
              <a:rPr lang="pt-BR" sz="1400" dirty="0"/>
              <a:t> Pizarro          www.rprsabogados.com.ar           jrpizarro@rprsabogados.com.ar</a:t>
            </a:r>
          </a:p>
          <a:p>
            <a:pPr marL="0" indent="0">
              <a:buNone/>
            </a:pP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495" y="-635"/>
            <a:ext cx="11852275" cy="718185"/>
          </a:xfrm>
        </p:spPr>
        <p:txBody>
          <a:bodyPr>
            <a:normAutofit fontScale="90000"/>
          </a:bodyPr>
          <a:lstStyle/>
          <a:p>
            <a:pPr algn="ctr"/>
            <a:r>
              <a:rPr lang="es-ES" sz="2700" dirty="0"/>
              <a:t>  </a:t>
            </a:r>
            <a:r>
              <a:rPr lang="es-ES" sz="2220" b="1" u="sng" dirty="0">
                <a:solidFill>
                  <a:schemeClr val="tx1"/>
                </a:solidFill>
                <a:sym typeface="+mn-ea"/>
              </a:rPr>
              <a:t>Novedades en la Adecuación de los Conjuntos Inmobiliarios - Particularidades del derecho de la propiedad horizontal especial </a:t>
            </a:r>
            <a:br>
              <a:rPr lang="es-AR" sz="2220" dirty="0"/>
            </a:br>
            <a:endParaRPr lang="es-AR" sz="2220" b="1" u="sng" dirty="0">
              <a:solidFill>
                <a:schemeClr val="tx1"/>
              </a:solidFill>
            </a:endParaRPr>
          </a:p>
        </p:txBody>
      </p:sp>
      <p:sp>
        <p:nvSpPr>
          <p:cNvPr id="3" name="Marcador de contenido 2"/>
          <p:cNvSpPr>
            <a:spLocks noGrp="1"/>
          </p:cNvSpPr>
          <p:nvPr>
            <p:ph idx="1"/>
          </p:nvPr>
        </p:nvSpPr>
        <p:spPr>
          <a:xfrm>
            <a:off x="150495" y="791210"/>
            <a:ext cx="11852275" cy="6066790"/>
          </a:xfrm>
        </p:spPr>
        <p:txBody>
          <a:bodyPr>
            <a:normAutofit fontScale="25000"/>
          </a:bodyPr>
          <a:lstStyle/>
          <a:p>
            <a:pPr marL="0" indent="0">
              <a:buNone/>
            </a:pPr>
            <a:r>
              <a:rPr lang="es-ES" sz="8000" dirty="0"/>
              <a:t>Por otro lado, se ocupan los jueces en lo que respecta al anuncio existente en la resoluciones tachadas de nulidad de que el ente fiscalizador habría de rechazar la inscripción de los actos societarios, manifestando que “no es siquiera una ‘sanción’ autorizada, por lo que, en su caso, su aplicación podría exhibir, por parte del Organismo, un incumplimiento de las funciones registrales que se encuentran a su cargo”. </a:t>
            </a:r>
          </a:p>
          <a:p>
            <a:pPr marL="0" indent="0">
              <a:buNone/>
            </a:pPr>
            <a:endParaRPr lang="es-ES" sz="8000" dirty="0"/>
          </a:p>
          <a:p>
            <a:pPr marL="0" indent="0">
              <a:buNone/>
            </a:pPr>
            <a:r>
              <a:rPr lang="es-ES" sz="8000" dirty="0"/>
              <a:t>Para concluir que, además, la normativa en discusión avanza sobre funciones jurisdiccionales: “Una acotación adicional: la Sala no puede dejar de ponderar que la IGJ no sólo ejerció allí atribuciones legislativas que no tiene, sino que hizo lo propio con la función jurisdiccional, como se infiere del hecho de que, para arribar a la solución que adoptó, debió antes terciar en la discusión doctrinaria planeada acerca de la constitucionalidad de la norma y pronunciarse acerca de este aspecto, que hace a la esencia de esta última función”. </a:t>
            </a:r>
          </a:p>
          <a:p>
            <a:pPr marL="0" indent="0">
              <a:buNone/>
            </a:pPr>
            <a:endParaRPr lang="es-ES" sz="8000" dirty="0"/>
          </a:p>
          <a:p>
            <a:pPr marL="0" indent="0">
              <a:buNone/>
            </a:pPr>
            <a:r>
              <a:rPr lang="es-ES" sz="8000" dirty="0"/>
              <a:t>“La aplicación del derecho privado corresponde a los jueces, no a la Administración pública, lo cual no puede ser soslayado con la argumentación de que se está ejerciendo una atribución distinta, como la involucrada en la reglamentación”, define el pronunciamiento.</a:t>
            </a:r>
          </a:p>
          <a:p>
            <a:pPr marL="0" indent="0">
              <a:buNone/>
            </a:pPr>
            <a:r>
              <a:rPr lang="pt-BR" sz="2000" dirty="0"/>
              <a:t>             </a:t>
            </a:r>
            <a:r>
              <a:rPr lang="pt-BR" sz="5600" dirty="0"/>
              <a:t>    </a:t>
            </a:r>
            <a:r>
              <a:rPr lang="es-ES" altLang="pt-BR" sz="5600" dirty="0"/>
              <a:t>                      </a:t>
            </a:r>
            <a:r>
              <a:rPr lang="pt-BR" sz="5600" dirty="0"/>
              <a:t>© </a:t>
            </a:r>
            <a:r>
              <a:rPr lang="pt-BR" sz="5600" dirty="0" err="1"/>
              <a:t>Abog</a:t>
            </a:r>
            <a:r>
              <a:rPr lang="pt-BR" sz="5600" dirty="0"/>
              <a:t>. Jorge C. </a:t>
            </a:r>
            <a:r>
              <a:rPr lang="pt-BR" sz="5600" dirty="0" err="1"/>
              <a:t>Resqui</a:t>
            </a:r>
            <a:r>
              <a:rPr lang="pt-BR" sz="5600" dirty="0"/>
              <a:t> Pizarro          www.rprsabogados.com.ar           jrpizarro@rprsabogados.com.ar</a:t>
            </a:r>
            <a:endParaRPr lang="es-AR" sz="5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495" y="0"/>
            <a:ext cx="11840845" cy="816610"/>
          </a:xfrm>
        </p:spPr>
        <p:txBody>
          <a:bodyPr>
            <a:normAutofit fontScale="90000"/>
          </a:bodyPr>
          <a:lstStyle/>
          <a:p>
            <a:pPr algn="ctr"/>
            <a:r>
              <a:rPr lang="es-ES" sz="2700" b="1" dirty="0">
                <a:solidFill>
                  <a:schemeClr val="tx1"/>
                </a:solidFill>
              </a:rPr>
              <a:t> </a:t>
            </a:r>
            <a:r>
              <a:rPr lang="es-ES" sz="2220" b="1" u="sng" dirty="0">
                <a:solidFill>
                  <a:schemeClr val="tx1"/>
                </a:solidFill>
              </a:rPr>
              <a:t>Novedades en la Adecuación de los Conjuntos Inmobiliarios - Particularidades del derecho de la propiedad horizontal especial </a:t>
            </a:r>
            <a:br>
              <a:rPr lang="es-ES" sz="2220" b="1" u="sng" dirty="0">
                <a:solidFill>
                  <a:schemeClr val="tx1"/>
                </a:solidFill>
              </a:rPr>
            </a:br>
            <a:br>
              <a:rPr lang="es-ES" dirty="0"/>
            </a:br>
            <a:endParaRPr lang="es-AR" dirty="0"/>
          </a:p>
        </p:txBody>
      </p:sp>
      <p:sp>
        <p:nvSpPr>
          <p:cNvPr id="3" name="Marcador de contenido 2"/>
          <p:cNvSpPr>
            <a:spLocks noGrp="1"/>
          </p:cNvSpPr>
          <p:nvPr>
            <p:ph idx="1"/>
          </p:nvPr>
        </p:nvSpPr>
        <p:spPr>
          <a:xfrm>
            <a:off x="150471" y="816639"/>
            <a:ext cx="11840901" cy="6041362"/>
          </a:xfrm>
        </p:spPr>
        <p:txBody>
          <a:bodyPr>
            <a:normAutofit fontScale="25000"/>
          </a:bodyPr>
          <a:lstStyle/>
          <a:p>
            <a:pPr marL="0" indent="0" algn="just">
              <a:buNone/>
            </a:pPr>
            <a:r>
              <a:rPr lang="es-ES" sz="7200" dirty="0"/>
              <a:t>Así las cosas, el Tribunal declaró nulas las resoluciones apeladas y que deberán dejarse sin efecto las mismas en lo que concierne a su aplicación a las sociedades. </a:t>
            </a:r>
          </a:p>
          <a:p>
            <a:pPr marL="0" indent="0">
              <a:buNone/>
            </a:pPr>
            <a:endParaRPr lang="es-ES" sz="7200" dirty="0"/>
          </a:p>
          <a:p>
            <a:pPr marL="0" indent="0" algn="just">
              <a:buNone/>
            </a:pPr>
            <a:r>
              <a:rPr lang="es-ES" sz="7200" u="sng" dirty="0"/>
              <a:t>¿Es competente la IGJ para reglamentar el segundo y tercer párrafo del artículo 2075 del código único?</a:t>
            </a:r>
          </a:p>
          <a:p>
            <a:pPr marL="0" indent="0">
              <a:buNone/>
            </a:pPr>
            <a:endParaRPr lang="es-ES" sz="7200" u="sng" dirty="0"/>
          </a:p>
          <a:p>
            <a:pPr marL="0" indent="0" algn="just">
              <a:buNone/>
            </a:pPr>
            <a:r>
              <a:rPr lang="es-ES" sz="6400" dirty="0"/>
              <a:t>Por intermedio de los referidos actos administrativos de alcance general la IGJ, en uso de las facultades conferidas por la ley orgánica 22.315, en particular en los artículos 11, inc. c), 21, incs. a y b) de la mencionada ley [Ley 22.315.- Funciones ARTICULO 21. – Corresponde al Inspector General: a) ejecutar los actos propios de la competencia del organismo, con todas las atribuciones que resultan de esta ley; b) interpretar, con carácter general y particular, las disposiciones legales aplicables a los sujetos sometidos a su control; (...). DECRETO N° 1493 Reglamentación de la Ley 22.315 Bs. As. 13/12/1982 Del ejercicio de las funciones de la Inspección General de Justicia. Artículo 1° – La inspección General de Justicia, en ejercicio de sus facultades, dictará los reglamentos y resoluciones que sean necesarios para el cumplimiento de las funciones atribuidas por la Ley N° 22.315 y el presente decreto.] y el artículo 1° del Decreto reglamentario 1493/82 [“ Que lo cierto y trascendente de todo ello es que, a pocos meses de cumplirse cinco años de la vigencia del Código Civil y Comercial de la Nación, el mandato del legislador de 2014 no ha sido prácticamente acatado en sede de la Capital Federal de la Nación - siéndolo muy escasamente en algunas otras jurisdicciones -, sino y muy por el contrario, ignorado casi por completo, lo cual resulta inadmisible, dado que en un Estado Constitucional y Convencional de Derecho como el que nos organiza socialmente en la República Argentina, no se puede validar, por vía de omisión, el incumplimiento de facto de la ley vigente” (considerando de la Resolución 25/2020 de la IGJ, 18-may-2020, publicada en el Boletín Oficial del 20/05/2020, Número: 34.385).], reglamentó lo dispuesto en el artículo 2075 del CCyCN.</a:t>
            </a:r>
          </a:p>
          <a:p>
            <a:pPr marL="0" indent="0">
              <a:buNone/>
            </a:pPr>
            <a:r>
              <a:rPr lang="es-ES" dirty="0"/>
              <a:t>                                                                                                                    </a:t>
            </a:r>
            <a:r>
              <a:rPr lang="es-ES" sz="4800" dirty="0"/>
              <a:t> </a:t>
            </a:r>
            <a:r>
              <a:rPr lang="pt-BR" sz="5600" dirty="0"/>
              <a:t> © </a:t>
            </a:r>
            <a:r>
              <a:rPr lang="pt-BR" sz="5600" dirty="0" err="1"/>
              <a:t>Abog</a:t>
            </a:r>
            <a:r>
              <a:rPr lang="pt-BR" sz="5600" dirty="0"/>
              <a:t>. Jorge C. </a:t>
            </a:r>
            <a:r>
              <a:rPr lang="pt-BR" sz="5600" dirty="0" err="1"/>
              <a:t>Resqui</a:t>
            </a:r>
            <a:r>
              <a:rPr lang="pt-BR" sz="5600" dirty="0"/>
              <a:t> Pizarro          www.rprsabogados.com.ar           jrpizarro@rprsabogados.com.ar</a:t>
            </a:r>
            <a:r>
              <a:rPr lang="es-ES" sz="5600" dirty="0"/>
              <a:t>    </a:t>
            </a:r>
            <a:r>
              <a:rPr lang="es-ES" sz="4800" dirty="0"/>
              <a:t> </a:t>
            </a:r>
            <a:endParaRPr lang="es-AR" sz="4800" dirty="0"/>
          </a:p>
        </p:txBody>
      </p:sp>
    </p:spTree>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12271</Words>
  <Application>Microsoft Office PowerPoint</Application>
  <PresentationFormat>Panorámica</PresentationFormat>
  <Paragraphs>334</Paragraphs>
  <Slides>37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37</vt:i4>
      </vt:variant>
    </vt:vector>
  </HeadingPairs>
  <TitlesOfParts>
    <vt:vector size="41" baseType="lpstr">
      <vt:lpstr>Arial</vt:lpstr>
      <vt:lpstr>Trebuchet MS</vt:lpstr>
      <vt:lpstr>Wingdings 3</vt:lpstr>
      <vt:lpstr>Faceta</vt:lpstr>
      <vt:lpstr>  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  Novedades en la Adecuación de los Conjuntos Inmobiliarios - Particularidades del derecho de la propiedad horizontal especial </vt:lpstr>
      <vt:lpstr>  Novedades en la Adecuación de los Conjuntos Inmobiliarios - Particularidades del derecho de la propiedad horizontal especial  </vt:lpstr>
      <vt:lpstr> Novedades en la Adecuación de los Conjuntos Inmobiliarios - Particularidades del derecho de la propiedad horizontal especial   </vt:lpstr>
      <vt:lpstr> </vt:lpstr>
      <vt:lpstr> Novedades en la Adecuación de los Conjuntos Inmobiliarios - Particularidades del derecho de la propiedad horizontal especial   </vt:lpstr>
      <vt:lpstr> Novedades en la Adecuación de los Conjuntos Inmobiliarios - Particularidades del derecho de la propiedad horizontal especial  </vt:lpstr>
      <vt:lpstr> Novedades en la Adecuación de los Conjuntos Inmobiliarios - Particularidades del derecho de la propiedad horizontal especial  </vt:lpstr>
      <vt:lpstr> </vt:lpstr>
      <vt:lpstr>  Novedades en la Adecuación de los Conjuntos Inmobiliarios - Particularidades del derecho de la propiedad horizontal especial </vt:lpstr>
      <vt:lpstr>   Novedades en la Adecuación de los Conjuntos Inmobiliarios - Particularidades del derecho de la propiedad horizontal especial </vt:lpstr>
      <vt:lpstr> 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vt:lpstr>
      <vt:lpstr>Novedades en la Adecuación de los Conjuntos Inmobiliarios - Particularidades del derecho de la propiedad horizontal especial</vt:lpstr>
      <vt:lpstr>Novedades en la Adecuación de los Conjuntos Inmobiliarios - Particularidades del derecho de la propiedad horizontal especial</vt:lpstr>
      <vt:lpstr>Novedades en la Adecuación de los Conjuntos Inmobiliarios - Particularidades del derecho de la propiedad horizontal especial</vt:lpstr>
      <vt:lpstr>Novedades en la Adecuación de los Conjuntos Inmobiliarios - Particularidades del derecho de la propiedad horizontal especial</vt:lpstr>
      <vt:lpstr>Novedades en la Adecuación de los Conjuntos Inmobiliarios - Particularidades del derecho de la propiedad horizontal especial</vt:lpstr>
      <vt:lpstr>Novedades en la Adecuación de los Conjuntos Inmobiliarios - Particularidades del derecho de la propiedad horizontal especial</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lpstr>Novedades en la Adecuación de los Conjuntos Inmobiliarios - Particularidades del derecho de la propiedad horizontal especial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fanny figuerero</dc:creator>
  <cp:lastModifiedBy>BARANOWSKI, Hernan</cp:lastModifiedBy>
  <cp:revision>31</cp:revision>
  <dcterms:created xsi:type="dcterms:W3CDTF">2020-07-14T23:32:00Z</dcterms:created>
  <dcterms:modified xsi:type="dcterms:W3CDTF">2022-05-20T14:59:41Z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AF483F0F0268412FAA5DA22BBE256715</vt:lpwstr>
  </property>
  <property fmtid="{D5CDD505-2E9C-101B-9397-08002B2CF9AE}" pid="3" name="KSOProductBuildVer">
    <vt:lpwstr>3082-11.2.0.11029</vt:lpwstr>
  </property>
</Properties>
</file>