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1D7469-24F2-46F7-9626-117F42DE4A7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2498881B-3465-49FD-8FB7-8FCE41B825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5D168831-57D8-425A-ABDB-888921705D76}"/>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5" name="Marcador de pie de página 4">
            <a:extLst>
              <a:ext uri="{FF2B5EF4-FFF2-40B4-BE49-F238E27FC236}">
                <a16:creationId xmlns:a16="http://schemas.microsoft.com/office/drawing/2014/main" id="{C848D1FD-32E1-433D-B222-26720417684C}"/>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704C647-987E-4414-AA06-47F237FB35A2}"/>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3285816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12B26C-E036-4BA7-A091-8B79E93D91F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EA1DA21D-1117-44D8-9BA3-09755B5059DF}"/>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26B7C2DB-A8C0-438A-9A4C-438EDFF7E731}"/>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5" name="Marcador de pie de página 4">
            <a:extLst>
              <a:ext uri="{FF2B5EF4-FFF2-40B4-BE49-F238E27FC236}">
                <a16:creationId xmlns:a16="http://schemas.microsoft.com/office/drawing/2014/main" id="{7BE272E5-6C1A-4709-A505-1E0886586E95}"/>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F6155C0A-2611-4792-95DE-7081AE5C0DF4}"/>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3041218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1F925F1-154E-4AD7-BFB1-CDE74857F9F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3610F13F-11A4-4674-8E4C-417D68068838}"/>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7FCEFB85-F60C-4A00-8BC9-4426416118EA}"/>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5" name="Marcador de pie de página 4">
            <a:extLst>
              <a:ext uri="{FF2B5EF4-FFF2-40B4-BE49-F238E27FC236}">
                <a16:creationId xmlns:a16="http://schemas.microsoft.com/office/drawing/2014/main" id="{F8107156-6B0C-4097-83CA-6CD5383BD89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DD055F0C-1845-4735-B329-79BDD57D5000}"/>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291783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4FAD8F-61FA-4A0D-A9CF-6CCD305D25FF}"/>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BC370F63-DB36-4DCC-B6F3-23C1026FA079}"/>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38FFD70-2876-4DC0-9CE2-156DF66FB94C}"/>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5" name="Marcador de pie de página 4">
            <a:extLst>
              <a:ext uri="{FF2B5EF4-FFF2-40B4-BE49-F238E27FC236}">
                <a16:creationId xmlns:a16="http://schemas.microsoft.com/office/drawing/2014/main" id="{8B7E4346-E6C2-4463-AF19-E15B889C9222}"/>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2BF34777-A67C-4C9E-A96F-B009EC0A25BF}"/>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48348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95913A-2133-4247-9C68-9313B0D37D7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82D75DCE-CBC2-4896-80B1-C693D8462C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D630008E-429F-413F-BEDD-CC7D1826D2AA}"/>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5" name="Marcador de pie de página 4">
            <a:extLst>
              <a:ext uri="{FF2B5EF4-FFF2-40B4-BE49-F238E27FC236}">
                <a16:creationId xmlns:a16="http://schemas.microsoft.com/office/drawing/2014/main" id="{7C65CE97-82F4-432C-8752-81D09421B159}"/>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2DCAB31D-A7B4-4248-ADA4-7F9916C0A463}"/>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173041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59C0FE-1AB6-49E5-B786-C4F60CA2AE63}"/>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4450BB8-7CC7-4403-B1B4-A60694CA7151}"/>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C7F3978F-8322-415E-AC2D-1EA3BD757A09}"/>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A94C6864-0549-4C59-B1EC-A8FA535219EC}"/>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6" name="Marcador de pie de página 5">
            <a:extLst>
              <a:ext uri="{FF2B5EF4-FFF2-40B4-BE49-F238E27FC236}">
                <a16:creationId xmlns:a16="http://schemas.microsoft.com/office/drawing/2014/main" id="{730FFCC8-D3D6-4376-8614-0637F1DF5BFB}"/>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AF3206FC-EFCE-49A4-93B9-3185FBAD3E47}"/>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90639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37588A-26F8-4AD4-BF19-89A89541A3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DCF0FE77-CC5A-4F81-9342-D9611A12A0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F3D214DC-4624-4DFF-9948-AF946582DC27}"/>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C551869E-591A-47D9-8E59-7B0F757E5C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AB0F06B-8DE8-4603-A82E-BD1E8C5046BC}"/>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EC95FDC6-0C64-40CF-80D3-3DB9821BFFF5}"/>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8" name="Marcador de pie de página 7">
            <a:extLst>
              <a:ext uri="{FF2B5EF4-FFF2-40B4-BE49-F238E27FC236}">
                <a16:creationId xmlns:a16="http://schemas.microsoft.com/office/drawing/2014/main" id="{5161E6D1-1333-4F0A-A866-D940DF26EB91}"/>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426EE848-496E-4938-BCCD-4AE5D180DCF8}"/>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2037575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8F618C-E9A9-41D8-985E-70D31278751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204917EA-0D0B-42BF-A08D-E35C80CACB88}"/>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4" name="Marcador de pie de página 3">
            <a:extLst>
              <a:ext uri="{FF2B5EF4-FFF2-40B4-BE49-F238E27FC236}">
                <a16:creationId xmlns:a16="http://schemas.microsoft.com/office/drawing/2014/main" id="{5841612E-88BF-47AC-9355-971B725ABAE5}"/>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E165B4A1-6251-4620-816C-518EB42B49F2}"/>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1744088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4358333-D9CA-4E12-96B1-1BEF99924B5E}"/>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3" name="Marcador de pie de página 2">
            <a:extLst>
              <a:ext uri="{FF2B5EF4-FFF2-40B4-BE49-F238E27FC236}">
                <a16:creationId xmlns:a16="http://schemas.microsoft.com/office/drawing/2014/main" id="{9D9E44BB-14D2-4F45-8ACE-02B1883227D7}"/>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995A398A-D4DC-448B-AA92-5EF23AA53DA9}"/>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263290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D34BCF-68CC-499B-918E-667EF006E7C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83A0B561-7571-4EE7-84E0-22BDC2A42E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42DEC452-7E44-49B9-A2BB-16A91CE7C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AD4FC05-4817-4DD8-97DE-A6E3284CB933}"/>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6" name="Marcador de pie de página 5">
            <a:extLst>
              <a:ext uri="{FF2B5EF4-FFF2-40B4-BE49-F238E27FC236}">
                <a16:creationId xmlns:a16="http://schemas.microsoft.com/office/drawing/2014/main" id="{67504140-F3F9-4736-ACFF-A83200D200F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321F6D7B-4B7A-401A-A80E-8B0B5C9A83AA}"/>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3476820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58E6A2-B8BB-42EE-9CF6-3BEEEE51033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80357F66-7BB3-49DE-8A42-560D8BE0C2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D1DBFBB8-8EC0-49EF-AC04-56699AAAE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CD879228-4F7A-4C41-A5B2-DB0EBB7DD8EC}"/>
              </a:ext>
            </a:extLst>
          </p:cNvPr>
          <p:cNvSpPr>
            <a:spLocks noGrp="1"/>
          </p:cNvSpPr>
          <p:nvPr>
            <p:ph type="dt" sz="half" idx="10"/>
          </p:nvPr>
        </p:nvSpPr>
        <p:spPr/>
        <p:txBody>
          <a:bodyPr/>
          <a:lstStyle/>
          <a:p>
            <a:fld id="{74154A70-922C-48A4-BC39-D349C080BF57}" type="datetimeFigureOut">
              <a:rPr lang="es-AR" smtClean="0"/>
              <a:t>26/04/2018</a:t>
            </a:fld>
            <a:endParaRPr lang="es-AR"/>
          </a:p>
        </p:txBody>
      </p:sp>
      <p:sp>
        <p:nvSpPr>
          <p:cNvPr id="6" name="Marcador de pie de página 5">
            <a:extLst>
              <a:ext uri="{FF2B5EF4-FFF2-40B4-BE49-F238E27FC236}">
                <a16:creationId xmlns:a16="http://schemas.microsoft.com/office/drawing/2014/main" id="{E6A544CD-3AD7-4F67-96B2-8190F17226C4}"/>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1F37E3E2-A73E-43D7-A287-AFA98D34A09D}"/>
              </a:ext>
            </a:extLst>
          </p:cNvPr>
          <p:cNvSpPr>
            <a:spLocks noGrp="1"/>
          </p:cNvSpPr>
          <p:nvPr>
            <p:ph type="sldNum" sz="quarter" idx="12"/>
          </p:nvPr>
        </p:nvSpPr>
        <p:spPr/>
        <p:txBody>
          <a:bodyPr/>
          <a:lstStyle/>
          <a:p>
            <a:fld id="{7216A8A2-D901-495D-B87D-BCCE97FEAB9A}" type="slidenum">
              <a:rPr lang="es-AR" smtClean="0"/>
              <a:t>‹Nº›</a:t>
            </a:fld>
            <a:endParaRPr lang="es-AR"/>
          </a:p>
        </p:txBody>
      </p:sp>
    </p:spTree>
    <p:extLst>
      <p:ext uri="{BB962C8B-B14F-4D97-AF65-F5344CB8AC3E}">
        <p14:creationId xmlns:p14="http://schemas.microsoft.com/office/powerpoint/2010/main" val="320509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5DFA726-9641-4302-B607-6B402656CB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472EC33B-82A3-468E-A684-F9EE1AB5C0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DAB3018B-982E-4BD8-A30C-A8D6278D3E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54A70-922C-48A4-BC39-D349C080BF57}" type="datetimeFigureOut">
              <a:rPr lang="es-AR" smtClean="0"/>
              <a:t>26/04/2018</a:t>
            </a:fld>
            <a:endParaRPr lang="es-AR"/>
          </a:p>
        </p:txBody>
      </p:sp>
      <p:sp>
        <p:nvSpPr>
          <p:cNvPr id="5" name="Marcador de pie de página 4">
            <a:extLst>
              <a:ext uri="{FF2B5EF4-FFF2-40B4-BE49-F238E27FC236}">
                <a16:creationId xmlns:a16="http://schemas.microsoft.com/office/drawing/2014/main" id="{4F3117C8-BAEA-4880-8D26-81D634215A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61651252-8581-44AC-BF50-01AD6BB6F5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16A8A2-D901-495D-B87D-BCCE97FEAB9A}" type="slidenum">
              <a:rPr lang="es-AR" smtClean="0"/>
              <a:t>‹Nº›</a:t>
            </a:fld>
            <a:endParaRPr lang="es-AR"/>
          </a:p>
        </p:txBody>
      </p:sp>
    </p:spTree>
    <p:extLst>
      <p:ext uri="{BB962C8B-B14F-4D97-AF65-F5344CB8AC3E}">
        <p14:creationId xmlns:p14="http://schemas.microsoft.com/office/powerpoint/2010/main" val="4144399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0"/>
            <a:ext cx="9144000" cy="439947"/>
          </a:xfrm>
        </p:spPr>
        <p:txBody>
          <a:bodyPr>
            <a:normAutofit/>
          </a:bodyPr>
          <a:lstStyle/>
          <a:p>
            <a:r>
              <a:rPr lang="es-AR" sz="2000" b="1" dirty="0"/>
              <a:t>Diagrama </a:t>
            </a:r>
            <a:r>
              <a:rPr lang="es-AR" sz="2000" b="1" dirty="0">
                <a:solidFill>
                  <a:srgbClr val="00B0F0"/>
                </a:solidFill>
              </a:rPr>
              <a:t>presentaciones electrónicas </a:t>
            </a:r>
            <a:r>
              <a:rPr lang="es-AR" sz="2000" b="1" dirty="0"/>
              <a:t>Provincias de Buenos Aires</a:t>
            </a:r>
          </a:p>
        </p:txBody>
      </p:sp>
      <p:cxnSp>
        <p:nvCxnSpPr>
          <p:cNvPr id="7" name="Conector recto de flecha 6"/>
          <p:cNvCxnSpPr>
            <a:cxnSpLocks/>
          </p:cNvCxnSpPr>
          <p:nvPr/>
        </p:nvCxnSpPr>
        <p:spPr>
          <a:xfrm>
            <a:off x="5934973" y="439947"/>
            <a:ext cx="0" cy="2156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5400136" y="1770571"/>
            <a:ext cx="1069675" cy="4226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dirty="0">
                <a:solidFill>
                  <a:srgbClr val="00B0F0"/>
                </a:solidFill>
              </a:rPr>
              <a:t>Ac. SCBA 3842/17</a:t>
            </a:r>
          </a:p>
        </p:txBody>
      </p:sp>
      <p:cxnSp>
        <p:nvCxnSpPr>
          <p:cNvPr id="11" name="Conector recto de flecha 10"/>
          <p:cNvCxnSpPr>
            <a:cxnSpLocks/>
          </p:cNvCxnSpPr>
          <p:nvPr/>
        </p:nvCxnSpPr>
        <p:spPr>
          <a:xfrm flipV="1">
            <a:off x="6539464" y="1937202"/>
            <a:ext cx="2797833" cy="17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a:cxnSpLocks/>
            <a:stCxn id="9" idx="1"/>
          </p:cNvCxnSpPr>
          <p:nvPr/>
        </p:nvCxnSpPr>
        <p:spPr>
          <a:xfrm flipH="1">
            <a:off x="2532650" y="1981918"/>
            <a:ext cx="2867486" cy="110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9422922" y="1660899"/>
            <a:ext cx="1897812" cy="6642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s-AR" sz="1400" dirty="0">
              <a:solidFill>
                <a:prstClr val="black"/>
              </a:solidFill>
            </a:endParaRPr>
          </a:p>
          <a:p>
            <a:pPr lvl="0" algn="ctr"/>
            <a:r>
              <a:rPr lang="es-AR" sz="1400" b="1" u="sng" dirty="0">
                <a:solidFill>
                  <a:srgbClr val="FF0000"/>
                </a:solidFill>
              </a:rPr>
              <a:t>Letrado PATROCINANTE</a:t>
            </a:r>
            <a:endParaRPr lang="es-AR" sz="1400" b="1" dirty="0">
              <a:solidFill>
                <a:prstClr val="black"/>
              </a:solidFill>
            </a:endParaRPr>
          </a:p>
          <a:p>
            <a:pPr algn="ctr"/>
            <a:r>
              <a:rPr lang="es-AR" dirty="0"/>
              <a:t>mato papel</a:t>
            </a:r>
          </a:p>
        </p:txBody>
      </p:sp>
      <p:sp>
        <p:nvSpPr>
          <p:cNvPr id="15" name="Rectángulo 14"/>
          <p:cNvSpPr/>
          <p:nvPr/>
        </p:nvSpPr>
        <p:spPr>
          <a:xfrm>
            <a:off x="933888" y="1660899"/>
            <a:ext cx="1598762" cy="6642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u="sng" dirty="0">
                <a:solidFill>
                  <a:srgbClr val="FF0000"/>
                </a:solidFill>
              </a:rPr>
              <a:t>Letrado APODERADO</a:t>
            </a:r>
            <a:endParaRPr lang="es-AR" sz="1400" b="1" dirty="0">
              <a:solidFill>
                <a:schemeClr val="tx1"/>
              </a:solidFill>
            </a:endParaRPr>
          </a:p>
        </p:txBody>
      </p:sp>
      <p:sp>
        <p:nvSpPr>
          <p:cNvPr id="38" name="Rectángulo 37"/>
          <p:cNvSpPr/>
          <p:nvPr/>
        </p:nvSpPr>
        <p:spPr>
          <a:xfrm>
            <a:off x="5135592" y="777455"/>
            <a:ext cx="1598762" cy="6642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1400" b="1" dirty="0">
                <a:solidFill>
                  <a:schemeClr val="tx1"/>
                </a:solidFill>
              </a:rPr>
              <a:t>NORMATIVA:</a:t>
            </a:r>
          </a:p>
          <a:p>
            <a:pPr algn="ctr"/>
            <a:r>
              <a:rPr lang="es-AR" sz="1400" dirty="0">
                <a:solidFill>
                  <a:schemeClr val="tx1"/>
                </a:solidFill>
              </a:rPr>
              <a:t>Ac. 3886/18</a:t>
            </a:r>
          </a:p>
        </p:txBody>
      </p:sp>
      <p:sp>
        <p:nvSpPr>
          <p:cNvPr id="43" name="Rectángulo 42"/>
          <p:cNvSpPr/>
          <p:nvPr/>
        </p:nvSpPr>
        <p:spPr>
          <a:xfrm>
            <a:off x="8709801" y="3089839"/>
            <a:ext cx="3404559" cy="19084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800" b="1" dirty="0">
                <a:solidFill>
                  <a:schemeClr val="tx1"/>
                </a:solidFill>
              </a:rPr>
              <a:t>Ingreso de escritos en formato papel tradicional</a:t>
            </a:r>
            <a:endParaRPr lang="es-AR" sz="800" u="sng" dirty="0">
              <a:solidFill>
                <a:schemeClr val="tx1"/>
              </a:solidFill>
            </a:endParaRP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METODOLOGIA:</a:t>
            </a:r>
            <a:r>
              <a:rPr lang="es-MX" sz="600" b="1" dirty="0">
                <a:solidFill>
                  <a:prstClr val="black"/>
                </a:solidFill>
              </a:rPr>
              <a:t> </a:t>
            </a:r>
            <a:r>
              <a:rPr lang="es-MX" sz="600" dirty="0">
                <a:solidFill>
                  <a:prstClr val="black"/>
                </a:solidFill>
              </a:rPr>
              <a:t>En PRIMER LUGAR se deberá ingresar el escrito en formato papel.</a:t>
            </a:r>
          </a:p>
          <a:p>
            <a:pPr marL="228600" indent="-228600" algn="just">
              <a:lnSpc>
                <a:spcPts val="720"/>
              </a:lnSpc>
              <a:spcBef>
                <a:spcPts val="600"/>
              </a:spcBef>
              <a:buFont typeface="Arial" panose="020B0604020202020204" pitchFamily="34" charset="0"/>
              <a:buChar char="•"/>
            </a:pPr>
            <a:r>
              <a:rPr lang="es-MX" sz="600" b="1" u="sng" dirty="0">
                <a:solidFill>
                  <a:prstClr val="black"/>
                </a:solidFill>
              </a:rPr>
              <a:t>INCORPORACIÓN DE LA COPIA DIGITALIZADA</a:t>
            </a:r>
            <a:r>
              <a:rPr lang="es-MX" sz="600" u="sng" dirty="0">
                <a:solidFill>
                  <a:prstClr val="black"/>
                </a:solidFill>
              </a:rPr>
              <a:t>:</a:t>
            </a:r>
            <a:r>
              <a:rPr lang="es-MX" sz="600" dirty="0">
                <a:solidFill>
                  <a:prstClr val="black"/>
                </a:solidFill>
              </a:rPr>
              <a:t> en SEGUNDO LUGAR, y luego del paso anterior,  se deberá presentar el texto del escrito en una presentación electrónica titulada “Adjunta copia digitalizada”. No es necesario escanear el escrito en formato papel, bastando reproducir el texto en el cuerpo del procesador de textos y presentarlo. </a:t>
            </a:r>
            <a:r>
              <a:rPr lang="es-MX" sz="600" b="1" u="sng" dirty="0">
                <a:solidFill>
                  <a:prstClr val="black"/>
                </a:solidFill>
              </a:rPr>
              <a:t>La técnica mas practica de cumplir con este paso es copiar y pegar el texto del documento original (en formato .</a:t>
            </a:r>
            <a:r>
              <a:rPr lang="es-MX" sz="600" b="1" u="sng" dirty="0" err="1">
                <a:solidFill>
                  <a:prstClr val="black"/>
                </a:solidFill>
              </a:rPr>
              <a:t>doc</a:t>
            </a:r>
            <a:r>
              <a:rPr lang="es-MX" sz="600" b="1" u="sng" dirty="0">
                <a:solidFill>
                  <a:prstClr val="black"/>
                </a:solidFill>
              </a:rPr>
              <a:t> o .</a:t>
            </a:r>
            <a:r>
              <a:rPr lang="es-MX" sz="600" b="1" u="sng" dirty="0" err="1">
                <a:solidFill>
                  <a:prstClr val="black"/>
                </a:solidFill>
              </a:rPr>
              <a:t>txt</a:t>
            </a:r>
            <a:r>
              <a:rPr lang="es-MX" sz="600" b="1" u="sng" dirty="0">
                <a:solidFill>
                  <a:prstClr val="black"/>
                </a:solidFill>
              </a:rPr>
              <a:t>) directamente al cuerpo del portal web.</a:t>
            </a:r>
            <a:endParaRPr lang="es-MX" sz="600" dirty="0">
              <a:solidFill>
                <a:prstClr val="black"/>
              </a:solidFill>
            </a:endParaRP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PLAZO:</a:t>
            </a:r>
            <a:r>
              <a:rPr lang="es-MX" sz="600" b="1" dirty="0">
                <a:solidFill>
                  <a:prstClr val="black"/>
                </a:solidFill>
              </a:rPr>
              <a:t> </a:t>
            </a:r>
            <a:r>
              <a:rPr lang="es-MX" sz="600" dirty="0">
                <a:solidFill>
                  <a:prstClr val="black"/>
                </a:solidFill>
              </a:rPr>
              <a:t>el ingreso de la copia digitalizada del escrito incorporada en formato papel deberá ser </a:t>
            </a:r>
            <a:r>
              <a:rPr lang="es-MX" sz="600" b="1" u="sng" dirty="0">
                <a:solidFill>
                  <a:prstClr val="black"/>
                </a:solidFill>
              </a:rPr>
              <a:t>DENTRO DEL SIGUIENTE DÍA HÁBIL </a:t>
            </a:r>
            <a:r>
              <a:rPr lang="es-MX" sz="600" dirty="0">
                <a:solidFill>
                  <a:prstClr val="black"/>
                </a:solidFill>
              </a:rPr>
              <a:t>de efectuada presentación (similar metodología que la adoptada en el PJN).</a:t>
            </a: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SANCION ANTE INCUMPLIMIENTO:</a:t>
            </a:r>
            <a:r>
              <a:rPr lang="es-MX" sz="600" b="1" dirty="0">
                <a:solidFill>
                  <a:prstClr val="black"/>
                </a:solidFill>
              </a:rPr>
              <a:t> </a:t>
            </a:r>
            <a:r>
              <a:rPr lang="es-MX" sz="600" dirty="0">
                <a:solidFill>
                  <a:prstClr val="black"/>
                </a:solidFill>
              </a:rPr>
              <a:t>en caso de incumplimiento, los organismos jurisdiccionales deberán</a:t>
            </a:r>
            <a:r>
              <a:rPr lang="es-MX" sz="600" b="1" dirty="0">
                <a:solidFill>
                  <a:prstClr val="black"/>
                </a:solidFill>
              </a:rPr>
              <a:t> </a:t>
            </a:r>
            <a:r>
              <a:rPr lang="es-MX" sz="600" dirty="0">
                <a:solidFill>
                  <a:prstClr val="black"/>
                </a:solidFill>
              </a:rPr>
              <a:t>intimar </a:t>
            </a:r>
            <a:r>
              <a:rPr lang="es-MX" sz="600" b="1" u="sng" dirty="0">
                <a:solidFill>
                  <a:prstClr val="black"/>
                </a:solidFill>
              </a:rPr>
              <a:t>–MEDIANTE CEDULA ELECTRONICA- </a:t>
            </a:r>
            <a:r>
              <a:rPr lang="es-MX" sz="600" dirty="0">
                <a:solidFill>
                  <a:prstClr val="black"/>
                </a:solidFill>
              </a:rPr>
              <a:t>al interesado a subsanar tal deficiencia al día siguiente de recibida la notificación </a:t>
            </a:r>
            <a:r>
              <a:rPr lang="es-MX" sz="600" b="1" u="sng" dirty="0">
                <a:solidFill>
                  <a:prstClr val="black"/>
                </a:solidFill>
              </a:rPr>
              <a:t>bajo apercibimiento de tener por no presentada la misma de conformidad a lo establecido en el artículo 120 del C.P.C.C.BA</a:t>
            </a:r>
          </a:p>
          <a:p>
            <a:pPr marL="228600" lvl="0" indent="-228600" algn="just">
              <a:lnSpc>
                <a:spcPts val="720"/>
              </a:lnSpc>
              <a:spcBef>
                <a:spcPts val="600"/>
              </a:spcBef>
              <a:buFont typeface="Arial" panose="020B0604020202020204" pitchFamily="34" charset="0"/>
              <a:buChar char="•"/>
            </a:pPr>
            <a:endParaRPr lang="es-MX" sz="600" i="1" dirty="0">
              <a:solidFill>
                <a:prstClr val="black"/>
              </a:solidFill>
            </a:endParaRPr>
          </a:p>
        </p:txBody>
      </p:sp>
      <p:cxnSp>
        <p:nvCxnSpPr>
          <p:cNvPr id="46" name="Conector recto de flecha 45"/>
          <p:cNvCxnSpPr>
            <a:cxnSpLocks/>
          </p:cNvCxnSpPr>
          <p:nvPr/>
        </p:nvCxnSpPr>
        <p:spPr>
          <a:xfrm>
            <a:off x="10527674" y="6017266"/>
            <a:ext cx="0" cy="2329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a:cxnSpLocks/>
          </p:cNvCxnSpPr>
          <p:nvPr/>
        </p:nvCxnSpPr>
        <p:spPr>
          <a:xfrm>
            <a:off x="5934973" y="1507465"/>
            <a:ext cx="0" cy="2631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CuadroTexto 5"/>
          <p:cNvSpPr txBox="1"/>
          <p:nvPr/>
        </p:nvSpPr>
        <p:spPr>
          <a:xfrm>
            <a:off x="7868727" y="697108"/>
            <a:ext cx="3829196" cy="400110"/>
          </a:xfrm>
          <a:prstGeom prst="rect">
            <a:avLst/>
          </a:prstGeom>
          <a:noFill/>
        </p:spPr>
        <p:txBody>
          <a:bodyPr wrap="square" rtlCol="0">
            <a:spAutoFit/>
          </a:bodyPr>
          <a:lstStyle/>
          <a:p>
            <a:pPr algn="ctr"/>
            <a:r>
              <a:rPr lang="es-AR" sz="1000" b="1">
                <a:solidFill>
                  <a:srgbClr val="00B0F0"/>
                </a:solidFill>
              </a:rPr>
              <a:t>Instituto </a:t>
            </a:r>
            <a:r>
              <a:rPr lang="es-AR" sz="1000" b="1" dirty="0">
                <a:solidFill>
                  <a:srgbClr val="00B0F0"/>
                </a:solidFill>
              </a:rPr>
              <a:t>Argentino de Derecho </a:t>
            </a:r>
            <a:r>
              <a:rPr lang="es-AR" sz="1000" b="1">
                <a:solidFill>
                  <a:srgbClr val="00B0F0"/>
                </a:solidFill>
              </a:rPr>
              <a:t>Procesal Informático</a:t>
            </a:r>
          </a:p>
          <a:p>
            <a:pPr algn="ctr"/>
            <a:r>
              <a:rPr lang="es-AR" sz="1000" b="1">
                <a:solidFill>
                  <a:srgbClr val="00B0F0"/>
                </a:solidFill>
              </a:rPr>
              <a:t>WWW.IADPI.COM.AR</a:t>
            </a:r>
            <a:endParaRPr lang="es-AR" sz="1000" b="1" dirty="0">
              <a:solidFill>
                <a:srgbClr val="00B0F0"/>
              </a:solidFill>
            </a:endParaRPr>
          </a:p>
        </p:txBody>
      </p:sp>
      <p:sp>
        <p:nvSpPr>
          <p:cNvPr id="8" name="Rectángulo 7"/>
          <p:cNvSpPr/>
          <p:nvPr/>
        </p:nvSpPr>
        <p:spPr>
          <a:xfrm>
            <a:off x="8367808" y="685086"/>
            <a:ext cx="2848223" cy="43880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7" name="Rectángulo 26"/>
          <p:cNvSpPr/>
          <p:nvPr/>
        </p:nvSpPr>
        <p:spPr>
          <a:xfrm>
            <a:off x="5204601" y="5521796"/>
            <a:ext cx="1460741" cy="7102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b="1" u="sng" dirty="0">
                <a:solidFill>
                  <a:schemeClr val="tx1"/>
                </a:solidFill>
              </a:rPr>
              <a:t>DOCUMENTACION ESENCIAL</a:t>
            </a:r>
          </a:p>
          <a:p>
            <a:pPr algn="ctr"/>
            <a:r>
              <a:rPr lang="es-MX" sz="800" b="1" dirty="0">
                <a:solidFill>
                  <a:schemeClr val="tx1"/>
                </a:solidFill>
              </a:rPr>
              <a:t> (prueba documental)</a:t>
            </a:r>
          </a:p>
          <a:p>
            <a:pPr algn="ctr"/>
            <a:r>
              <a:rPr lang="es-MX" sz="800" b="1" dirty="0">
                <a:solidFill>
                  <a:schemeClr val="tx1"/>
                </a:solidFill>
              </a:rPr>
              <a:t>acompañada a presentaciones electrónicas</a:t>
            </a:r>
            <a:endParaRPr lang="es-AR" sz="800" dirty="0">
              <a:solidFill>
                <a:schemeClr val="tx1"/>
              </a:solidFill>
            </a:endParaRPr>
          </a:p>
        </p:txBody>
      </p:sp>
      <p:cxnSp>
        <p:nvCxnSpPr>
          <p:cNvPr id="5" name="Conector recto de flecha 4"/>
          <p:cNvCxnSpPr>
            <a:cxnSpLocks/>
          </p:cNvCxnSpPr>
          <p:nvPr/>
        </p:nvCxnSpPr>
        <p:spPr>
          <a:xfrm flipH="1">
            <a:off x="3903307" y="5876918"/>
            <a:ext cx="9888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a:cxnSpLocks/>
          </p:cNvCxnSpPr>
          <p:nvPr/>
        </p:nvCxnSpPr>
        <p:spPr>
          <a:xfrm>
            <a:off x="6877840" y="5876918"/>
            <a:ext cx="16946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ángulo 28">
            <a:extLst>
              <a:ext uri="{FF2B5EF4-FFF2-40B4-BE49-F238E27FC236}">
                <a16:creationId xmlns:a16="http://schemas.microsoft.com/office/drawing/2014/main" id="{4A3817B1-12CA-4899-9783-FAED07882656}"/>
              </a:ext>
            </a:extLst>
          </p:cNvPr>
          <p:cNvSpPr/>
          <p:nvPr/>
        </p:nvSpPr>
        <p:spPr>
          <a:xfrm>
            <a:off x="9730740" y="2562564"/>
            <a:ext cx="1101306" cy="4999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800" b="1" dirty="0">
                <a:solidFill>
                  <a:schemeClr val="tx1"/>
                </a:solidFill>
              </a:rPr>
              <a:t>Presentación electrónica</a:t>
            </a:r>
            <a:endParaRPr lang="es-AR" sz="800" u="sng" dirty="0">
              <a:solidFill>
                <a:schemeClr val="tx1"/>
              </a:solidFill>
            </a:endParaRPr>
          </a:p>
        </p:txBody>
      </p:sp>
      <p:sp>
        <p:nvSpPr>
          <p:cNvPr id="30" name="Rectángulo 29">
            <a:extLst>
              <a:ext uri="{FF2B5EF4-FFF2-40B4-BE49-F238E27FC236}">
                <a16:creationId xmlns:a16="http://schemas.microsoft.com/office/drawing/2014/main" id="{50399098-7669-4F9F-8974-C0D69B729F77}"/>
              </a:ext>
            </a:extLst>
          </p:cNvPr>
          <p:cNvSpPr/>
          <p:nvPr/>
        </p:nvSpPr>
        <p:spPr>
          <a:xfrm>
            <a:off x="1182616" y="2548484"/>
            <a:ext cx="1101306" cy="4999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800" b="1" dirty="0">
                <a:solidFill>
                  <a:schemeClr val="tx1"/>
                </a:solidFill>
              </a:rPr>
              <a:t>Presentación electrónica</a:t>
            </a:r>
            <a:endParaRPr lang="es-AR" sz="800" u="sng" dirty="0">
              <a:solidFill>
                <a:schemeClr val="tx1"/>
              </a:solidFill>
            </a:endParaRPr>
          </a:p>
        </p:txBody>
      </p:sp>
      <p:sp>
        <p:nvSpPr>
          <p:cNvPr id="31" name="Rectángulo 30">
            <a:extLst>
              <a:ext uri="{FF2B5EF4-FFF2-40B4-BE49-F238E27FC236}">
                <a16:creationId xmlns:a16="http://schemas.microsoft.com/office/drawing/2014/main" id="{27E34C90-736F-431F-AF58-03777A9745BD}"/>
              </a:ext>
            </a:extLst>
          </p:cNvPr>
          <p:cNvSpPr/>
          <p:nvPr/>
        </p:nvSpPr>
        <p:spPr>
          <a:xfrm>
            <a:off x="3903307" y="3263942"/>
            <a:ext cx="4063331" cy="19093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800" b="1" u="sng" dirty="0">
                <a:solidFill>
                  <a:schemeClr val="tx1"/>
                </a:solidFill>
              </a:rPr>
              <a:t>ESCRITOS</a:t>
            </a:r>
            <a:r>
              <a:rPr lang="es-AR" sz="800" b="1" dirty="0">
                <a:solidFill>
                  <a:schemeClr val="tx1"/>
                </a:solidFill>
              </a:rPr>
              <a:t> que NO SON considerados de MERO TRAMITE:</a:t>
            </a:r>
            <a:endParaRPr lang="es-MX" sz="800" dirty="0">
              <a:solidFill>
                <a:schemeClr val="tx1"/>
              </a:solidFill>
            </a:endParaRPr>
          </a:p>
          <a:p>
            <a:pPr algn="just"/>
            <a:r>
              <a:rPr lang="es-MX" sz="800" dirty="0">
                <a:solidFill>
                  <a:schemeClr val="tx1"/>
                </a:solidFill>
              </a:rPr>
              <a:t>1. La demanda, su ampliación, reconvención y sus contestaciones, así como la primera presentación en juicio en la que se peticione ser tenido por parte; </a:t>
            </a:r>
          </a:p>
          <a:p>
            <a:pPr algn="just"/>
            <a:r>
              <a:rPr lang="es-MX" sz="800" dirty="0">
                <a:solidFill>
                  <a:schemeClr val="tx1"/>
                </a:solidFill>
              </a:rPr>
              <a:t>2. La oposición y contestación de excepciones;</a:t>
            </a:r>
          </a:p>
          <a:p>
            <a:pPr algn="just"/>
            <a:r>
              <a:rPr lang="es-MX" sz="800" dirty="0">
                <a:solidFill>
                  <a:schemeClr val="tx1"/>
                </a:solidFill>
              </a:rPr>
              <a:t>3. El planteo y la contestación de incidentes, y, en general, las peticiones que requieran sustanciación entre las partes previo a su resolución, así como sus respectivas contestaciones; </a:t>
            </a:r>
          </a:p>
          <a:p>
            <a:pPr algn="just"/>
            <a:r>
              <a:rPr lang="es-MX" sz="800" dirty="0">
                <a:solidFill>
                  <a:schemeClr val="tx1"/>
                </a:solidFill>
              </a:rPr>
              <a:t>4. El desistimiento, la transacción y el allanamiento, así como todas las presentaciones que importen abdicar derechos procesales o sustanciales, o cuando la legislación exija otorgamiento de poder especial. Quedan incluidas en esta noción la formulación de posiciones en la prueba confesional y el consentimiento expreso de resoluciones judiciales; </a:t>
            </a:r>
          </a:p>
          <a:p>
            <a:pPr algn="just"/>
            <a:r>
              <a:rPr lang="es-MX" sz="800" dirty="0">
                <a:solidFill>
                  <a:schemeClr val="tx1"/>
                </a:solidFill>
              </a:rPr>
              <a:t>5. Los escritos de interposición, fundamentación y contestación de recursos; </a:t>
            </a:r>
          </a:p>
          <a:p>
            <a:pPr algn="just"/>
            <a:r>
              <a:rPr lang="es-MX" sz="800" dirty="0">
                <a:solidFill>
                  <a:schemeClr val="tx1"/>
                </a:solidFill>
              </a:rPr>
              <a:t>6. La solicitud de medidas cautelares, así como los pedidos tendientes a su levantamiento o modificación y sus respectivas contestaciones .</a:t>
            </a:r>
          </a:p>
        </p:txBody>
      </p:sp>
      <p:cxnSp>
        <p:nvCxnSpPr>
          <p:cNvPr id="39" name="Conector recto de flecha 38">
            <a:extLst>
              <a:ext uri="{FF2B5EF4-FFF2-40B4-BE49-F238E27FC236}">
                <a16:creationId xmlns:a16="http://schemas.microsoft.com/office/drawing/2014/main" id="{E60329B7-3958-4DBD-950D-3F90BD040FAF}"/>
              </a:ext>
            </a:extLst>
          </p:cNvPr>
          <p:cNvCxnSpPr>
            <a:cxnSpLocks/>
          </p:cNvCxnSpPr>
          <p:nvPr/>
        </p:nvCxnSpPr>
        <p:spPr>
          <a:xfrm>
            <a:off x="6602135" y="2768428"/>
            <a:ext cx="29680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Rectángulo 46">
            <a:extLst>
              <a:ext uri="{FF2B5EF4-FFF2-40B4-BE49-F238E27FC236}">
                <a16:creationId xmlns:a16="http://schemas.microsoft.com/office/drawing/2014/main" id="{D916406D-7666-428F-9BB1-0998EF338B9A}"/>
              </a:ext>
            </a:extLst>
          </p:cNvPr>
          <p:cNvSpPr/>
          <p:nvPr/>
        </p:nvSpPr>
        <p:spPr>
          <a:xfrm>
            <a:off x="5384318" y="2537864"/>
            <a:ext cx="1101306" cy="4999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800" b="1" u="sng" dirty="0">
                <a:solidFill>
                  <a:schemeClr val="tx1"/>
                </a:solidFill>
              </a:rPr>
              <a:t>ESCRITOS</a:t>
            </a:r>
            <a:r>
              <a:rPr lang="es-AR" sz="800" b="1" dirty="0">
                <a:solidFill>
                  <a:schemeClr val="tx1"/>
                </a:solidFill>
              </a:rPr>
              <a:t> </a:t>
            </a:r>
          </a:p>
          <a:p>
            <a:pPr algn="ctr"/>
            <a:r>
              <a:rPr lang="es-AR" sz="800" b="1" dirty="0">
                <a:solidFill>
                  <a:schemeClr val="tx1"/>
                </a:solidFill>
              </a:rPr>
              <a:t>que  SON considerados de MERO TRAMITE</a:t>
            </a:r>
            <a:endParaRPr lang="es-AR" sz="800" u="sng" dirty="0">
              <a:solidFill>
                <a:schemeClr val="tx1"/>
              </a:solidFill>
            </a:endParaRPr>
          </a:p>
        </p:txBody>
      </p:sp>
      <p:cxnSp>
        <p:nvCxnSpPr>
          <p:cNvPr id="48" name="Conector recto de flecha 47">
            <a:extLst>
              <a:ext uri="{FF2B5EF4-FFF2-40B4-BE49-F238E27FC236}">
                <a16:creationId xmlns:a16="http://schemas.microsoft.com/office/drawing/2014/main" id="{B007BA82-D191-4057-9A20-1DA4F45E7C85}"/>
              </a:ext>
            </a:extLst>
          </p:cNvPr>
          <p:cNvCxnSpPr>
            <a:cxnSpLocks/>
          </p:cNvCxnSpPr>
          <p:nvPr/>
        </p:nvCxnSpPr>
        <p:spPr>
          <a:xfrm flipH="1">
            <a:off x="2532650" y="2768428"/>
            <a:ext cx="27155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de flecha 48">
            <a:extLst>
              <a:ext uri="{FF2B5EF4-FFF2-40B4-BE49-F238E27FC236}">
                <a16:creationId xmlns:a16="http://schemas.microsoft.com/office/drawing/2014/main" id="{76A15461-D62C-480E-9D2B-3C1049B912F3}"/>
              </a:ext>
            </a:extLst>
          </p:cNvPr>
          <p:cNvCxnSpPr>
            <a:cxnSpLocks/>
          </p:cNvCxnSpPr>
          <p:nvPr/>
        </p:nvCxnSpPr>
        <p:spPr>
          <a:xfrm>
            <a:off x="8086150" y="3915581"/>
            <a:ext cx="56331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ector recto de flecha 52">
            <a:extLst>
              <a:ext uri="{FF2B5EF4-FFF2-40B4-BE49-F238E27FC236}">
                <a16:creationId xmlns:a16="http://schemas.microsoft.com/office/drawing/2014/main" id="{690F6B7E-0381-4949-95F4-3E93900E6808}"/>
              </a:ext>
            </a:extLst>
          </p:cNvPr>
          <p:cNvCxnSpPr>
            <a:cxnSpLocks/>
          </p:cNvCxnSpPr>
          <p:nvPr/>
        </p:nvCxnSpPr>
        <p:spPr>
          <a:xfrm flipH="1">
            <a:off x="2441476" y="3895567"/>
            <a:ext cx="10515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Rectángulo 53">
            <a:extLst>
              <a:ext uri="{FF2B5EF4-FFF2-40B4-BE49-F238E27FC236}">
                <a16:creationId xmlns:a16="http://schemas.microsoft.com/office/drawing/2014/main" id="{51DF46C7-4101-4010-8399-3883DB9FC036}"/>
              </a:ext>
            </a:extLst>
          </p:cNvPr>
          <p:cNvSpPr/>
          <p:nvPr/>
        </p:nvSpPr>
        <p:spPr>
          <a:xfrm>
            <a:off x="1182616" y="3582716"/>
            <a:ext cx="1101306" cy="4999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800" b="1" dirty="0">
                <a:solidFill>
                  <a:schemeClr val="tx1"/>
                </a:solidFill>
              </a:rPr>
              <a:t>Presentación electrónica (salvo demanda o inicio de expediente).</a:t>
            </a:r>
            <a:endParaRPr lang="es-AR" sz="800" u="sng" dirty="0">
              <a:solidFill>
                <a:schemeClr val="tx1"/>
              </a:solidFill>
            </a:endParaRPr>
          </a:p>
        </p:txBody>
      </p:sp>
      <p:sp>
        <p:nvSpPr>
          <p:cNvPr id="66" name="Rectángulo 65">
            <a:extLst>
              <a:ext uri="{FF2B5EF4-FFF2-40B4-BE49-F238E27FC236}">
                <a16:creationId xmlns:a16="http://schemas.microsoft.com/office/drawing/2014/main" id="{11820E49-9772-49C8-A13C-E6D81B509925}"/>
              </a:ext>
            </a:extLst>
          </p:cNvPr>
          <p:cNvSpPr/>
          <p:nvPr/>
        </p:nvSpPr>
        <p:spPr>
          <a:xfrm>
            <a:off x="8709801" y="5025644"/>
            <a:ext cx="3404559" cy="17960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700" b="1" dirty="0">
                <a:solidFill>
                  <a:schemeClr val="tx1"/>
                </a:solidFill>
              </a:rPr>
              <a:t>Ingreso de originales en papel al expediente</a:t>
            </a:r>
            <a:endParaRPr lang="es-AR" sz="700" u="sng" dirty="0">
              <a:solidFill>
                <a:schemeClr val="tx1"/>
              </a:solidFill>
            </a:endParaRP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CARGA:</a:t>
            </a:r>
            <a:r>
              <a:rPr lang="es-MX" sz="600" dirty="0">
                <a:solidFill>
                  <a:prstClr val="black"/>
                </a:solidFill>
              </a:rPr>
              <a:t> de toda documentación que se hubiera acompañado a una presentación electrónica, el tercer párrafo del Art. 4 Ac. SCBA 3886/18 establece que los letrados que representan o patrocinan a los solicitantes </a:t>
            </a:r>
            <a:r>
              <a:rPr lang="es-MX" sz="600" b="1" u="sng" dirty="0">
                <a:solidFill>
                  <a:prstClr val="black"/>
                </a:solidFill>
              </a:rPr>
              <a:t>DEBERAN acompañar al expediente los originales, en papel, que se encuentren en su poder. </a:t>
            </a: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METODOLOGIA:</a:t>
            </a:r>
            <a:r>
              <a:rPr lang="es-MX" sz="600" b="1" dirty="0">
                <a:solidFill>
                  <a:prstClr val="black"/>
                </a:solidFill>
              </a:rPr>
              <a:t> </a:t>
            </a:r>
            <a:r>
              <a:rPr lang="es-MX" sz="600" dirty="0">
                <a:solidFill>
                  <a:prstClr val="black"/>
                </a:solidFill>
              </a:rPr>
              <a:t>luego de remitida en adjunto pdf,</a:t>
            </a:r>
            <a:r>
              <a:rPr lang="es-MX" sz="600" b="1" u="sng" dirty="0">
                <a:solidFill>
                  <a:prstClr val="black"/>
                </a:solidFill>
              </a:rPr>
              <a:t> </a:t>
            </a:r>
            <a:r>
              <a:rPr lang="es-MX" sz="600" dirty="0">
                <a:solidFill>
                  <a:prstClr val="black"/>
                </a:solidFill>
              </a:rPr>
              <a:t>la documental en papel deberá ser agregada al expediente </a:t>
            </a:r>
            <a:r>
              <a:rPr lang="es-MX" sz="600" b="1" u="sng" dirty="0">
                <a:solidFill>
                  <a:prstClr val="black"/>
                </a:solidFill>
              </a:rPr>
              <a:t>sin necesidad de un nuevo escrito</a:t>
            </a:r>
            <a:r>
              <a:rPr lang="es-MX" sz="600" dirty="0">
                <a:solidFill>
                  <a:prstClr val="black"/>
                </a:solidFill>
              </a:rPr>
              <a:t>, asentándose </a:t>
            </a:r>
            <a:r>
              <a:rPr lang="es-MX" sz="600" b="1" u="sng" dirty="0">
                <a:solidFill>
                  <a:prstClr val="black"/>
                </a:solidFill>
              </a:rPr>
              <a:t>un cargo de recepción al final del último documento </a:t>
            </a:r>
            <a:r>
              <a:rPr lang="es-MX" sz="600" dirty="0">
                <a:solidFill>
                  <a:prstClr val="black"/>
                </a:solidFill>
              </a:rPr>
              <a:t>o, si ello no fuera posible, en una foja en blanco que será relacionada por el </a:t>
            </a:r>
            <a:r>
              <a:rPr lang="es-AR" sz="600" dirty="0">
                <a:solidFill>
                  <a:prstClr val="black"/>
                </a:solidFill>
              </a:rPr>
              <a:t>Actuario. Se le entregara al letrado una constancia de ese cargo de recepción donde constara el detalle de la documental adjuntada.</a:t>
            </a:r>
            <a:endParaRPr lang="es-MX" sz="600" dirty="0">
              <a:solidFill>
                <a:prstClr val="black"/>
              </a:solidFill>
            </a:endParaRP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Plazo: </a:t>
            </a:r>
            <a:r>
              <a:rPr lang="es-MX" sz="600" dirty="0">
                <a:solidFill>
                  <a:prstClr val="black"/>
                </a:solidFill>
              </a:rPr>
              <a:t>el ingreso de la documental original en formato papel deberá efectuarse </a:t>
            </a:r>
            <a:r>
              <a:rPr lang="es-MX" sz="600" b="1" u="sng" dirty="0">
                <a:solidFill>
                  <a:prstClr val="black"/>
                </a:solidFill>
              </a:rPr>
              <a:t>DENTRO DEL SIGUIENTE DÍA HÁBIL</a:t>
            </a:r>
            <a:r>
              <a:rPr lang="es-MX" sz="600" dirty="0">
                <a:solidFill>
                  <a:prstClr val="black"/>
                </a:solidFill>
              </a:rPr>
              <a:t> de enviada la presentación electrónica donde se adjunto dicha pieza.</a:t>
            </a: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SANCION ANTE INCUMPLIMIENTO:</a:t>
            </a:r>
            <a:r>
              <a:rPr lang="es-MX" sz="600" b="1" dirty="0">
                <a:solidFill>
                  <a:prstClr val="black"/>
                </a:solidFill>
              </a:rPr>
              <a:t> </a:t>
            </a:r>
            <a:r>
              <a:rPr lang="es-MX" sz="600" dirty="0">
                <a:solidFill>
                  <a:prstClr val="black"/>
                </a:solidFill>
              </a:rPr>
              <a:t>en caso de incumplimiento, los organismos jurisdiccionales deberán</a:t>
            </a:r>
            <a:r>
              <a:rPr lang="es-MX" sz="600" b="1" dirty="0">
                <a:solidFill>
                  <a:prstClr val="black"/>
                </a:solidFill>
              </a:rPr>
              <a:t> </a:t>
            </a:r>
            <a:r>
              <a:rPr lang="es-MX" sz="600" dirty="0">
                <a:solidFill>
                  <a:prstClr val="black"/>
                </a:solidFill>
              </a:rPr>
              <a:t>intimar </a:t>
            </a:r>
            <a:r>
              <a:rPr lang="es-MX" sz="600" b="1" u="sng" dirty="0">
                <a:solidFill>
                  <a:prstClr val="black"/>
                </a:solidFill>
              </a:rPr>
              <a:t>–MEDIANTE CEDULA ELECTRONICA- </a:t>
            </a:r>
            <a:r>
              <a:rPr lang="es-MX" sz="600" dirty="0">
                <a:solidFill>
                  <a:prstClr val="black"/>
                </a:solidFill>
              </a:rPr>
              <a:t>al interesado a subsanar tal deficiencia al día siguiente de recibida la notificación </a:t>
            </a:r>
            <a:r>
              <a:rPr lang="es-MX" sz="600" b="1" u="sng" dirty="0">
                <a:solidFill>
                  <a:prstClr val="black"/>
                </a:solidFill>
              </a:rPr>
              <a:t>bajo apercibimiento de tener por no presentada la misma de conformidad a lo establecido en el artículo 120 del C.P.C.C.BA</a:t>
            </a:r>
          </a:p>
        </p:txBody>
      </p:sp>
      <p:sp>
        <p:nvSpPr>
          <p:cNvPr id="67" name="Rectángulo 66">
            <a:extLst>
              <a:ext uri="{FF2B5EF4-FFF2-40B4-BE49-F238E27FC236}">
                <a16:creationId xmlns:a16="http://schemas.microsoft.com/office/drawing/2014/main" id="{3A5342B6-99AF-4727-A0CD-B70C6F699A9C}"/>
              </a:ext>
            </a:extLst>
          </p:cNvPr>
          <p:cNvSpPr/>
          <p:nvPr/>
        </p:nvSpPr>
        <p:spPr>
          <a:xfrm>
            <a:off x="361446" y="4897174"/>
            <a:ext cx="3404559" cy="19093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sz="700" b="1" dirty="0">
                <a:solidFill>
                  <a:schemeClr val="tx1"/>
                </a:solidFill>
              </a:rPr>
              <a:t>Ingreso de originales en papel al expediente</a:t>
            </a:r>
            <a:endParaRPr lang="es-AR" sz="700" u="sng" dirty="0">
              <a:solidFill>
                <a:schemeClr val="tx1"/>
              </a:solidFill>
            </a:endParaRP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CARGA:</a:t>
            </a:r>
            <a:r>
              <a:rPr lang="es-MX" sz="600" dirty="0">
                <a:solidFill>
                  <a:prstClr val="black"/>
                </a:solidFill>
              </a:rPr>
              <a:t> de toda documentación que se hubiera acompañado a una presentación electrónica, el tercer párrafo del Art. 4 Ac. SCBA 3886/18 establece que los letrados que representan o patrocinan a los solicitantes </a:t>
            </a:r>
            <a:r>
              <a:rPr lang="es-MX" sz="600" b="1" u="sng" dirty="0">
                <a:solidFill>
                  <a:prstClr val="black"/>
                </a:solidFill>
              </a:rPr>
              <a:t>DEBERAN acompañar al expediente los originales, en papel, que se encuentren en su poder. </a:t>
            </a:r>
          </a:p>
          <a:p>
            <a:pPr marL="228600" indent="-228600" algn="just">
              <a:lnSpc>
                <a:spcPts val="720"/>
              </a:lnSpc>
              <a:spcBef>
                <a:spcPts val="600"/>
              </a:spcBef>
              <a:buFont typeface="Arial" panose="020B0604020202020204" pitchFamily="34" charset="0"/>
              <a:buChar char="•"/>
            </a:pPr>
            <a:r>
              <a:rPr lang="es-MX" sz="600" b="1" u="sng" dirty="0">
                <a:solidFill>
                  <a:prstClr val="black"/>
                </a:solidFill>
              </a:rPr>
              <a:t>METODOLOGIA:</a:t>
            </a:r>
            <a:r>
              <a:rPr lang="es-MX" sz="600" b="1" dirty="0">
                <a:solidFill>
                  <a:prstClr val="black"/>
                </a:solidFill>
              </a:rPr>
              <a:t> </a:t>
            </a:r>
            <a:r>
              <a:rPr lang="es-MX" sz="600" dirty="0">
                <a:solidFill>
                  <a:prstClr val="black"/>
                </a:solidFill>
              </a:rPr>
              <a:t>luego de remitida en adjunto pdf, la documental en papel deberá ser agregada al expediente </a:t>
            </a:r>
            <a:r>
              <a:rPr lang="es-MX" sz="600" b="1" u="sng" dirty="0">
                <a:solidFill>
                  <a:prstClr val="black"/>
                </a:solidFill>
              </a:rPr>
              <a:t>sin necesidad de un nuevo escrito</a:t>
            </a:r>
            <a:r>
              <a:rPr lang="es-MX" sz="600" dirty="0">
                <a:solidFill>
                  <a:prstClr val="black"/>
                </a:solidFill>
              </a:rPr>
              <a:t>, asentándose </a:t>
            </a:r>
            <a:r>
              <a:rPr lang="es-MX" sz="600" b="1" u="sng" dirty="0">
                <a:solidFill>
                  <a:prstClr val="black"/>
                </a:solidFill>
              </a:rPr>
              <a:t>un cargo de recepción al final del último documento </a:t>
            </a:r>
            <a:r>
              <a:rPr lang="es-MX" sz="600" dirty="0">
                <a:solidFill>
                  <a:prstClr val="black"/>
                </a:solidFill>
              </a:rPr>
              <a:t>o, si ello no fuera posible, en una foja en blanco que será relacionada por el </a:t>
            </a:r>
            <a:r>
              <a:rPr lang="es-AR" sz="600" dirty="0">
                <a:solidFill>
                  <a:prstClr val="black"/>
                </a:solidFill>
              </a:rPr>
              <a:t>Actuario. Se le entregara al letrado una constancia de ese cargo de recepción donde constara el detalle de la documental adjuntada.</a:t>
            </a:r>
            <a:endParaRPr lang="es-MX" sz="600" dirty="0">
              <a:solidFill>
                <a:prstClr val="black"/>
              </a:solidFill>
            </a:endParaRP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Plazo: </a:t>
            </a:r>
            <a:r>
              <a:rPr lang="es-MX" sz="600" dirty="0">
                <a:solidFill>
                  <a:prstClr val="black"/>
                </a:solidFill>
              </a:rPr>
              <a:t>el ingreso de la documental original en formato papel deberá efectuarse </a:t>
            </a:r>
            <a:r>
              <a:rPr lang="es-MX" sz="600" b="1" u="sng" dirty="0">
                <a:solidFill>
                  <a:prstClr val="black"/>
                </a:solidFill>
              </a:rPr>
              <a:t>DENTRO DEL SIGUIENTE DÍA HÁBIL</a:t>
            </a:r>
            <a:r>
              <a:rPr lang="es-MX" sz="600" dirty="0">
                <a:solidFill>
                  <a:prstClr val="black"/>
                </a:solidFill>
              </a:rPr>
              <a:t> de enviada la presentación electrónica donde se adjunto dicha pieza.</a:t>
            </a:r>
          </a:p>
          <a:p>
            <a:pPr marL="228600" lvl="0" indent="-228600" algn="just">
              <a:lnSpc>
                <a:spcPts val="720"/>
              </a:lnSpc>
              <a:spcBef>
                <a:spcPts val="600"/>
              </a:spcBef>
              <a:buFont typeface="Arial" panose="020B0604020202020204" pitchFamily="34" charset="0"/>
              <a:buChar char="•"/>
            </a:pPr>
            <a:r>
              <a:rPr lang="es-MX" sz="600" b="1" u="sng" dirty="0">
                <a:solidFill>
                  <a:prstClr val="black"/>
                </a:solidFill>
              </a:rPr>
              <a:t>SANCION ANTE INCUMPLIMIENTO:</a:t>
            </a:r>
            <a:r>
              <a:rPr lang="es-MX" sz="600" b="1" dirty="0">
                <a:solidFill>
                  <a:prstClr val="black"/>
                </a:solidFill>
              </a:rPr>
              <a:t> </a:t>
            </a:r>
            <a:r>
              <a:rPr lang="es-MX" sz="600" dirty="0">
                <a:solidFill>
                  <a:prstClr val="black"/>
                </a:solidFill>
              </a:rPr>
              <a:t>en caso de incumplimiento, los organismos jurisdiccionales deberán</a:t>
            </a:r>
            <a:r>
              <a:rPr lang="es-MX" sz="600" b="1" dirty="0">
                <a:solidFill>
                  <a:prstClr val="black"/>
                </a:solidFill>
              </a:rPr>
              <a:t> </a:t>
            </a:r>
            <a:r>
              <a:rPr lang="es-MX" sz="600" dirty="0">
                <a:solidFill>
                  <a:prstClr val="black"/>
                </a:solidFill>
              </a:rPr>
              <a:t>intimar </a:t>
            </a:r>
            <a:r>
              <a:rPr lang="es-MX" sz="600" b="1" u="sng" dirty="0">
                <a:solidFill>
                  <a:prstClr val="black"/>
                </a:solidFill>
              </a:rPr>
              <a:t>–MEDIANTE CEDULA ELECTRONICA- </a:t>
            </a:r>
            <a:r>
              <a:rPr lang="es-MX" sz="600" dirty="0">
                <a:solidFill>
                  <a:prstClr val="black"/>
                </a:solidFill>
              </a:rPr>
              <a:t>al interesado a subsanar tal deficiencia al día siguiente de recibida la notificación </a:t>
            </a:r>
            <a:r>
              <a:rPr lang="es-MX" sz="600" b="1" u="sng" dirty="0">
                <a:solidFill>
                  <a:prstClr val="black"/>
                </a:solidFill>
              </a:rPr>
              <a:t>bajo apercibimiento de tener por no presentada la misma de conformidad a lo establecido en el artículo 120 del C.P.C.C.BA</a:t>
            </a:r>
          </a:p>
        </p:txBody>
      </p:sp>
      <p:sp>
        <p:nvSpPr>
          <p:cNvPr id="69" name="Rectángulo 68">
            <a:extLst>
              <a:ext uri="{FF2B5EF4-FFF2-40B4-BE49-F238E27FC236}">
                <a16:creationId xmlns:a16="http://schemas.microsoft.com/office/drawing/2014/main" id="{34B781B8-6B37-4BC8-AB8A-5F8B70D86AE7}"/>
              </a:ext>
            </a:extLst>
          </p:cNvPr>
          <p:cNvSpPr/>
          <p:nvPr/>
        </p:nvSpPr>
        <p:spPr>
          <a:xfrm>
            <a:off x="7981129" y="3514481"/>
            <a:ext cx="773359" cy="369332"/>
          </a:xfrm>
          <a:prstGeom prst="rect">
            <a:avLst/>
          </a:prstGeom>
        </p:spPr>
        <p:txBody>
          <a:bodyPr wrap="square">
            <a:spAutoFit/>
          </a:bodyPr>
          <a:lstStyle/>
          <a:p>
            <a:r>
              <a:rPr lang="es-AR" sz="600" u="sng" dirty="0"/>
              <a:t>Orden de ingreso:</a:t>
            </a:r>
          </a:p>
          <a:p>
            <a:r>
              <a:rPr lang="es-AR" sz="600" dirty="0"/>
              <a:t>1 - Papel</a:t>
            </a:r>
          </a:p>
          <a:p>
            <a:r>
              <a:rPr lang="es-AR" sz="600" dirty="0"/>
              <a:t>2 - Electrónico</a:t>
            </a:r>
          </a:p>
        </p:txBody>
      </p:sp>
      <p:sp>
        <p:nvSpPr>
          <p:cNvPr id="32" name="Rectángulo 31">
            <a:extLst>
              <a:ext uri="{FF2B5EF4-FFF2-40B4-BE49-F238E27FC236}">
                <a16:creationId xmlns:a16="http://schemas.microsoft.com/office/drawing/2014/main" id="{1D233845-4DEC-427C-BD19-757F8E7BBE7C}"/>
              </a:ext>
            </a:extLst>
          </p:cNvPr>
          <p:cNvSpPr/>
          <p:nvPr/>
        </p:nvSpPr>
        <p:spPr>
          <a:xfrm>
            <a:off x="5548291" y="6270612"/>
            <a:ext cx="773359" cy="369332"/>
          </a:xfrm>
          <a:prstGeom prst="rect">
            <a:avLst/>
          </a:prstGeom>
        </p:spPr>
        <p:txBody>
          <a:bodyPr wrap="square">
            <a:spAutoFit/>
          </a:bodyPr>
          <a:lstStyle/>
          <a:p>
            <a:r>
              <a:rPr lang="es-AR" sz="600" u="sng" dirty="0"/>
              <a:t>Orden de ingreso:</a:t>
            </a:r>
          </a:p>
          <a:p>
            <a:r>
              <a:rPr lang="es-AR" sz="600" dirty="0"/>
              <a:t>1 - Electrónico</a:t>
            </a:r>
          </a:p>
          <a:p>
            <a:r>
              <a:rPr lang="es-AR" sz="600" dirty="0"/>
              <a:t>2 - Papel</a:t>
            </a:r>
          </a:p>
        </p:txBody>
      </p:sp>
    </p:spTree>
    <p:extLst>
      <p:ext uri="{BB962C8B-B14F-4D97-AF65-F5344CB8AC3E}">
        <p14:creationId xmlns:p14="http://schemas.microsoft.com/office/powerpoint/2010/main" val="15247706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913</Words>
  <Application>Microsoft Office PowerPoint</Application>
  <PresentationFormat>Panorámica</PresentationFormat>
  <Paragraphs>46</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Diagrama presentaciones electrónicas Provincias de Buenos Aires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Diagrama presentaciones electrónicas Provincias de Buenos Aires</dc:title>
  <dc:creator>Gaston Bielli</dc:creator>
  <cp:lastModifiedBy>Gaston Bielli</cp:lastModifiedBy>
  <cp:revision>21</cp:revision>
  <dcterms:created xsi:type="dcterms:W3CDTF">2018-04-17T13:52:55Z</dcterms:created>
  <dcterms:modified xsi:type="dcterms:W3CDTF">2018-04-26T11:49:04Z</dcterms:modified>
</cp:coreProperties>
</file>