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80" r:id="rId21"/>
    <p:sldId id="281" r:id="rId22"/>
    <p:sldId id="274" r:id="rId23"/>
    <p:sldId id="275" r:id="rId24"/>
    <p:sldId id="276" r:id="rId25"/>
    <p:sldId id="277" r:id="rId26"/>
    <p:sldId id="278"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6413" cy="908367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61" autoAdjust="0"/>
  </p:normalViewPr>
  <p:slideViewPr>
    <p:cSldViewPr>
      <p:cViewPr varScale="1">
        <p:scale>
          <a:sx n="66" d="100"/>
          <a:sy n="66" d="100"/>
        </p:scale>
        <p:origin x="162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72" tIns="45536" rIns="91072" bIns="45536" numCol="1" anchor="t" anchorCtr="0" compatLnSpc="1">
            <a:prstTxWarp prst="textNoShape">
              <a:avLst/>
            </a:prstTxWarp>
          </a:bodyPr>
          <a:lstStyle>
            <a:lvl1pPr defTabSz="911440">
              <a:defRPr sz="1200"/>
            </a:lvl1pPr>
          </a:lstStyle>
          <a:p>
            <a:pPr>
              <a:defRPr/>
            </a:pPr>
            <a:endParaRPr lang="es-ES"/>
          </a:p>
        </p:txBody>
      </p:sp>
      <p:sp>
        <p:nvSpPr>
          <p:cNvPr id="14339" name="Rectangle 3"/>
          <p:cNvSpPr>
            <a:spLocks noGrp="1" noChangeArrowheads="1"/>
          </p:cNvSpPr>
          <p:nvPr>
            <p:ph type="dt" idx="1"/>
          </p:nvPr>
        </p:nvSpPr>
        <p:spPr bwMode="auto">
          <a:xfrm>
            <a:off x="3883025"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72" tIns="45536" rIns="91072" bIns="45536" numCol="1" anchor="t" anchorCtr="0" compatLnSpc="1">
            <a:prstTxWarp prst="textNoShape">
              <a:avLst/>
            </a:prstTxWarp>
          </a:bodyPr>
          <a:lstStyle>
            <a:lvl1pPr algn="r" defTabSz="911440">
              <a:defRPr sz="1200"/>
            </a:lvl1pPr>
          </a:lstStyle>
          <a:p>
            <a:pPr>
              <a:defRPr/>
            </a:pPr>
            <a:endParaRPr lang="es-ES"/>
          </a:p>
        </p:txBody>
      </p:sp>
      <p:sp>
        <p:nvSpPr>
          <p:cNvPr id="16388" name="Rectangle 4"/>
          <p:cNvSpPr>
            <a:spLocks noGrp="1" noRot="1" noChangeAspect="1" noChangeArrowheads="1" noTextEdit="1"/>
          </p:cNvSpPr>
          <p:nvPr>
            <p:ph type="sldImg" idx="2"/>
          </p:nvPr>
        </p:nvSpPr>
        <p:spPr bwMode="auto">
          <a:xfrm>
            <a:off x="1157288" y="681038"/>
            <a:ext cx="4541837" cy="34067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5800" y="4314825"/>
            <a:ext cx="5484813"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72" tIns="45536" rIns="91072" bIns="45536"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14342" name="Rectangle 6"/>
          <p:cNvSpPr>
            <a:spLocks noGrp="1" noChangeArrowheads="1"/>
          </p:cNvSpPr>
          <p:nvPr>
            <p:ph type="ftr" sz="quarter" idx="4"/>
          </p:nvPr>
        </p:nvSpPr>
        <p:spPr bwMode="auto">
          <a:xfrm>
            <a:off x="0"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72" tIns="45536" rIns="91072" bIns="45536" numCol="1" anchor="b" anchorCtr="0" compatLnSpc="1">
            <a:prstTxWarp prst="textNoShape">
              <a:avLst/>
            </a:prstTxWarp>
          </a:bodyPr>
          <a:lstStyle>
            <a:lvl1pPr defTabSz="911440">
              <a:defRPr sz="1200"/>
            </a:lvl1pPr>
          </a:lstStyle>
          <a:p>
            <a:pPr>
              <a:defRPr/>
            </a:pPr>
            <a:endParaRPr lang="es-ES"/>
          </a:p>
        </p:txBody>
      </p:sp>
      <p:sp>
        <p:nvSpPr>
          <p:cNvPr id="14343" name="Rectangle 7"/>
          <p:cNvSpPr>
            <a:spLocks noGrp="1" noChangeArrowheads="1"/>
          </p:cNvSpPr>
          <p:nvPr>
            <p:ph type="sldNum" sz="quarter" idx="5"/>
          </p:nvPr>
        </p:nvSpPr>
        <p:spPr bwMode="auto">
          <a:xfrm>
            <a:off x="3883025" y="862806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72" tIns="45536" rIns="91072" bIns="45536" numCol="1" anchor="b" anchorCtr="0" compatLnSpc="1">
            <a:prstTxWarp prst="textNoShape">
              <a:avLst/>
            </a:prstTxWarp>
          </a:bodyPr>
          <a:lstStyle>
            <a:lvl1pPr algn="r" defTabSz="911440">
              <a:defRPr sz="1200"/>
            </a:lvl1pPr>
          </a:lstStyle>
          <a:p>
            <a:pPr>
              <a:defRPr/>
            </a:pPr>
            <a:fld id="{2AD3EA29-DEDD-4ECB-93ED-9B9B9BAC8BCC}" type="slidenum">
              <a:rPr lang="es-ES"/>
              <a:pPr>
                <a:defRPr/>
              </a:pPr>
              <a:t>‹Nº›</a:t>
            </a:fld>
            <a:endParaRPr lang="es-ES"/>
          </a:p>
        </p:txBody>
      </p:sp>
    </p:spTree>
    <p:extLst>
      <p:ext uri="{BB962C8B-B14F-4D97-AF65-F5344CB8AC3E}">
        <p14:creationId xmlns:p14="http://schemas.microsoft.com/office/powerpoint/2010/main" val="273572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pSp>
      </p:grpSp>
      <p:sp>
        <p:nvSpPr>
          <p:cNvPr id="9227" name="Rectangle 11"/>
          <p:cNvSpPr>
            <a:spLocks noGrp="1" noChangeArrowheads="1"/>
          </p:cNvSpPr>
          <p:nvPr>
            <p:ph type="ctrTitle"/>
          </p:nvPr>
        </p:nvSpPr>
        <p:spPr>
          <a:xfrm>
            <a:off x="2057400" y="1143000"/>
            <a:ext cx="6629400" cy="2209800"/>
          </a:xfrm>
        </p:spPr>
        <p:txBody>
          <a:bodyPr/>
          <a:lstStyle>
            <a:lvl1pPr>
              <a:defRPr sz="4800"/>
            </a:lvl1pPr>
          </a:lstStyle>
          <a:p>
            <a:pPr lvl="0"/>
            <a:r>
              <a:rPr lang="es-ES" noProof="0"/>
              <a:t>Haga clic para cambiar el estilo de título	</a:t>
            </a:r>
          </a:p>
        </p:txBody>
      </p:sp>
      <p:sp>
        <p:nvSpPr>
          <p:cNvPr id="922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s-ES" noProof="0"/>
              <a:t>Haga clic para modificar el estilo de subtítulo del patrón</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s-E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s-ES"/>
          </a:p>
        </p:txBody>
      </p:sp>
      <p:sp>
        <p:nvSpPr>
          <p:cNvPr id="15" name="Rectangle 15"/>
          <p:cNvSpPr>
            <a:spLocks noGrp="1" noChangeArrowheads="1"/>
          </p:cNvSpPr>
          <p:nvPr>
            <p:ph type="sldNum" sz="quarter" idx="12"/>
          </p:nvPr>
        </p:nvSpPr>
        <p:spPr/>
        <p:txBody>
          <a:bodyPr/>
          <a:lstStyle>
            <a:lvl1pPr>
              <a:defRPr/>
            </a:lvl1pPr>
          </a:lstStyle>
          <a:p>
            <a:pPr>
              <a:defRPr/>
            </a:pPr>
            <a:fld id="{D346945F-FC01-4732-BEFB-ECEAF3F7DD3C}" type="slidenum">
              <a:rPr lang="es-ES"/>
              <a:pPr>
                <a:defRPr/>
              </a:pPr>
              <a:t>‹Nº›</a:t>
            </a:fld>
            <a:endParaRPr lang="es-ES"/>
          </a:p>
        </p:txBody>
      </p:sp>
    </p:spTree>
    <p:extLst>
      <p:ext uri="{BB962C8B-B14F-4D97-AF65-F5344CB8AC3E}">
        <p14:creationId xmlns:p14="http://schemas.microsoft.com/office/powerpoint/2010/main" val="245418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B65EA685-060E-4828-B2B0-DF45A7C3B602}" type="slidenum">
              <a:rPr lang="es-ES"/>
              <a:pPr>
                <a:defRPr/>
              </a:pPr>
              <a:t>‹Nº›</a:t>
            </a:fld>
            <a:endParaRPr lang="es-ES"/>
          </a:p>
        </p:txBody>
      </p:sp>
    </p:spTree>
    <p:extLst>
      <p:ext uri="{BB962C8B-B14F-4D97-AF65-F5344CB8AC3E}">
        <p14:creationId xmlns:p14="http://schemas.microsoft.com/office/powerpoint/2010/main" val="15348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7813"/>
            <a:ext cx="1943100" cy="5853112"/>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914400" y="277813"/>
            <a:ext cx="5676900" cy="585311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1CE1857B-6FD5-4C97-9865-E043A641C04D}" type="slidenum">
              <a:rPr lang="es-ES"/>
              <a:pPr>
                <a:defRPr/>
              </a:pPr>
              <a:t>‹Nº›</a:t>
            </a:fld>
            <a:endParaRPr lang="es-ES"/>
          </a:p>
        </p:txBody>
      </p:sp>
    </p:spTree>
    <p:extLst>
      <p:ext uri="{BB962C8B-B14F-4D97-AF65-F5344CB8AC3E}">
        <p14:creationId xmlns:p14="http://schemas.microsoft.com/office/powerpoint/2010/main" val="163350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0507ED6A-3D4B-4AD4-B5DC-FD5EFB34148A}" type="slidenum">
              <a:rPr lang="es-ES"/>
              <a:pPr>
                <a:defRPr/>
              </a:pPr>
              <a:t>‹Nº›</a:t>
            </a:fld>
            <a:endParaRPr lang="es-ES"/>
          </a:p>
        </p:txBody>
      </p:sp>
    </p:spTree>
    <p:extLst>
      <p:ext uri="{BB962C8B-B14F-4D97-AF65-F5344CB8AC3E}">
        <p14:creationId xmlns:p14="http://schemas.microsoft.com/office/powerpoint/2010/main" val="105041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3ADEDFF3-1F77-48E7-88C1-4E136CB12EDB}" type="slidenum">
              <a:rPr lang="es-ES"/>
              <a:pPr>
                <a:defRPr/>
              </a:pPr>
              <a:t>‹Nº›</a:t>
            </a:fld>
            <a:endParaRPr lang="es-ES"/>
          </a:p>
        </p:txBody>
      </p:sp>
    </p:spTree>
    <p:extLst>
      <p:ext uri="{BB962C8B-B14F-4D97-AF65-F5344CB8AC3E}">
        <p14:creationId xmlns:p14="http://schemas.microsoft.com/office/powerpoint/2010/main" val="72235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7F46D63E-0AEE-46C1-994A-60AEA471C775}" type="slidenum">
              <a:rPr lang="es-ES"/>
              <a:pPr>
                <a:defRPr/>
              </a:pPr>
              <a:t>‹Nº›</a:t>
            </a:fld>
            <a:endParaRPr lang="es-ES"/>
          </a:p>
        </p:txBody>
      </p:sp>
    </p:spTree>
    <p:extLst>
      <p:ext uri="{BB962C8B-B14F-4D97-AF65-F5344CB8AC3E}">
        <p14:creationId xmlns:p14="http://schemas.microsoft.com/office/powerpoint/2010/main" val="201746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9"/>
          <p:cNvSpPr>
            <a:spLocks noGrp="1" noChangeArrowheads="1"/>
          </p:cNvSpPr>
          <p:nvPr>
            <p:ph type="dt" sz="half" idx="10"/>
          </p:nvPr>
        </p:nvSpPr>
        <p:spPr>
          <a:ln/>
        </p:spPr>
        <p:txBody>
          <a:bodyPr/>
          <a:lstStyle>
            <a:lvl1pPr>
              <a:defRPr/>
            </a:lvl1pPr>
          </a:lstStyle>
          <a:p>
            <a:pPr>
              <a:defRPr/>
            </a:pPr>
            <a:endParaRPr lang="es-ES"/>
          </a:p>
        </p:txBody>
      </p:sp>
      <p:sp>
        <p:nvSpPr>
          <p:cNvPr id="8" name="Rectangle 10"/>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78A36DC1-A9F9-40C1-9B1F-E5CB86696841}" type="slidenum">
              <a:rPr lang="es-ES"/>
              <a:pPr>
                <a:defRPr/>
              </a:pPr>
              <a:t>‹Nº›</a:t>
            </a:fld>
            <a:endParaRPr lang="es-ES"/>
          </a:p>
        </p:txBody>
      </p:sp>
    </p:spTree>
    <p:extLst>
      <p:ext uri="{BB962C8B-B14F-4D97-AF65-F5344CB8AC3E}">
        <p14:creationId xmlns:p14="http://schemas.microsoft.com/office/powerpoint/2010/main" val="344316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9"/>
          <p:cNvSpPr>
            <a:spLocks noGrp="1" noChangeArrowheads="1"/>
          </p:cNvSpPr>
          <p:nvPr>
            <p:ph type="dt" sz="half" idx="10"/>
          </p:nvPr>
        </p:nvSpPr>
        <p:spPr>
          <a:ln/>
        </p:spPr>
        <p:txBody>
          <a:bodyPr/>
          <a:lstStyle>
            <a:lvl1pPr>
              <a:defRPr/>
            </a:lvl1pPr>
          </a:lstStyle>
          <a:p>
            <a:pPr>
              <a:defRPr/>
            </a:pPr>
            <a:endParaRPr lang="es-ES"/>
          </a:p>
        </p:txBody>
      </p:sp>
      <p:sp>
        <p:nvSpPr>
          <p:cNvPr id="4" name="Rectangle 10"/>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6AFB608D-65C0-4383-AF78-478D213CD5AC}" type="slidenum">
              <a:rPr lang="es-ES"/>
              <a:pPr>
                <a:defRPr/>
              </a:pPr>
              <a:t>‹Nº›</a:t>
            </a:fld>
            <a:endParaRPr lang="es-ES"/>
          </a:p>
        </p:txBody>
      </p:sp>
    </p:spTree>
    <p:extLst>
      <p:ext uri="{BB962C8B-B14F-4D97-AF65-F5344CB8AC3E}">
        <p14:creationId xmlns:p14="http://schemas.microsoft.com/office/powerpoint/2010/main" val="319320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s-ES"/>
          </a:p>
        </p:txBody>
      </p:sp>
      <p:sp>
        <p:nvSpPr>
          <p:cNvPr id="3" name="Rectangle 10"/>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B041BB12-295A-4129-8330-D1567E2804A3}" type="slidenum">
              <a:rPr lang="es-ES"/>
              <a:pPr>
                <a:defRPr/>
              </a:pPr>
              <a:t>‹Nº›</a:t>
            </a:fld>
            <a:endParaRPr lang="es-ES"/>
          </a:p>
        </p:txBody>
      </p:sp>
    </p:spTree>
    <p:extLst>
      <p:ext uri="{BB962C8B-B14F-4D97-AF65-F5344CB8AC3E}">
        <p14:creationId xmlns:p14="http://schemas.microsoft.com/office/powerpoint/2010/main" val="343731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49AE3447-EA9C-4F27-8821-8FD4673F4832}" type="slidenum">
              <a:rPr lang="es-ES"/>
              <a:pPr>
                <a:defRPr/>
              </a:pPr>
              <a:t>‹Nº›</a:t>
            </a:fld>
            <a:endParaRPr lang="es-ES"/>
          </a:p>
        </p:txBody>
      </p:sp>
    </p:spTree>
    <p:extLst>
      <p:ext uri="{BB962C8B-B14F-4D97-AF65-F5344CB8AC3E}">
        <p14:creationId xmlns:p14="http://schemas.microsoft.com/office/powerpoint/2010/main" val="22098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B1F9AA6D-0798-41CF-9A06-8939D1CC6A38}" type="slidenum">
              <a:rPr lang="es-ES"/>
              <a:pPr>
                <a:defRPr/>
              </a:pPr>
              <a:t>‹Nº›</a:t>
            </a:fld>
            <a:endParaRPr lang="es-ES"/>
          </a:p>
        </p:txBody>
      </p:sp>
    </p:spTree>
    <p:extLst>
      <p:ext uri="{BB962C8B-B14F-4D97-AF65-F5344CB8AC3E}">
        <p14:creationId xmlns:p14="http://schemas.microsoft.com/office/powerpoint/2010/main" val="1665426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AR"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8201"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s-ES"/>
          </a:p>
        </p:txBody>
      </p:sp>
      <p:sp>
        <p:nvSpPr>
          <p:cNvPr id="8202"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s-ES"/>
          </a:p>
        </p:txBody>
      </p:sp>
      <p:sp>
        <p:nvSpPr>
          <p:cNvPr id="8203"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fld id="{45E4ADAE-F4C5-49EF-8DAE-0E6E8B6514BF}" type="slidenum">
              <a:rPr lang="es-ES"/>
              <a:pPr>
                <a:defRPr/>
              </a:pPr>
              <a:t>‹Nº›</a:t>
            </a:fld>
            <a:endParaRPr lang="es-E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edeco@argentina.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redeco@argentin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redeco@argentin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edeco@argentin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91680" y="692696"/>
            <a:ext cx="7128792" cy="2880320"/>
          </a:xfrm>
        </p:spPr>
        <p:txBody>
          <a:bodyPr/>
          <a:lstStyle/>
          <a:p>
            <a:pPr eaLnBrk="1" hangingPunct="1"/>
            <a:r>
              <a:rPr lang="es-AR" sz="3200" u="sng" dirty="0"/>
              <a:t> DIPLOMATURA en Dcho. de la PH</a:t>
            </a:r>
            <a:br>
              <a:rPr lang="es-AR" sz="3200" u="sng" dirty="0"/>
            </a:br>
            <a:r>
              <a:rPr lang="es-AR" sz="3200" dirty="0"/>
              <a:t>                      </a:t>
            </a:r>
            <a:r>
              <a:rPr lang="es-AR" sz="2400" u="sng" dirty="0"/>
              <a:t>CPACF-UB</a:t>
            </a:r>
            <a:br>
              <a:rPr lang="es-AR" sz="2400" u="sng" dirty="0"/>
            </a:br>
            <a:br>
              <a:rPr lang="es-AR" sz="4400" u="sng" dirty="0"/>
            </a:br>
            <a:r>
              <a:rPr lang="es-AR" sz="1600" u="sng" dirty="0"/>
              <a:t>“NUEVO CODIGO CIVIL Y COMERCIAL DE LA NACIÓN”</a:t>
            </a:r>
            <a:br>
              <a:rPr lang="es-AR" sz="1600" u="sng" dirty="0"/>
            </a:br>
            <a:r>
              <a:rPr lang="es-AR" sz="1800" b="1" u="sng" dirty="0"/>
              <a:t>Responsabilidad del Consorcio de Propietarios</a:t>
            </a:r>
            <a:r>
              <a:rPr lang="es-AR" sz="1800" u="sng" dirty="0"/>
              <a:t>.</a:t>
            </a:r>
            <a:endParaRPr lang="es-ES" sz="1800" dirty="0"/>
          </a:p>
        </p:txBody>
      </p:sp>
      <p:sp>
        <p:nvSpPr>
          <p:cNvPr id="2051" name="Rectangle 3"/>
          <p:cNvSpPr>
            <a:spLocks noGrp="1" noChangeArrowheads="1"/>
          </p:cNvSpPr>
          <p:nvPr>
            <p:ph type="subTitle" idx="1"/>
          </p:nvPr>
        </p:nvSpPr>
        <p:spPr>
          <a:xfrm>
            <a:off x="1331640" y="3861048"/>
            <a:ext cx="6858000" cy="1944216"/>
          </a:xfrm>
        </p:spPr>
        <p:txBody>
          <a:bodyPr/>
          <a:lstStyle/>
          <a:p>
            <a:pPr eaLnBrk="1" hangingPunct="1"/>
            <a:r>
              <a:rPr lang="es-AR" sz="16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Clase del 18/09/2019: </a:t>
            </a:r>
            <a: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¿Cuándo nace el Consorcio? </a:t>
            </a:r>
            <a:b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persona jurídica Consorcio. Sus características. Órganos.  </a:t>
            </a:r>
            <a:b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Responsabilidad del Consorcio. </a:t>
            </a:r>
          </a:p>
          <a:p>
            <a:pPr eaLnBrk="1" hangingPunct="1"/>
            <a:endPar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eaLnBrk="1" hangingPunct="1"/>
            <a:r>
              <a:rPr lang="es-AR" sz="1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Abog</a:t>
            </a:r>
            <a: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Jorge C. </a:t>
            </a:r>
            <a:r>
              <a:rPr lang="es-AR" sz="1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Resqui</a:t>
            </a:r>
            <a:r>
              <a:rPr lang="es-AR"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Pizarro</a:t>
            </a:r>
            <a:endParaRPr lang="es-ES" sz="1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p:cTn id="19"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051">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900113" y="125760"/>
            <a:ext cx="7772400" cy="1143000"/>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2290"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07C29B-0833-4A26-A9FD-732904E463FC}" type="slidenum">
              <a:rPr lang="es-ES" smtClean="0"/>
              <a:pPr eaLnBrk="1" hangingPunct="1"/>
              <a:t>10</a:t>
            </a:fld>
            <a:endParaRPr lang="es-ES"/>
          </a:p>
        </p:txBody>
      </p:sp>
      <p:sp>
        <p:nvSpPr>
          <p:cNvPr id="12293" name="Rectangle 4"/>
          <p:cNvSpPr>
            <a:spLocks noChangeArrowheads="1"/>
          </p:cNvSpPr>
          <p:nvPr/>
        </p:nvSpPr>
        <p:spPr bwMode="auto">
          <a:xfrm>
            <a:off x="2286000" y="2755900"/>
            <a:ext cx="457200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buClr>
                <a:schemeClr val="folHlink"/>
              </a:buClr>
              <a:buSzPct val="90000"/>
              <a:buFont typeface="Wingdings" pitchFamily="2" charset="2"/>
              <a:buNone/>
            </a:pPr>
            <a:endParaRPr lang="en-US"/>
          </a:p>
          <a:p>
            <a:pPr>
              <a:lnSpc>
                <a:spcPct val="80000"/>
              </a:lnSpc>
              <a:spcBef>
                <a:spcPct val="50000"/>
              </a:spcBef>
              <a:buClr>
                <a:schemeClr val="folHlink"/>
              </a:buClr>
              <a:buSzPct val="90000"/>
              <a:buFont typeface="Wingdings" pitchFamily="2" charset="2"/>
              <a:buNone/>
            </a:pPr>
            <a:endParaRPr lang="es-ES" sz="800"/>
          </a:p>
        </p:txBody>
      </p:sp>
      <p:sp>
        <p:nvSpPr>
          <p:cNvPr id="12294" name="Rectangle 5"/>
          <p:cNvSpPr>
            <a:spLocks noChangeArrowheads="1"/>
          </p:cNvSpPr>
          <p:nvPr/>
        </p:nvSpPr>
        <p:spPr bwMode="auto">
          <a:xfrm>
            <a:off x="900113" y="1484784"/>
            <a:ext cx="7772400"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folHlink"/>
              </a:buClr>
              <a:buSzPct val="90000"/>
              <a:buFont typeface="Wingdings" pitchFamily="2" charset="2"/>
              <a:buNone/>
            </a:pPr>
            <a:r>
              <a:rPr lang="es-AR" sz="1600" dirty="0"/>
              <a:t>“El administrador de un inmueble en propiedad horizontal es un </a:t>
            </a:r>
            <a:r>
              <a:rPr lang="es-AR" sz="1600" b="1" dirty="0"/>
              <a:t>mandatario</a:t>
            </a:r>
            <a:r>
              <a:rPr lang="es-AR" sz="1600" dirty="0"/>
              <a:t>, y las relaciones jurídicas que se derivan de tal carácter y de su actuación frente a los mandantes y a los terceros están regidas por las reglas generales propias de ese contrato en cuánto no hayan sido derogadas por estipulaciones de las partes o por normas específicas (…)” (Cámara Nacional en lo Civil, Sala L, 30/12/93, </a:t>
            </a:r>
            <a:r>
              <a:rPr lang="es-AR" sz="1600" dirty="0" err="1"/>
              <a:t>Jurisp.Cám.Civ</a:t>
            </a:r>
            <a:r>
              <a:rPr lang="es-AR" sz="1600" dirty="0"/>
              <a:t>., Isis, sum. 3113).</a:t>
            </a:r>
          </a:p>
          <a:p>
            <a:pPr marL="342900" indent="-342900">
              <a:spcBef>
                <a:spcPct val="20000"/>
              </a:spcBef>
              <a:buClr>
                <a:schemeClr val="folHlink"/>
              </a:buClr>
              <a:buSzPct val="90000"/>
              <a:buFont typeface="Wingdings" pitchFamily="2" charset="2"/>
              <a:buNone/>
            </a:pPr>
            <a:endParaRPr lang="es-AR" sz="1600" dirty="0"/>
          </a:p>
          <a:p>
            <a:pPr marL="342900" indent="-342900">
              <a:spcBef>
                <a:spcPct val="20000"/>
              </a:spcBef>
              <a:buClr>
                <a:schemeClr val="folHlink"/>
              </a:buClr>
              <a:buSzPct val="90000"/>
              <a:buFont typeface="Wingdings" pitchFamily="2" charset="2"/>
              <a:buNone/>
            </a:pPr>
            <a:r>
              <a:rPr lang="es-AR" sz="1600" dirty="0"/>
              <a:t>El administrador puede ser responsabilizado, cuando actúa como </a:t>
            </a:r>
            <a:r>
              <a:rPr lang="es-AR" sz="1600" b="1" dirty="0"/>
              <a:t>órgano de la persona jurídica o en cumplimiento del mandato recibido</a:t>
            </a:r>
            <a:r>
              <a:rPr lang="es-AR" sz="1600" dirty="0"/>
              <a:t>, si lo hace en forma negligente según los requerimientos de las circunstancias de personas y cosas (</a:t>
            </a:r>
            <a:r>
              <a:rPr lang="es-AR" sz="1600" dirty="0" err="1"/>
              <a:t>Highton</a:t>
            </a:r>
            <a:r>
              <a:rPr lang="es-AR" sz="1600" dirty="0"/>
              <a:t>, Elena I.,</a:t>
            </a:r>
            <a:r>
              <a:rPr lang="es-AR" sz="1600" dirty="0" err="1"/>
              <a:t>op</a:t>
            </a:r>
            <a:r>
              <a:rPr lang="es-AR" sz="1600" dirty="0"/>
              <a:t>. cit., pg.606).</a:t>
            </a:r>
          </a:p>
          <a:p>
            <a:pPr marL="342900" indent="-342900">
              <a:spcBef>
                <a:spcPct val="20000"/>
              </a:spcBef>
              <a:buClr>
                <a:schemeClr val="folHlink"/>
              </a:buClr>
              <a:buSzPct val="90000"/>
              <a:buFont typeface="Wingdings" pitchFamily="2" charset="2"/>
              <a:buNone/>
            </a:pPr>
            <a:endParaRPr lang="es-AR" sz="1600" dirty="0"/>
          </a:p>
          <a:p>
            <a:pPr marL="342900" indent="-342900">
              <a:spcBef>
                <a:spcPct val="20000"/>
              </a:spcBef>
              <a:buClr>
                <a:schemeClr val="folHlink"/>
              </a:buClr>
              <a:buSzPct val="90000"/>
              <a:buFont typeface="Wingdings" pitchFamily="2" charset="2"/>
              <a:buNone/>
            </a:pPr>
            <a:r>
              <a:rPr lang="es-AR" sz="1600" dirty="0"/>
              <a:t> “(…) Sobre el administrador de un consorcio pesa un especial deber de obrar con prudencia y conocimiento, porque se trata de un profesional que ofrece sus servicios y porque lo hace en interés ajeno. Así en la relación que vincula al administrador con los propietarios el elemento psicológico de la confianza adquiere un rango  predominante, ya que uno de los contratantes se presuponen cualidades en virtud de las cuales la otra parte lo escoge (…)” (</a:t>
            </a:r>
            <a:r>
              <a:rPr lang="es-AR" sz="1600" dirty="0" err="1"/>
              <a:t>Cám.Nac</a:t>
            </a:r>
            <a:r>
              <a:rPr lang="es-AR" sz="1600" dirty="0"/>
              <a:t>. Civil, Sala H, 09/08/99, “Consorcio Güemes 3732 c/ Rodríguez, María L., JA 2000-III-764, </a:t>
            </a:r>
            <a:r>
              <a:rPr lang="es-AR" sz="1600" dirty="0" err="1"/>
              <a:t>Lexis</a:t>
            </a:r>
            <a:r>
              <a:rPr lang="es-AR" sz="1600" dirty="0"/>
              <a:t> Nº 1/44927).</a:t>
            </a:r>
          </a:p>
          <a:p>
            <a:pPr marL="342900" indent="-342900">
              <a:spcBef>
                <a:spcPct val="20000"/>
              </a:spcBef>
              <a:buClr>
                <a:schemeClr val="folHlink"/>
              </a:buClr>
              <a:buSzPct val="90000"/>
              <a:buFont typeface="Wingdings" pitchFamily="2" charset="2"/>
              <a:buNone/>
            </a:pPr>
            <a:r>
              <a:rPr lang="es-AR" sz="1600" dirty="0"/>
              <a:t> </a:t>
            </a:r>
            <a:r>
              <a:rPr lang="es-AR" sz="1000" dirty="0"/>
              <a:t>©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755576" y="116632"/>
            <a:ext cx="7772400" cy="1143000"/>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3316" name="Rectangle 3"/>
          <p:cNvSpPr>
            <a:spLocks noGrp="1" noChangeArrowheads="1"/>
          </p:cNvSpPr>
          <p:nvPr>
            <p:ph idx="1"/>
          </p:nvPr>
        </p:nvSpPr>
        <p:spPr>
          <a:xfrm>
            <a:off x="755576" y="1484784"/>
            <a:ext cx="7931224" cy="5039841"/>
          </a:xfrm>
        </p:spPr>
        <p:txBody>
          <a:bodyPr/>
          <a:lstStyle/>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None/>
            </a:pPr>
            <a:r>
              <a:rPr lang="es-AR" sz="1600" dirty="0">
                <a:cs typeface="Arial" charset="0"/>
              </a:rPr>
              <a:t>Por el contrario, habiendo el representante del consorcio actuado dentro de sus facultades o en cumplimiento de instrucciones asamblearias y no demostrada culpa en el ejercicio de su función, la acción por el incumplimiento corresponde enderezarla contra el consorcio que contrató.</a:t>
            </a:r>
          </a:p>
          <a:p>
            <a:pPr eaLnBrk="1" hangingPunct="1">
              <a:lnSpc>
                <a:spcPct val="80000"/>
              </a:lnSpc>
              <a:buNone/>
            </a:pPr>
            <a:r>
              <a:rPr lang="es-AR" sz="1600" dirty="0">
                <a:cs typeface="Arial" charset="0"/>
              </a:rPr>
              <a:t>“Cuando se demanda la reparación de daños originados en partes comunes del edificio, el centro de imputación de responsabilidad es el consorcio y no el administrador, quien, en principio, sólo resulta responsable ante el ente por aplicación de las normas del Código Civil que regulan el mandato” (</a:t>
            </a:r>
            <a:r>
              <a:rPr lang="pt-BR" sz="1600" dirty="0" err="1">
                <a:cs typeface="Arial" charset="0"/>
              </a:rPr>
              <a:t>CNCiv</a:t>
            </a:r>
            <a:r>
              <a:rPr lang="pt-BR" sz="1600" dirty="0">
                <a:cs typeface="Arial" charset="0"/>
              </a:rPr>
              <a:t>., Sala H, 17/10/1999, autos “Gaspar, Elisa c/ Consorcio de </a:t>
            </a:r>
            <a:r>
              <a:rPr lang="pt-BR" sz="1600" dirty="0" err="1">
                <a:cs typeface="Arial" charset="0"/>
              </a:rPr>
              <a:t>Propietarios</a:t>
            </a:r>
            <a:r>
              <a:rPr lang="pt-BR" sz="1600" dirty="0">
                <a:cs typeface="Arial" charset="0"/>
              </a:rPr>
              <a:t> Coronel Díaz 1965 s/ </a:t>
            </a:r>
            <a:r>
              <a:rPr lang="pt-BR" sz="1600" dirty="0" err="1">
                <a:cs typeface="Arial" charset="0"/>
              </a:rPr>
              <a:t>daños</a:t>
            </a:r>
            <a:r>
              <a:rPr lang="pt-BR" sz="1600" dirty="0">
                <a:cs typeface="Arial" charset="0"/>
              </a:rPr>
              <a:t>”, </a:t>
            </a:r>
            <a:r>
              <a:rPr lang="pt-BR" sz="1600" dirty="0" err="1">
                <a:cs typeface="Arial" charset="0"/>
              </a:rPr>
              <a:t>Lexis</a:t>
            </a:r>
            <a:r>
              <a:rPr lang="pt-BR" sz="1600" dirty="0">
                <a:cs typeface="Arial" charset="0"/>
              </a:rPr>
              <a:t> Nº 10/8084).</a:t>
            </a:r>
          </a:p>
          <a:p>
            <a:pPr eaLnBrk="1" hangingPunct="1">
              <a:lnSpc>
                <a:spcPct val="80000"/>
              </a:lnSpc>
              <a:buNone/>
            </a:pPr>
            <a:r>
              <a:rPr lang="es-AR" sz="1600" dirty="0">
                <a:cs typeface="Arial" charset="0"/>
              </a:rPr>
              <a:t>Sin embargo “La responsabilidad del codemandado (administrador) en su condición de representante legal del consorcio, según la ley 13.512 de Propiedad Horizontal, se basa en que omitió velar por el cumplimiento de las pautas de seguridad propios del trabajo de altura contemplados en el contrato, así como que tal incumplimiento fue agravado por la ausencia de control previo a la iniciación de los trabajos, acerca de la existencia y vigencia de la cobertura de seguro comprometido” (“Bracho </a:t>
            </a:r>
            <a:r>
              <a:rPr lang="es-AR" sz="1600" dirty="0" err="1">
                <a:cs typeface="Arial" charset="0"/>
              </a:rPr>
              <a:t>Espinola</a:t>
            </a:r>
            <a:r>
              <a:rPr lang="es-AR" sz="1600" dirty="0">
                <a:cs typeface="Arial" charset="0"/>
              </a:rPr>
              <a:t>, </a:t>
            </a:r>
            <a:r>
              <a:rPr lang="es-AR" sz="1600" dirty="0" err="1">
                <a:cs typeface="Arial" charset="0"/>
              </a:rPr>
              <a:t>Jose</a:t>
            </a:r>
            <a:r>
              <a:rPr lang="es-AR" sz="1600" dirty="0">
                <a:cs typeface="Arial" charset="0"/>
              </a:rPr>
              <a:t> Antonio c/ Consorcio de Propietarios del edificio Acevedo 75/77/83/85 y otro | accidente-acción civil”, Cámara Nacional de Apelaciones del Trabajo, Sala I, 15-mar-2012, MJJ73289).</a:t>
            </a:r>
          </a:p>
          <a:p>
            <a:pPr eaLnBrk="1" hangingPunct="1">
              <a:lnSpc>
                <a:spcPct val="80000"/>
              </a:lnSpc>
              <a:buNone/>
            </a:pPr>
            <a:r>
              <a:rPr lang="es-AR" sz="1600" dirty="0">
                <a:cs typeface="Arial" charset="0"/>
              </a:rPr>
              <a:t>Abundando en los fundamentos de la responsabilidad del mandatario, se ha dicho que “…si bien su intervención en el contrato de obra lo fue en calidad de representante legal del consorcio de propietarios y en ese marco no se obligó personalmente; lo cierto es que su responsabilidad civil frente al trabajador accidentado remite a un factor de atribución subjetivo y a una fuente extracontractual.</a:t>
            </a: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endParaRPr lang="en-US" sz="100" dirty="0">
              <a:cs typeface="Arial" charset="0"/>
            </a:endParaRPr>
          </a:p>
          <a:p>
            <a:pPr eaLnBrk="1" hangingPunct="1">
              <a:lnSpc>
                <a:spcPct val="80000"/>
              </a:lnSpc>
              <a:buFont typeface="Wingdings" pitchFamily="2" charset="2"/>
              <a:buNone/>
            </a:pPr>
            <a:r>
              <a:rPr lang="en-US" sz="100" dirty="0">
                <a:cs typeface="Arial" charset="0"/>
              </a:rPr>
              <a:t>                                              </a:t>
            </a:r>
            <a:r>
              <a:rPr lang="en-US" sz="800" dirty="0">
                <a:cs typeface="Arial" charset="0"/>
              </a:rPr>
              <a:t>© </a:t>
            </a:r>
            <a:r>
              <a:rPr lang="en-US" sz="800" dirty="0" err="1">
                <a:cs typeface="Arial" charset="0"/>
              </a:rPr>
              <a:t>Abog.Jorge</a:t>
            </a:r>
            <a:r>
              <a:rPr lang="en-US" sz="800" dirty="0">
                <a:cs typeface="Arial" charset="0"/>
              </a:rPr>
              <a:t> C. </a:t>
            </a:r>
            <a:r>
              <a:rPr lang="en-US" sz="800" dirty="0" err="1">
                <a:cs typeface="Arial" charset="0"/>
              </a:rPr>
              <a:t>Resqui</a:t>
            </a:r>
            <a:r>
              <a:rPr lang="en-US" sz="800" dirty="0">
                <a:cs typeface="Arial" charset="0"/>
              </a:rPr>
              <a:t> Pizarro- </a:t>
            </a:r>
            <a:r>
              <a:rPr lang="en-US" sz="800" dirty="0" err="1">
                <a:cs typeface="Arial" charset="0"/>
              </a:rPr>
              <a:t>Reafirmación</a:t>
            </a:r>
            <a:r>
              <a:rPr lang="en-US" sz="800" dirty="0">
                <a:cs typeface="Arial" charset="0"/>
              </a:rPr>
              <a:t> de los </a:t>
            </a:r>
            <a:r>
              <a:rPr lang="en-US" sz="800" dirty="0" err="1">
                <a:cs typeface="Arial" charset="0"/>
              </a:rPr>
              <a:t>Derechos</a:t>
            </a:r>
            <a:r>
              <a:rPr lang="en-US" sz="800" dirty="0">
                <a:cs typeface="Arial" charset="0"/>
              </a:rPr>
              <a:t> del </a:t>
            </a:r>
            <a:r>
              <a:rPr lang="en-US" sz="800" dirty="0" err="1">
                <a:cs typeface="Arial" charset="0"/>
              </a:rPr>
              <a:t>Consorcista</a:t>
            </a:r>
            <a:r>
              <a:rPr lang="en-US" sz="800" dirty="0">
                <a:cs typeface="Arial" charset="0"/>
              </a:rPr>
              <a:t> (</a:t>
            </a:r>
            <a:r>
              <a:rPr lang="en-US" sz="800" dirty="0" err="1">
                <a:cs typeface="Arial" charset="0"/>
              </a:rPr>
              <a:t>Re.De.Co</a:t>
            </a:r>
            <a:r>
              <a:rPr lang="en-US" sz="800" dirty="0">
                <a:cs typeface="Arial" charset="0"/>
              </a:rPr>
              <a:t>.) </a:t>
            </a:r>
            <a:r>
              <a:rPr lang="en-US" sz="800" dirty="0">
                <a:cs typeface="Arial" charset="0"/>
                <a:hlinkClick r:id="rId2"/>
              </a:rPr>
              <a:t>redeco@argentina.com</a:t>
            </a:r>
            <a:r>
              <a:rPr lang="en-US" sz="800" dirty="0">
                <a:cs typeface="Arial" charset="0"/>
              </a:rPr>
              <a:t> www.redeco-consorcistas.blogspot.com</a:t>
            </a:r>
            <a:r>
              <a:rPr lang="es-ES" sz="800" dirty="0"/>
              <a:t> </a:t>
            </a:r>
          </a:p>
          <a:p>
            <a:pPr eaLnBrk="1" hangingPunct="1">
              <a:lnSpc>
                <a:spcPct val="80000"/>
              </a:lnSpc>
            </a:pPr>
            <a:endParaRPr lang="es-ES" sz="800" dirty="0"/>
          </a:p>
        </p:txBody>
      </p:sp>
      <p:sp>
        <p:nvSpPr>
          <p:cNvPr id="13314"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4EC42F-7011-4B83-AC51-B672C0AC519C}" type="slidenum">
              <a:rPr lang="es-ES" smtClean="0"/>
              <a:pPr eaLnBrk="1" hangingPunct="1"/>
              <a:t>11</a:t>
            </a:fld>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900113" y="188913"/>
            <a:ext cx="7772400" cy="1143000"/>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4340" name="Rectangle 3"/>
          <p:cNvSpPr>
            <a:spLocks noGrp="1" noChangeArrowheads="1"/>
          </p:cNvSpPr>
          <p:nvPr>
            <p:ph idx="1"/>
          </p:nvPr>
        </p:nvSpPr>
        <p:spPr>
          <a:xfrm>
            <a:off x="683568" y="1628800"/>
            <a:ext cx="7931224" cy="4896843"/>
          </a:xfrm>
        </p:spPr>
        <p:txBody>
          <a:bodyPr/>
          <a:lstStyle/>
          <a:p>
            <a:pPr eaLnBrk="1" hangingPunct="1">
              <a:buNone/>
            </a:pPr>
            <a:r>
              <a:rPr lang="es-AR" sz="1600" dirty="0">
                <a:cs typeface="Arial" charset="0"/>
              </a:rPr>
              <a:t>“En efecto, es sabido que según el Art.8° de la ley n° 941 de la Ciudad Autónoma de Buenos Aires, los administradores de consorcios sólo pueden contratar la provisión de bienes, servicios o la realización de obras con aquellos prestadores que reúnan, entre otros requisitos: "Seguros de riesgos del trabajo del personal a su cargo, en los casos que así lo exija la legislación vigente" (inciso 2°).</a:t>
            </a:r>
          </a:p>
          <a:p>
            <a:pPr eaLnBrk="1" hangingPunct="1">
              <a:buNone/>
            </a:pPr>
            <a:r>
              <a:rPr lang="es-AR" sz="1600" dirty="0">
                <a:cs typeface="Arial" charset="0"/>
              </a:rPr>
              <a:t>“En el caso, la omisión en el control de acceso de trabajadores a la obra provistos de adecuado aseguramiento tiene relación causal adecuada con los daños que se produjeron. En efecto, de haber constatado la contratación de un seguro de riesgos del trabajo, la aseguradora de riesgos, anoticiada de la fecha de inicio de la obra, habría podido controlar el cumplimiento de las normas de seguridad en la obra a encararse en el edificio (artículo 4° de la ley 24.557).</a:t>
            </a:r>
          </a:p>
          <a:p>
            <a:pPr eaLnBrk="1" hangingPunct="1">
              <a:buNone/>
            </a:pPr>
            <a:r>
              <a:rPr lang="es-AR" sz="1600" b="1" dirty="0">
                <a:cs typeface="Arial" charset="0"/>
              </a:rPr>
              <a:t>ARTICULO 1763</a:t>
            </a:r>
            <a:r>
              <a:rPr lang="es-AR" sz="1600" dirty="0">
                <a:cs typeface="Arial" charset="0"/>
              </a:rPr>
              <a:t>.- Responsabilidad de la persona jurídica. La persona jurídica responde por los daños que causen quienes las dirigen o administran en ejercicio o con ocasión de sus funciones.</a:t>
            </a:r>
          </a:p>
          <a:p>
            <a:pPr eaLnBrk="1" hangingPunct="1">
              <a:buNone/>
            </a:pPr>
            <a:r>
              <a:rPr lang="es-AR" sz="1600" b="1" dirty="0">
                <a:cs typeface="Arial" charset="0"/>
              </a:rPr>
              <a:t>ARTICULO 160.- </a:t>
            </a:r>
            <a:r>
              <a:rPr lang="es-AR" sz="1600" dirty="0">
                <a:cs typeface="Arial" charset="0"/>
              </a:rPr>
              <a:t>Responsabilidad de los administradores. Los administradores responden en forma </a:t>
            </a:r>
            <a:r>
              <a:rPr lang="es-AR" sz="1600" b="1" dirty="0">
                <a:cs typeface="Arial" charset="0"/>
              </a:rPr>
              <a:t>ilimitada y solidaria </a:t>
            </a:r>
            <a:r>
              <a:rPr lang="es-AR" sz="1600" dirty="0">
                <a:cs typeface="Arial" charset="0"/>
              </a:rPr>
              <a:t>frente a la persona jurídica, sus miembros y terceros, por los daños causados por su culpa en el ejercicio o con ocasión de sus funciones, por acción u omisión.</a:t>
            </a:r>
          </a:p>
          <a:p>
            <a:pPr eaLnBrk="1" hangingPunct="1">
              <a:buFont typeface="Wingdings" pitchFamily="2" charset="2"/>
              <a:buNone/>
            </a:pPr>
            <a:endParaRPr lang="en-US" sz="1600" dirty="0">
              <a:cs typeface="Arial" charset="0"/>
            </a:endParaRPr>
          </a:p>
          <a:p>
            <a:pPr eaLnBrk="1" hangingPunct="1">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a:p>
            <a:pPr eaLnBrk="1" hangingPunct="1">
              <a:buFont typeface="Wingdings" pitchFamily="2" charset="2"/>
              <a:buNone/>
            </a:pPr>
            <a:endParaRPr lang="es-AR" sz="800" dirty="0"/>
          </a:p>
          <a:p>
            <a:pPr eaLnBrk="1" hangingPunct="1">
              <a:buFont typeface="Wingdings" pitchFamily="2" charset="2"/>
              <a:buNone/>
            </a:pPr>
            <a:endParaRPr lang="es-AR" sz="800" dirty="0"/>
          </a:p>
          <a:p>
            <a:pPr eaLnBrk="1" hangingPunct="1">
              <a:buFont typeface="Wingdings" pitchFamily="2" charset="2"/>
              <a:buNone/>
            </a:pPr>
            <a:endParaRPr lang="es-AR" sz="800" dirty="0"/>
          </a:p>
          <a:p>
            <a:pPr eaLnBrk="1" hangingPunct="1">
              <a:buFont typeface="Wingdings" pitchFamily="2" charset="2"/>
              <a:buNone/>
            </a:pPr>
            <a:endParaRPr lang="es-AR" sz="800" dirty="0"/>
          </a:p>
          <a:p>
            <a:pPr eaLnBrk="1" hangingPunct="1">
              <a:buFont typeface="Wingdings" pitchFamily="2" charset="2"/>
              <a:buNone/>
            </a:pPr>
            <a:endParaRPr lang="es-AR" sz="800" dirty="0"/>
          </a:p>
          <a:p>
            <a:pPr eaLnBrk="1" hangingPunct="1">
              <a:buFont typeface="Wingdings" pitchFamily="2" charset="2"/>
              <a:buNone/>
            </a:pPr>
            <a:r>
              <a:rPr lang="es-ES" sz="800" dirty="0"/>
              <a:t>  </a:t>
            </a:r>
          </a:p>
        </p:txBody>
      </p:sp>
      <p:sp>
        <p:nvSpPr>
          <p:cNvPr id="14338"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EC8228-2BA9-4CD3-8118-E53EAB0DB279}" type="slidenum">
              <a:rPr lang="es-ES" smtClean="0"/>
              <a:pPr eaLnBrk="1" hangingPunct="1"/>
              <a:t>12</a:t>
            </a:fld>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algn="ctr" eaLnBrk="1" hangingPunct="1"/>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900113" y="1600200"/>
            <a:ext cx="7786687" cy="4924425"/>
          </a:xfrm>
        </p:spPr>
        <p:txBody>
          <a:bodyPr/>
          <a:lstStyle/>
          <a:p>
            <a:pPr marL="0" indent="0" eaLnBrk="1" hangingPunct="1">
              <a:buNone/>
              <a:defRPr/>
            </a:pPr>
            <a:r>
              <a:rPr lang="es-AR" sz="1600" dirty="0">
                <a:cs typeface="Arial" pitchFamily="34" charset="0"/>
              </a:rPr>
              <a:t>“La obligación que impone la ley local tiene un sentido claramente preventivo de los eventuales daños e impone al administrador del consorcio responsabilidades específicas, que además, en el caso, </a:t>
            </a:r>
            <a:r>
              <a:rPr lang="es-AR" sz="1600" b="1" dirty="0">
                <a:cs typeface="Arial" pitchFamily="34" charset="0"/>
              </a:rPr>
              <a:t>no podía obviar en función de su profesionalidad y experticia en los asuntos de administración consorcial</a:t>
            </a:r>
            <a:r>
              <a:rPr lang="es-AR" sz="1600" dirty="0">
                <a:cs typeface="Arial" pitchFamily="34" charset="0"/>
              </a:rPr>
              <a:t>. Y su incumplimiento - acreditado en la especie, ya que los operarios ingresaron sin obstáculo alguno - permite atribuir responsabilidad por culpa a quien desoyó el </a:t>
            </a:r>
            <a:r>
              <a:rPr lang="es-AR" sz="1600" dirty="0" err="1">
                <a:cs typeface="Arial" pitchFamily="34" charset="0"/>
              </a:rPr>
              <a:t>imperatrivo</a:t>
            </a:r>
            <a:r>
              <a:rPr lang="es-AR" sz="1600" dirty="0">
                <a:cs typeface="Arial" pitchFamily="34" charset="0"/>
              </a:rPr>
              <a:t> legal (Art.1109 </a:t>
            </a:r>
            <a:r>
              <a:rPr lang="es-AR" sz="1600" dirty="0" err="1">
                <a:cs typeface="Arial" pitchFamily="34" charset="0"/>
              </a:rPr>
              <a:t>CCiv</a:t>
            </a:r>
            <a:r>
              <a:rPr lang="es-AR" sz="1600" dirty="0">
                <a:cs typeface="Arial" pitchFamily="34" charset="0"/>
              </a:rPr>
              <a:t>,) (hoy </a:t>
            </a:r>
            <a:r>
              <a:rPr lang="es-AR" sz="1600" dirty="0" err="1">
                <a:cs typeface="Arial" pitchFamily="34" charset="0"/>
              </a:rPr>
              <a:t>CCyC</a:t>
            </a:r>
            <a:r>
              <a:rPr lang="es-AR" sz="1600" dirty="0">
                <a:cs typeface="Arial" pitchFamily="34" charset="0"/>
              </a:rPr>
              <a:t> arts. 160, 1749).</a:t>
            </a:r>
          </a:p>
          <a:p>
            <a:pPr marL="0" indent="0" eaLnBrk="1" hangingPunct="1">
              <a:buNone/>
              <a:defRPr/>
            </a:pPr>
            <a:endParaRPr lang="es-AR" sz="1600" dirty="0">
              <a:cs typeface="Arial" pitchFamily="34" charset="0"/>
            </a:endParaRPr>
          </a:p>
          <a:p>
            <a:pPr marL="0" indent="0" eaLnBrk="1" hangingPunct="1">
              <a:buNone/>
              <a:defRPr/>
            </a:pPr>
            <a:r>
              <a:rPr lang="es-AR" sz="1600" dirty="0">
                <a:cs typeface="Arial" pitchFamily="34" charset="0"/>
              </a:rPr>
              <a:t>“En ese marco conceptual, no puede reprocharse a la sentencia en crisis vaguedad alguna, como pretende el quejoso, </a:t>
            </a:r>
            <a:r>
              <a:rPr lang="es-AR" sz="1600" b="1" dirty="0">
                <a:cs typeface="Arial" pitchFamily="34" charset="0"/>
              </a:rPr>
              <a:t>pues el factor de atribución en que se funda el pronunciamiento condenatorio es subjetivo (Art.1109 y 1074 </a:t>
            </a:r>
            <a:r>
              <a:rPr lang="es-AR" sz="1600" b="1" dirty="0" err="1">
                <a:cs typeface="Arial" pitchFamily="34" charset="0"/>
              </a:rPr>
              <a:t>CCiv</a:t>
            </a:r>
            <a:r>
              <a:rPr lang="es-AR" sz="1600" b="1" dirty="0">
                <a:cs typeface="Arial" pitchFamily="34" charset="0"/>
              </a:rPr>
              <a:t>.) (</a:t>
            </a:r>
            <a:r>
              <a:rPr lang="es-AR" sz="1600" b="1" dirty="0" err="1">
                <a:cs typeface="Arial" pitchFamily="34" charset="0"/>
              </a:rPr>
              <a:t>CCyC</a:t>
            </a:r>
            <a:r>
              <a:rPr lang="es-AR" sz="1600" b="1" dirty="0">
                <a:cs typeface="Arial" pitchFamily="34" charset="0"/>
              </a:rPr>
              <a:t> 160, 1749) y desde la óptica del artículo 902 del CC (</a:t>
            </a:r>
            <a:r>
              <a:rPr lang="es-AR" sz="1600" b="1" dirty="0" err="1">
                <a:cs typeface="Arial" pitchFamily="34" charset="0"/>
              </a:rPr>
              <a:t>CCyC</a:t>
            </a:r>
            <a:r>
              <a:rPr lang="es-AR" sz="1600" b="1" dirty="0">
                <a:cs typeface="Arial" pitchFamily="34" charset="0"/>
              </a:rPr>
              <a:t> art, 1749), la omisión del deber legal señalado, que es imperativo para todo administrador de consorcio, permite concluir en la existencia de relación causal adecuada entre la antijuridicidad y el daño, ya que los efectos dañosos pudieron ser previstos por el autor del ilícito, tanto en abstracto como en concreto</a:t>
            </a:r>
            <a:r>
              <a:rPr lang="es-AR" sz="1600" dirty="0">
                <a:cs typeface="Arial" pitchFamily="34" charset="0"/>
              </a:rPr>
              <a:t>” (el énfasis es nuestro)(ídem sentencia cit. en nota anterior).</a:t>
            </a:r>
          </a:p>
          <a:p>
            <a:pPr marL="0" indent="0" eaLnBrk="1" hangingPunct="1">
              <a:buNone/>
              <a:defRPr/>
            </a:pPr>
            <a:endParaRPr lang="es-AR" sz="1600" dirty="0">
              <a:cs typeface="Arial" pitchFamily="34" charset="0"/>
            </a:endParaRPr>
          </a:p>
          <a:p>
            <a:pPr marL="0" indent="0" eaLnBrk="1" hangingPunct="1">
              <a:buNone/>
              <a:defRPr/>
            </a:pPr>
            <a:endParaRPr lang="es-AR" sz="800" dirty="0">
              <a:cs typeface="Arial" pitchFamily="34" charset="0"/>
            </a:endParaRPr>
          </a:p>
          <a:p>
            <a:pPr marL="0" indent="0" eaLnBrk="1" hangingPunct="1">
              <a:buNone/>
              <a:defRPr/>
            </a:pPr>
            <a:r>
              <a:rPr lang="es-AR" sz="800" dirty="0">
                <a:cs typeface="Arial" pitchFamily="34" charset="0"/>
              </a:rPr>
              <a:t>     © </a:t>
            </a:r>
            <a:r>
              <a:rPr lang="es-AR" sz="800" dirty="0" err="1">
                <a:cs typeface="Arial" pitchFamily="34" charset="0"/>
              </a:rPr>
              <a:t>Abog.Jorge</a:t>
            </a:r>
            <a:r>
              <a:rPr lang="es-AR" sz="800" dirty="0">
                <a:cs typeface="Arial" pitchFamily="34" charset="0"/>
              </a:rPr>
              <a:t> C. </a:t>
            </a:r>
            <a:r>
              <a:rPr lang="es-AR" sz="800" dirty="0" err="1">
                <a:cs typeface="Arial" pitchFamily="34" charset="0"/>
              </a:rPr>
              <a:t>Resqui</a:t>
            </a:r>
            <a:r>
              <a:rPr lang="es-AR" sz="800" dirty="0">
                <a:cs typeface="Arial" pitchFamily="34" charset="0"/>
              </a:rPr>
              <a:t> Pizarro- Reafirmación de los Derechos del </a:t>
            </a:r>
            <a:r>
              <a:rPr lang="es-AR" sz="800" dirty="0" err="1">
                <a:cs typeface="Arial" pitchFamily="34" charset="0"/>
              </a:rPr>
              <a:t>Consorcista</a:t>
            </a:r>
            <a:r>
              <a:rPr lang="es-AR" sz="800" dirty="0">
                <a:cs typeface="Arial" pitchFamily="34" charset="0"/>
              </a:rPr>
              <a:t> (</a:t>
            </a:r>
            <a:r>
              <a:rPr lang="es-AR" sz="800" dirty="0" err="1">
                <a:cs typeface="Arial" pitchFamily="34" charset="0"/>
              </a:rPr>
              <a:t>Re.De.Co</a:t>
            </a:r>
            <a:r>
              <a:rPr lang="es-AR" sz="800" dirty="0">
                <a:cs typeface="Arial" pitchFamily="34" charset="0"/>
              </a:rPr>
              <a:t>.) redeco.consorcistas@gmail.com </a:t>
            </a: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ES" sz="900" dirty="0"/>
          </a:p>
          <a:p>
            <a:pPr marL="0" indent="0" eaLnBrk="1" hangingPunct="1">
              <a:buFont typeface="Wingdings" pitchFamily="2" charset="2"/>
              <a:buNone/>
              <a:defRPr/>
            </a:pPr>
            <a:endParaRPr lang="es-ES"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a:p>
            <a:pPr marL="0" indent="0" eaLnBrk="1" hangingPunct="1">
              <a:buFont typeface="Wingdings" pitchFamily="2" charset="2"/>
              <a:buNone/>
              <a:defRPr/>
            </a:pPr>
            <a:endParaRPr lang="es-AR" sz="900" dirty="0"/>
          </a:p>
        </p:txBody>
      </p:sp>
      <p:sp>
        <p:nvSpPr>
          <p:cNvPr id="15364" name="3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E65A11-C2D2-41CD-999C-160D77DCBF55}" type="slidenum">
              <a:rPr lang="es-ES" smtClean="0"/>
              <a:pPr eaLnBrk="1" hangingPunct="1"/>
              <a:t>13</a:t>
            </a:fld>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755576" y="1484784"/>
            <a:ext cx="7931224" cy="5184576"/>
          </a:xfrm>
        </p:spPr>
        <p:txBody>
          <a:bodyPr/>
          <a:lstStyle/>
          <a:p>
            <a:pPr marL="0" indent="0" algn="just">
              <a:buNone/>
            </a:pPr>
            <a:endParaRPr lang="es-AR" sz="800" dirty="0"/>
          </a:p>
          <a:p>
            <a:pPr marL="0" indent="0" algn="just">
              <a:buNone/>
            </a:pPr>
            <a:r>
              <a:rPr lang="es-AR" sz="1600" dirty="0"/>
              <a:t>El administrador del consorcio debe ser diligente y eficaz en el cumplimiento de sus funciones de administrar y conservar las partes comunes del edificio, para lo cual debe extremar los medios para recaudar los fondos necesarios (expensas comunes, art. 2067, c y d) para el sostenimiento del ente. El incumplimiento de sus deberes da lugar a su responsabilidad de acuerdo a los preceptos de los arts. 160, 1724, 1749 y </a:t>
            </a:r>
            <a:r>
              <a:rPr lang="es-AR" sz="1600" dirty="0" err="1"/>
              <a:t>ccdantes</a:t>
            </a:r>
            <a:r>
              <a:rPr lang="es-AR" sz="1600" dirty="0"/>
              <a:t>..</a:t>
            </a:r>
          </a:p>
          <a:p>
            <a:pPr marL="0" indent="0" algn="just">
              <a:buNone/>
            </a:pPr>
            <a:endParaRPr lang="es-AR" sz="1600" dirty="0"/>
          </a:p>
          <a:p>
            <a:pPr marL="0" indent="0" algn="just">
              <a:buNone/>
            </a:pPr>
            <a:r>
              <a:rPr lang="es-AR" sz="1600" dirty="0"/>
              <a:t>Del actuar del administrador surge una diversidad de relaciones jurídicas y obligaciones cuyo incumplimiento puede traer aparejada su responsabilidad personal o la del conjunto de propietarios o del consorcio de propietarios.</a:t>
            </a:r>
          </a:p>
          <a:p>
            <a:pPr marL="0" indent="0" algn="just">
              <a:buNone/>
            </a:pPr>
            <a:endParaRPr lang="es-AR" sz="1600" dirty="0"/>
          </a:p>
          <a:p>
            <a:pPr marL="0" indent="0" algn="just">
              <a:buNone/>
            </a:pPr>
            <a:r>
              <a:rPr lang="es-AR" sz="1600" dirty="0"/>
              <a:t>(v) </a:t>
            </a:r>
            <a:r>
              <a:rPr lang="es-AR" sz="1600" u="sng" dirty="0"/>
              <a:t>Responsabilidad por culpa in </a:t>
            </a:r>
            <a:r>
              <a:rPr lang="es-AR" sz="1600" u="sng" dirty="0" err="1"/>
              <a:t>eligendo</a:t>
            </a:r>
            <a:r>
              <a:rPr lang="es-AR" sz="1600" u="sng" dirty="0"/>
              <a:t> y culpa in vigilando</a:t>
            </a:r>
            <a:r>
              <a:rPr lang="es-AR" sz="1600" dirty="0"/>
              <a:t>: </a:t>
            </a:r>
          </a:p>
          <a:p>
            <a:pPr marL="0" indent="0" algn="just">
              <a:buNone/>
            </a:pPr>
            <a:endParaRPr lang="es-AR" sz="1600" dirty="0"/>
          </a:p>
          <a:p>
            <a:pPr marL="0" indent="0" algn="just">
              <a:buNone/>
            </a:pPr>
            <a:r>
              <a:rPr lang="es-AR" sz="1600" dirty="0"/>
              <a:t>Las teorías clásicas o subjetivas basan la responsabilidad del dueño o principal en la idea de culpa personal del civilmente responsable. Este responde porque ha incurrido en una culpa propia, culpa que para unos consiste en un defecto o falta de vigilancia sobre el dependiente (culpa in vigilando) o en una mala o defectuosa elección del mismo (culpa in </a:t>
            </a:r>
            <a:r>
              <a:rPr lang="es-AR" sz="1600" dirty="0" err="1"/>
              <a:t>eligendo</a:t>
            </a:r>
            <a:r>
              <a:rPr lang="es-AR" sz="1600" dirty="0"/>
              <a:t>).</a:t>
            </a:r>
          </a:p>
          <a:p>
            <a:pPr marL="0" indent="0" algn="just">
              <a:buNone/>
            </a:pPr>
            <a:endParaRPr lang="es-AR" sz="800" dirty="0"/>
          </a:p>
          <a:p>
            <a:pPr marL="0" indent="0" algn="just">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14</a:t>
            </a:fld>
            <a:endParaRPr lang="es-ES" dirty="0"/>
          </a:p>
        </p:txBody>
      </p:sp>
    </p:spTree>
    <p:extLst>
      <p:ext uri="{BB962C8B-B14F-4D97-AF65-F5344CB8AC3E}">
        <p14:creationId xmlns:p14="http://schemas.microsoft.com/office/powerpoint/2010/main" val="4031602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83568" y="1628800"/>
            <a:ext cx="8003232" cy="5112568"/>
          </a:xfrm>
        </p:spPr>
        <p:txBody>
          <a:bodyPr/>
          <a:lstStyle/>
          <a:p>
            <a:pPr marL="0" indent="0">
              <a:buNone/>
            </a:pPr>
            <a:r>
              <a:rPr lang="es-AR" sz="1600" dirty="0"/>
              <a:t>Teoría de la culpa in </a:t>
            </a:r>
            <a:r>
              <a:rPr lang="es-AR" sz="1600" dirty="0" err="1"/>
              <a:t>eligendo</a:t>
            </a:r>
            <a:r>
              <a:rPr lang="es-AR" sz="1600" dirty="0"/>
              <a:t>: sostenida principalmente por </a:t>
            </a:r>
            <a:r>
              <a:rPr lang="es-AR" sz="1600" dirty="0" err="1"/>
              <a:t>Baudry-Lacantinerie</a:t>
            </a:r>
            <a:r>
              <a:rPr lang="es-AR" sz="1600" dirty="0"/>
              <a:t> y Laurent, afirma que el dueño o principal responde porque ha escogido un mal dependiente o un mal sirviente; ha incurrido en una deficiente o defectuosa elección del sirviente o dependiente que causa el daño, elección ésta que configura una culpa personal por el cual debe responder.</a:t>
            </a:r>
          </a:p>
          <a:p>
            <a:pPr marL="0" indent="0">
              <a:buNone/>
            </a:pPr>
            <a:endParaRPr lang="es-AR" sz="1600" dirty="0"/>
          </a:p>
          <a:p>
            <a:pPr marL="0" indent="0">
              <a:buNone/>
            </a:pPr>
            <a:r>
              <a:rPr lang="es-AR" sz="1600" dirty="0"/>
              <a:t>Teoría de la culpa in vigilando; afirma que el dueño o principal responde porque ha vigilado mal o defectuosamente a las personas sobre las cuáles tiene el poder de darle órdenes o instrucciones. Esa vigilancia incorrecta constituye una culpa personal que es una causa indirecta del daño causado por el sirviente y constituye motivos suficientes para que el dueño o principal tenga que soportar la obligación de reparar.</a:t>
            </a:r>
          </a:p>
          <a:p>
            <a:pPr marL="0" indent="0">
              <a:buNone/>
            </a:pPr>
            <a:endParaRPr lang="es-AR" sz="1600" dirty="0"/>
          </a:p>
          <a:p>
            <a:pPr marL="0" indent="0">
              <a:buNone/>
            </a:pPr>
            <a:r>
              <a:rPr lang="es-AR" sz="1600" dirty="0"/>
              <a:t>La doctrina y jurisprudencia modernas acogen una u otra tendencia, cuando no las dos simultáneamente.</a:t>
            </a:r>
          </a:p>
          <a:p>
            <a:pPr marL="0" indent="0">
              <a:buNone/>
            </a:pPr>
            <a:r>
              <a:rPr lang="es-AR" sz="1600" dirty="0"/>
              <a:t>Entendemos que estas teorías son aplicables en la atribución de responsabilidad a los consorcios, en especial cuando el hecho generador deviene de sus dependientes y/o contratistas o proveedores, y ocupa al administrador un papel fundamental en ellas, ya sea en la elección del personal y los prestadores de servicios o locadores de obra como en la custodia, vigilancia y control de los actos de aquellos.</a:t>
            </a:r>
          </a:p>
          <a:p>
            <a:pPr marL="0" indent="0">
              <a:buNone/>
            </a:pPr>
            <a:r>
              <a:rPr lang="es-AR" sz="1400" dirty="0"/>
              <a:t> </a:t>
            </a:r>
            <a:r>
              <a:rPr lang="es-AR" sz="1000" dirty="0"/>
              <a:t>©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15</a:t>
            </a:fld>
            <a:endParaRPr lang="es-ES"/>
          </a:p>
        </p:txBody>
      </p:sp>
    </p:spTree>
    <p:extLst>
      <p:ext uri="{BB962C8B-B14F-4D97-AF65-F5344CB8AC3E}">
        <p14:creationId xmlns:p14="http://schemas.microsoft.com/office/powerpoint/2010/main" val="4268480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8003232" cy="5256584"/>
          </a:xfrm>
        </p:spPr>
        <p:txBody>
          <a:bodyPr/>
          <a:lstStyle/>
          <a:p>
            <a:pPr marL="0" indent="0">
              <a:buNone/>
            </a:pPr>
            <a:endParaRPr lang="es-AR" sz="800" dirty="0"/>
          </a:p>
          <a:p>
            <a:pPr marL="0" indent="0">
              <a:buNone/>
            </a:pPr>
            <a:r>
              <a:rPr lang="es-AR" sz="1600" dirty="0"/>
              <a:t>II.- </a:t>
            </a:r>
            <a:r>
              <a:rPr lang="es-AR" sz="1600" u="sng" dirty="0"/>
              <a:t>La teoría de la responsabilidad subsidiaria de los propietarios por deudas del Consorcio</a:t>
            </a:r>
            <a:r>
              <a:rPr lang="es-AR" sz="1600" dirty="0"/>
              <a:t>:</a:t>
            </a:r>
          </a:p>
          <a:p>
            <a:pPr marL="0" indent="0">
              <a:buNone/>
            </a:pPr>
            <a:r>
              <a:rPr lang="es-AR" sz="1600" dirty="0"/>
              <a:t>Se ha sostenido –y constituye a esta altura casi pacífica doctrina y jurisprudencia– que los </a:t>
            </a:r>
            <a:r>
              <a:rPr lang="es-AR" sz="1600" dirty="0" err="1"/>
              <a:t>consorcistas</a:t>
            </a:r>
            <a:r>
              <a:rPr lang="es-AR" sz="1600" dirty="0"/>
              <a:t> son subsidiariamente responsables en el supuesto de insolvencia o insuficiencia de activo en el Consorcio.</a:t>
            </a:r>
          </a:p>
          <a:p>
            <a:pPr marL="0" indent="0">
              <a:buNone/>
            </a:pPr>
            <a:endParaRPr lang="es-AR" sz="1600" dirty="0"/>
          </a:p>
          <a:p>
            <a:pPr marL="0" indent="0">
              <a:buNone/>
            </a:pPr>
            <a:r>
              <a:rPr lang="es-AR" sz="1600" dirty="0"/>
              <a:t>La referida postura abreva en la aplicación analógica (cfr. el art.16 del </a:t>
            </a:r>
            <a:r>
              <a:rPr lang="es-AR" sz="1600" dirty="0" err="1"/>
              <a:t>Cód.Civ</a:t>
            </a:r>
            <a:r>
              <a:rPr lang="es-AR" sz="1600" dirty="0"/>
              <a:t>.) del art. 1713 del </a:t>
            </a:r>
            <a:r>
              <a:rPr lang="es-AR" sz="1600" dirty="0" err="1"/>
              <a:t>Cód.Civ</a:t>
            </a:r>
            <a:r>
              <a:rPr lang="es-AR" sz="1600" dirty="0"/>
              <a:t>. y del art. 56 de la ley de Sociedades Comerciales.</a:t>
            </a:r>
          </a:p>
          <a:p>
            <a:pPr marL="0" indent="0">
              <a:buNone/>
            </a:pPr>
            <a:endParaRPr lang="es-AR" sz="1600" dirty="0"/>
          </a:p>
          <a:p>
            <a:pPr marL="0" indent="0">
              <a:buNone/>
            </a:pPr>
            <a:r>
              <a:rPr lang="es-AR" sz="1600" dirty="0"/>
              <a:t>Por ello, consentida la responsabilidad de los consortes en el derecho real de propiedad horizontal, se sostiene que la misma es subsidiaria y accesoria, en idéntico sentido a la de los socios que responden a la manera de los fiadores, tienen derecho a ser oídos en los términos del art. 2023 del </a:t>
            </a:r>
            <a:r>
              <a:rPr lang="es-AR" sz="1600" dirty="0" err="1"/>
              <a:t>Cód.Civ</a:t>
            </a:r>
            <a:r>
              <a:rPr lang="es-AR" sz="1600" dirty="0"/>
              <a:t>. y debe dársele traslado de la sentencia por un plazo determinado para que opongan sus defensas (</a:t>
            </a:r>
            <a:r>
              <a:rPr lang="es-AR" sz="1600" dirty="0" err="1"/>
              <a:t>Gurfinkel</a:t>
            </a:r>
            <a:r>
              <a:rPr lang="es-AR" sz="1600" dirty="0"/>
              <a:t> de Wendy, Lilian N., La propiedad horizontal. Análisis dogmático de la ley 13.512; pg. 273, </a:t>
            </a:r>
            <a:r>
              <a:rPr lang="es-AR" sz="1600" dirty="0" err="1"/>
              <a:t>LexisNexis</a:t>
            </a:r>
            <a:r>
              <a:rPr lang="es-AR" sz="1600" dirty="0"/>
              <a:t>, Bs.As., 2005; citando a Reyes, Rafael, “Notas sobre la responsabilidad en el Consorcio”, JA 2001-IV-882).</a:t>
            </a:r>
          </a:p>
          <a:p>
            <a:pPr marL="0" indent="0">
              <a:buNone/>
            </a:pPr>
            <a:endParaRPr lang="es-AR" sz="1600" dirty="0"/>
          </a:p>
          <a:p>
            <a:pPr marL="0" indent="0">
              <a:buNone/>
            </a:pPr>
            <a:endParaRPr lang="es-AR" sz="800" dirty="0"/>
          </a:p>
          <a:p>
            <a:pPr marL="0" indent="0">
              <a:buNone/>
            </a:pPr>
            <a:r>
              <a:rPr lang="es-AR" sz="800" dirty="0"/>
              <a:t>          </a:t>
            </a:r>
            <a:r>
              <a:rPr lang="es-AR" sz="1000" dirty="0"/>
              <a:t>©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a:p>
            <a:pPr marL="0" indent="0">
              <a:buNone/>
            </a:pPr>
            <a:endParaRPr lang="es-AR"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16</a:t>
            </a:fld>
            <a:endParaRPr lang="es-ES" dirty="0"/>
          </a:p>
        </p:txBody>
      </p:sp>
    </p:spTree>
    <p:extLst>
      <p:ext uri="{BB962C8B-B14F-4D97-AF65-F5344CB8AC3E}">
        <p14:creationId xmlns:p14="http://schemas.microsoft.com/office/powerpoint/2010/main" val="2116658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60432" cy="5112568"/>
          </a:xfrm>
        </p:spPr>
        <p:txBody>
          <a:bodyPr/>
          <a:lstStyle/>
          <a:p>
            <a:pPr marL="0" indent="0">
              <a:buNone/>
            </a:pPr>
            <a:r>
              <a:rPr lang="es-AR" sz="1600" dirty="0"/>
              <a:t>Siguiendo esta postura, se infiere que los copropietarios responderán por partes iguales por aplicación analógica de los arts. 1747 y 1750 del </a:t>
            </a:r>
            <a:r>
              <a:rPr lang="es-AR" sz="1600" dirty="0" err="1"/>
              <a:t>Cód.Civ</a:t>
            </a:r>
            <a:r>
              <a:rPr lang="es-AR" sz="1600" dirty="0"/>
              <a:t>., y a posteriori dichos débitos se repartirán según la proporción con que contribuyan al pago de las expensas comunes según lo prescripto en el art. 1752 del </a:t>
            </a:r>
            <a:r>
              <a:rPr lang="es-AR" sz="1600" dirty="0" err="1"/>
              <a:t>Cód.Civ</a:t>
            </a:r>
            <a:r>
              <a:rPr lang="es-AR" sz="1600" dirty="0"/>
              <a:t>. (De acuerdo a Goldemberg, Alicia y </a:t>
            </a:r>
            <a:r>
              <a:rPr lang="es-AR" sz="1600" dirty="0" err="1"/>
              <a:t>Humphreys</a:t>
            </a:r>
            <a:r>
              <a:rPr lang="es-AR" sz="1600" dirty="0"/>
              <a:t>, </a:t>
            </a:r>
            <a:r>
              <a:rPr lang="es-AR" sz="1600" dirty="0" err="1"/>
              <a:t>Ethel</a:t>
            </a:r>
            <a:r>
              <a:rPr lang="es-AR" sz="1600" dirty="0"/>
              <a:t>, en “Régimen de la propiedad horizontal”, pg.184, </a:t>
            </a:r>
            <a:r>
              <a:rPr lang="es-AR" sz="1600" dirty="0" err="1"/>
              <a:t>LexisNexis</a:t>
            </a:r>
            <a:r>
              <a:rPr lang="es-AR" sz="1600" dirty="0"/>
              <a:t>, Bs.As., 2004, frente a los terceros, todos los copropietarios responderán por partes iguales, pero luego tendrán derecho a repetir contra los demás copropietarios la parte que pagaron de más de acuerdo con el porcentaje que se encuentra asignado en el reglamento de copropiedad y administración del edificio para la contribución al pago de las expensas).</a:t>
            </a:r>
          </a:p>
          <a:p>
            <a:pPr marL="0" indent="0">
              <a:buNone/>
            </a:pPr>
            <a:endParaRPr lang="es-AR" sz="1600" dirty="0"/>
          </a:p>
          <a:p>
            <a:pPr marL="0" indent="0">
              <a:buNone/>
            </a:pPr>
            <a:r>
              <a:rPr lang="es-AR" sz="1600" dirty="0" err="1"/>
              <a:t>Alterini</a:t>
            </a:r>
            <a:r>
              <a:rPr lang="es-AR" sz="1600" dirty="0"/>
              <a:t> sostiene que si bien los </a:t>
            </a:r>
            <a:r>
              <a:rPr lang="es-AR" sz="1600" dirty="0" err="1"/>
              <a:t>consorcistas</a:t>
            </a:r>
            <a:r>
              <a:rPr lang="es-AR" sz="1600" dirty="0"/>
              <a:t> no responden mancomunadamente con el Consorcio por los débitos que asumiera, puesto que la responsabilidad es subsidiaria, y en tal medida no cabe que se los demande conjuntamente, ejecutado que sea el Consorcio y </a:t>
            </a:r>
            <a:r>
              <a:rPr lang="es-AR" sz="1600" dirty="0" err="1"/>
              <a:t>excutidos</a:t>
            </a:r>
            <a:r>
              <a:rPr lang="es-AR" sz="1600" dirty="0"/>
              <a:t> sus bienes, se abre paso a la agresión del patrimonio de los consortes y acaso sea ajustado a derecho y razonable sostener que la sentencia contra el Consorcio tiene fuerza de cosa juzgada contra los </a:t>
            </a:r>
            <a:r>
              <a:rPr lang="es-AR" sz="1600" dirty="0" err="1"/>
              <a:t>consorcistas</a:t>
            </a:r>
            <a:r>
              <a:rPr lang="es-AR" sz="1600" dirty="0"/>
              <a:t> (</a:t>
            </a:r>
            <a:r>
              <a:rPr lang="es-AR" sz="1600" dirty="0" err="1"/>
              <a:t>Alterini</a:t>
            </a:r>
            <a:r>
              <a:rPr lang="es-AR" sz="1600" dirty="0"/>
              <a:t>, Jorge Horacio, “Responsabilidad de los </a:t>
            </a:r>
            <a:r>
              <a:rPr lang="es-AR" sz="1600" dirty="0" err="1"/>
              <a:t>consorcistas</a:t>
            </a:r>
            <a:r>
              <a:rPr lang="es-AR" sz="1600" dirty="0"/>
              <a:t>. Temas de responsabilidad civil”, pg.744, Platense, La Plata, 1981).</a:t>
            </a:r>
          </a:p>
          <a:p>
            <a:pPr marL="0" indent="0">
              <a:buNone/>
            </a:pPr>
            <a:endParaRPr lang="es-AR" sz="800" dirty="0"/>
          </a:p>
          <a:p>
            <a:pPr marL="0" indent="0">
              <a:buNone/>
            </a:pPr>
            <a:endParaRPr lang="es-AR" sz="800" dirty="0"/>
          </a:p>
          <a:p>
            <a:pPr marL="0" indent="0">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    </a:t>
            </a:r>
          </a:p>
          <a:p>
            <a:pPr marL="0" indent="0">
              <a:buNone/>
            </a:pPr>
            <a:endParaRPr lang="es-AR" sz="1400" dirty="0"/>
          </a:p>
          <a:p>
            <a:pPr marL="0" indent="0">
              <a:buNone/>
            </a:pPr>
            <a:endParaRPr lang="es-AR" sz="1400" dirty="0"/>
          </a:p>
          <a:p>
            <a:pPr marL="0" indent="0">
              <a:buNone/>
            </a:pPr>
            <a:endParaRPr lang="es-AR" sz="14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17</a:t>
            </a:fld>
            <a:endParaRPr lang="es-ES" dirty="0"/>
          </a:p>
        </p:txBody>
      </p:sp>
    </p:spTree>
    <p:extLst>
      <p:ext uri="{BB962C8B-B14F-4D97-AF65-F5344CB8AC3E}">
        <p14:creationId xmlns:p14="http://schemas.microsoft.com/office/powerpoint/2010/main" val="189244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75240" cy="5328592"/>
          </a:xfrm>
        </p:spPr>
        <p:txBody>
          <a:bodyPr/>
          <a:lstStyle/>
          <a:p>
            <a:endParaRPr lang="es-AR" sz="800" dirty="0"/>
          </a:p>
          <a:p>
            <a:pPr marL="0" indent="0">
              <a:buNone/>
            </a:pPr>
            <a:r>
              <a:rPr lang="es-AR" sz="1600" dirty="0"/>
              <a:t>Excusión,  conforme a la definición del Real Academia Española en su vigésima segunda edición del Diccionario de la lengua española, significa “(Del lat. </a:t>
            </a:r>
            <a:r>
              <a:rPr lang="es-AR" sz="1600" dirty="0" err="1"/>
              <a:t>excussĭo</a:t>
            </a:r>
            <a:r>
              <a:rPr lang="es-AR" sz="1600" dirty="0"/>
              <a:t>, -</a:t>
            </a:r>
            <a:r>
              <a:rPr lang="es-AR" sz="1600" dirty="0" err="1"/>
              <a:t>ōnis</a:t>
            </a:r>
            <a:r>
              <a:rPr lang="es-AR" sz="1600" dirty="0"/>
              <a:t>).1. f. Der. Derecho o beneficio de los fiadores para no ser compelidos, por regla general, al pago mientras tenga bienes suficientes el obligado principal o preferente” (ver www.rae.es).</a:t>
            </a:r>
          </a:p>
          <a:p>
            <a:pPr marL="0" indent="0">
              <a:buNone/>
            </a:pPr>
            <a:r>
              <a:rPr lang="es-AR" sz="1600" dirty="0"/>
              <a:t>Y así se ha entendido en la jurisprudencia, dando como solución ante la insuficiencia de las expensas comunes y el fondo de reserva para hacer frente al cumplimiento de una sentencia condenatoria contra el Consorcio de propietarios, que “</a:t>
            </a:r>
            <a:r>
              <a:rPr lang="es-AR" sz="1600" u="sng" dirty="0"/>
              <a:t>si la recaudación de expensas comunes o el fondo de reserva del consorcio de propietarios resulta insuficiente para cubrir la deuda, los copropietarios tienen la responsabilidad subsidiaria, previa excusión de los bienes sociales que debe alegarse por el </a:t>
            </a:r>
            <a:r>
              <a:rPr lang="es-AR" sz="1600" u="sng" dirty="0" err="1"/>
              <a:t>consorcista</a:t>
            </a:r>
            <a:r>
              <a:rPr lang="es-AR" sz="1600" u="sng" dirty="0"/>
              <a:t>, respondiendo ellos por partes iguales y sin perjuicio de repartir luego en el orden interno, la deuda en la proporción asignada para el pago de las expensas comunes</a:t>
            </a:r>
            <a:r>
              <a:rPr lang="es-AR" sz="1600" dirty="0"/>
              <a:t>” (el subrayado es nuestro) (Sala H, en autos “</a:t>
            </a:r>
            <a:r>
              <a:rPr lang="es-AR" sz="1600" dirty="0" err="1"/>
              <a:t>Lagreca</a:t>
            </a:r>
            <a:r>
              <a:rPr lang="es-AR" sz="1600" dirty="0"/>
              <a:t>, Miguel Á. vs. Consorcio Avenida Rivadavia 6356” del 21/08/2002, JA 2003-IV-817, </a:t>
            </a:r>
            <a:r>
              <a:rPr lang="es-AR" sz="1600" dirty="0" err="1"/>
              <a:t>Lexis</a:t>
            </a:r>
            <a:r>
              <a:rPr lang="es-AR" sz="1600" dirty="0"/>
              <a:t> Nº 1/66813).</a:t>
            </a:r>
          </a:p>
          <a:p>
            <a:pPr marL="0" indent="0">
              <a:buNone/>
            </a:pPr>
            <a:r>
              <a:rPr lang="es-AR" sz="1600" dirty="0"/>
              <a:t>Entonces, al receptarse la teoría de la responsabilidad subsidiaria de los comuneros, no se podrá ejecutar el patrimonio de estos sin previamente proceder a la excusión de los bienes del Consorcio.</a:t>
            </a:r>
          </a:p>
          <a:p>
            <a:endParaRPr lang="es-AR" sz="800" dirty="0"/>
          </a:p>
          <a:p>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
        <p:nvSpPr>
          <p:cNvPr id="4" name="3 Marcador de número de diapositiva"/>
          <p:cNvSpPr>
            <a:spLocks noGrp="1"/>
          </p:cNvSpPr>
          <p:nvPr>
            <p:ph type="sldNum" sz="quarter" idx="12"/>
          </p:nvPr>
        </p:nvSpPr>
        <p:spPr/>
        <p:txBody>
          <a:bodyPr/>
          <a:lstStyle/>
          <a:p>
            <a:fld id="{0507ED6A-3D4B-4AD4-B5DC-FD5EFB34148A}" type="slidenum">
              <a:rPr lang="es-ES" smtClean="0"/>
              <a:pPr/>
              <a:t>18</a:t>
            </a:fld>
            <a:endParaRPr lang="es-ES" dirty="0"/>
          </a:p>
        </p:txBody>
      </p:sp>
    </p:spTree>
    <p:extLst>
      <p:ext uri="{BB962C8B-B14F-4D97-AF65-F5344CB8AC3E}">
        <p14:creationId xmlns:p14="http://schemas.microsoft.com/office/powerpoint/2010/main" val="1016415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75240" cy="5112568"/>
          </a:xfrm>
        </p:spPr>
        <p:txBody>
          <a:bodyPr/>
          <a:lstStyle/>
          <a:p>
            <a:pPr marL="0" indent="0">
              <a:buNone/>
            </a:pPr>
            <a:r>
              <a:rPr lang="es-AR" sz="1600" dirty="0"/>
              <a:t>Siguiendo a </a:t>
            </a:r>
            <a:r>
              <a:rPr lang="es-AR" sz="1600" dirty="0" err="1"/>
              <a:t>Highton</a:t>
            </a:r>
            <a:r>
              <a:rPr lang="es-AR" sz="1600" dirty="0"/>
              <a:t> habrá que decir que no resulta indispensable demandar conjuntamente al Consorcio y a los </a:t>
            </a:r>
            <a:r>
              <a:rPr lang="es-AR" sz="1600" dirty="0" err="1"/>
              <a:t>consorcistas</a:t>
            </a:r>
            <a:r>
              <a:rPr lang="es-AR" sz="1600" dirty="0"/>
              <a:t>, puesto que la sentencia condenatoria dictada será oponible a estos últimos, los que podrán enhebrar las defensas que tenía la sociedad y las suyas propias. Eso sí, el beneficio de excusión no opera de pleno derecho, sino por el contrario incumbe a la parte alegar y probar la existencia de bienes sociales (</a:t>
            </a:r>
            <a:r>
              <a:rPr lang="es-AR" sz="1600" dirty="0" err="1"/>
              <a:t>Highton</a:t>
            </a:r>
            <a:r>
              <a:rPr lang="es-AR" sz="1600" dirty="0"/>
              <a:t> de Nolasco, Elena I., “Derechos reales. Propiedad Horizontal”, vol.4, pg.246, Ariel, 1979).</a:t>
            </a:r>
          </a:p>
          <a:p>
            <a:pPr marL="0" indent="0">
              <a:buNone/>
            </a:pPr>
            <a:endParaRPr lang="es-AR" sz="1600" dirty="0"/>
          </a:p>
          <a:p>
            <a:pPr marL="0" indent="0">
              <a:buNone/>
            </a:pPr>
            <a:r>
              <a:rPr lang="es-AR" sz="1600" dirty="0" err="1"/>
              <a:t>II.a</a:t>
            </a:r>
            <a:r>
              <a:rPr lang="es-AR" sz="1600" dirty="0"/>
              <a:t>.- La ejecución directa de las unidades. Doctrina minoritaria que contradice a la personalidad jurídica del Consorcio:</a:t>
            </a:r>
          </a:p>
          <a:p>
            <a:pPr marL="0" indent="0">
              <a:buNone/>
            </a:pPr>
            <a:endParaRPr lang="es-AR" sz="1600" dirty="0"/>
          </a:p>
          <a:p>
            <a:pPr marL="0" indent="0">
              <a:buNone/>
            </a:pPr>
            <a:r>
              <a:rPr lang="es-AR" sz="1600" dirty="0"/>
              <a:t>En esta línea se enrola Mariani de Vidal (“Las deudas del consorcio de copropietarios ¿sobre qué bienes pueden hacerse efectivos?”, ED 45-865 y ss.)  quien pregona que motivos de practicidad aconsejan no ejecutar la recaudación de expensas comunes, las que devienen indispensables para el mantenimiento, desenvolvimiento y conservación del Consorcio. Ante ello, postula la reconocida doctrinaria la ejecución directa de las unidades funcionales de los condóminos, basándose en el art. 8 de la ley que regulaba el sistema de la propiedad horizontal.</a:t>
            </a:r>
          </a:p>
          <a:p>
            <a:pPr marL="0" indent="0">
              <a:buNone/>
            </a:pPr>
            <a:endParaRPr lang="es-AR"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19</a:t>
            </a:fld>
            <a:endParaRPr lang="es-ES"/>
          </a:p>
        </p:txBody>
      </p:sp>
    </p:spTree>
    <p:extLst>
      <p:ext uri="{BB962C8B-B14F-4D97-AF65-F5344CB8AC3E}">
        <p14:creationId xmlns:p14="http://schemas.microsoft.com/office/powerpoint/2010/main" val="286202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99592" y="116632"/>
            <a:ext cx="7772400" cy="936104"/>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0243" name="Rectangle 3"/>
          <p:cNvSpPr>
            <a:spLocks noGrp="1" noChangeArrowheads="1"/>
          </p:cNvSpPr>
          <p:nvPr>
            <p:ph idx="1"/>
          </p:nvPr>
        </p:nvSpPr>
        <p:spPr>
          <a:xfrm>
            <a:off x="611560" y="1484784"/>
            <a:ext cx="8353053" cy="5184304"/>
          </a:xfrm>
        </p:spPr>
        <p:txBody>
          <a:bodyPr/>
          <a:lstStyle/>
          <a:p>
            <a:pPr eaLnBrk="1" hangingPunct="1">
              <a:lnSpc>
                <a:spcPct val="80000"/>
              </a:lnSpc>
              <a:buNone/>
            </a:pPr>
            <a:endParaRPr lang="es-ES" sz="1600" b="1" dirty="0"/>
          </a:p>
          <a:p>
            <a:pPr eaLnBrk="1" hangingPunct="1">
              <a:lnSpc>
                <a:spcPct val="80000"/>
              </a:lnSpc>
              <a:buNone/>
            </a:pPr>
            <a:r>
              <a:rPr lang="es-ES" sz="1600" b="1" dirty="0"/>
              <a:t>I.- </a:t>
            </a:r>
            <a:r>
              <a:rPr lang="es-AR" sz="1600" b="1" u="sng" dirty="0"/>
              <a:t>La responsabilidad contractual del consorcio</a:t>
            </a:r>
            <a:r>
              <a:rPr lang="es-AR" sz="1600" b="1" dirty="0"/>
              <a:t>:</a:t>
            </a:r>
          </a:p>
          <a:p>
            <a:pPr eaLnBrk="1" hangingPunct="1">
              <a:lnSpc>
                <a:spcPct val="80000"/>
              </a:lnSpc>
              <a:buNone/>
            </a:pPr>
            <a:r>
              <a:rPr lang="es-AR" sz="1600" b="1" dirty="0"/>
              <a:t>Personalidad del consorcio </a:t>
            </a:r>
            <a:r>
              <a:rPr lang="es-AR" sz="1600" dirty="0"/>
              <a:t>como ente ideal diferenciado de los copropietarios que lo integran, con fines propios como ser el mantenimiento, sustentación, conservación, salubridad y reparación de las cosas y partes comunes del edificio sobre el que se asienta.</a:t>
            </a:r>
          </a:p>
          <a:p>
            <a:pPr eaLnBrk="1" hangingPunct="1">
              <a:lnSpc>
                <a:spcPct val="80000"/>
              </a:lnSpc>
              <a:buNone/>
            </a:pPr>
            <a:endParaRPr lang="es-AR" sz="1600" dirty="0"/>
          </a:p>
          <a:p>
            <a:pPr eaLnBrk="1" hangingPunct="1">
              <a:lnSpc>
                <a:spcPct val="80000"/>
              </a:lnSpc>
              <a:buNone/>
            </a:pPr>
            <a:r>
              <a:rPr lang="es-AR" sz="1600" dirty="0"/>
              <a:t>“El consorcio de propietarios, emergente del sistema de propiedad horizontal, aparece así como un ente con personalidad jurídica, que puede adquirir derechos y contraer obligaciones y es distinto de los miembros que lo integran” (Fraga, Andrés, en “Consorcio de Propietarios”, pg.272, Propiedad Horizontal, Claudio M. </a:t>
            </a:r>
            <a:r>
              <a:rPr lang="es-AR" sz="1600" dirty="0" err="1"/>
              <a:t>Kiper</a:t>
            </a:r>
            <a:r>
              <a:rPr lang="es-AR" sz="1600" dirty="0"/>
              <a:t> (director), </a:t>
            </a:r>
            <a:r>
              <a:rPr lang="es-AR" sz="1600" dirty="0" err="1"/>
              <a:t>Rubinzal-Culzoni</a:t>
            </a:r>
            <a:r>
              <a:rPr lang="es-AR" sz="1600" dirty="0"/>
              <a:t>, Santa Fe, 2008).</a:t>
            </a:r>
          </a:p>
          <a:p>
            <a:pPr eaLnBrk="1" hangingPunct="1">
              <a:lnSpc>
                <a:spcPct val="80000"/>
              </a:lnSpc>
              <a:buNone/>
            </a:pPr>
            <a:r>
              <a:rPr lang="es-AR" sz="1600" dirty="0"/>
              <a:t>“…ya que al ser el consorcio una persona distinta de sus componentes, los copropietarios que lo integran son verdaderos terceros cuando actúan frente al él”, </a:t>
            </a:r>
            <a:r>
              <a:rPr lang="es-AR" sz="1600" dirty="0" err="1"/>
              <a:t>Gabás</a:t>
            </a:r>
            <a:r>
              <a:rPr lang="es-AR" sz="1600" dirty="0"/>
              <a:t>, Alberto </a:t>
            </a:r>
            <a:r>
              <a:rPr lang="es-AR" sz="1600" dirty="0" err="1"/>
              <a:t>Anibal</a:t>
            </a:r>
            <a:r>
              <a:rPr lang="es-AR" sz="1600" dirty="0"/>
              <a:t>, Derecho práctico de propiedad horizontal; Tomo 1, pg.204, Hammurabi, 1994, Bs.As. También </a:t>
            </a:r>
            <a:r>
              <a:rPr lang="es-AR" sz="1600" dirty="0" err="1"/>
              <a:t>Palmiero</a:t>
            </a:r>
            <a:r>
              <a:rPr lang="es-AR" sz="1600" dirty="0"/>
              <a:t>, Andrés, Tratado de la Propiedad Horizontal, pg.200, </a:t>
            </a:r>
            <a:r>
              <a:rPr lang="es-AR" sz="1600" dirty="0" err="1"/>
              <a:t>Depalma</a:t>
            </a:r>
            <a:r>
              <a:rPr lang="es-AR" sz="1600" dirty="0"/>
              <a:t>, 1974, Bs.As.; </a:t>
            </a:r>
            <a:r>
              <a:rPr lang="es-AR" sz="1600" dirty="0" err="1"/>
              <a:t>Corchón</a:t>
            </a:r>
            <a:r>
              <a:rPr lang="es-AR" sz="1600" dirty="0"/>
              <a:t>, Juan F., Sistema Jurídico argentino de la propiedad por departamentos. Propiedad Horizontal, pg.48, </a:t>
            </a:r>
            <a:r>
              <a:rPr lang="es-AR" sz="1600" dirty="0" err="1"/>
              <a:t>Calacor</a:t>
            </a:r>
            <a:r>
              <a:rPr lang="es-AR" sz="1600" dirty="0"/>
              <a:t>, 1949, Bs. As.; </a:t>
            </a:r>
            <a:r>
              <a:rPr lang="es-AR" sz="1600" dirty="0" err="1"/>
              <a:t>Alterini</a:t>
            </a:r>
            <a:r>
              <a:rPr lang="es-AR" sz="1600" dirty="0"/>
              <a:t>, Jorge H., Responsabilidad de los </a:t>
            </a:r>
            <a:r>
              <a:rPr lang="es-AR" sz="1600" dirty="0" err="1"/>
              <a:t>consorcistas</a:t>
            </a:r>
            <a:r>
              <a:rPr lang="es-AR" sz="1600" dirty="0"/>
              <a:t> por deudas del consorcio. Enfoque dinámico de la responsabilidad del consorcio, ED., 56-742; </a:t>
            </a:r>
            <a:r>
              <a:rPr lang="es-AR" sz="1600" dirty="0" err="1"/>
              <a:t>Laje</a:t>
            </a:r>
            <a:r>
              <a:rPr lang="es-AR" sz="1600" dirty="0"/>
              <a:t>, Eduardo, La personalidad del consorcio de propietarios creado por la ley 13.512, LL., 99-430; </a:t>
            </a:r>
            <a:r>
              <a:rPr lang="es-AR" sz="1600" dirty="0" err="1"/>
              <a:t>Highton</a:t>
            </a:r>
            <a:r>
              <a:rPr lang="es-AR" sz="1600" dirty="0"/>
              <a:t>, Elena I, “Propiedad Horizontal y </a:t>
            </a:r>
            <a:r>
              <a:rPr lang="es-AR" sz="1600" dirty="0" err="1"/>
              <a:t>Prehorizontalidad</a:t>
            </a:r>
            <a:r>
              <a:rPr lang="es-AR" sz="1600" dirty="0"/>
              <a:t>”, 2ª ed., Hammurabi, Bs.As., 2007, pg.529; entre varios otros).</a:t>
            </a:r>
          </a:p>
          <a:p>
            <a:pPr eaLnBrk="1" hangingPunct="1">
              <a:lnSpc>
                <a:spcPct val="80000"/>
              </a:lnSpc>
              <a:buNone/>
            </a:pPr>
            <a:r>
              <a:rPr lang="es-AR" sz="1600" dirty="0"/>
              <a:t>   </a:t>
            </a:r>
            <a:endParaRPr lang="es-ES" sz="1800" dirty="0"/>
          </a:p>
          <a:p>
            <a:pPr eaLnBrk="1" hangingPunct="1">
              <a:lnSpc>
                <a:spcPct val="80000"/>
              </a:lnSpc>
              <a:buFont typeface="Wingdings" pitchFamily="2" charset="2"/>
              <a:buNone/>
            </a:pPr>
            <a:r>
              <a:rPr lang="en-US" sz="1000" dirty="0">
                <a:cs typeface="Arial" charset="0"/>
              </a:rPr>
              <a:t>                      © </a:t>
            </a:r>
            <a:r>
              <a:rPr lang="en-US" sz="1000" dirty="0" err="1">
                <a:cs typeface="Arial" charset="0"/>
              </a:rPr>
              <a:t>Abog.Jorge</a:t>
            </a:r>
            <a:r>
              <a:rPr lang="en-US" sz="1000" dirty="0">
                <a:cs typeface="Arial" charset="0"/>
              </a:rPr>
              <a:t> C. </a:t>
            </a:r>
            <a:r>
              <a:rPr lang="en-US" sz="1000" dirty="0" err="1">
                <a:cs typeface="Arial" charset="0"/>
              </a:rPr>
              <a:t>Resqui</a:t>
            </a:r>
            <a:r>
              <a:rPr lang="en-US" sz="1000" dirty="0">
                <a:cs typeface="Arial" charset="0"/>
              </a:rPr>
              <a:t> Pizarro- </a:t>
            </a:r>
            <a:r>
              <a:rPr lang="en-US" sz="1000" dirty="0" err="1">
                <a:cs typeface="Arial" charset="0"/>
              </a:rPr>
              <a:t>Reafirmación</a:t>
            </a:r>
            <a:r>
              <a:rPr lang="en-US" sz="1000" dirty="0">
                <a:cs typeface="Arial" charset="0"/>
              </a:rPr>
              <a:t> de los Derechos del </a:t>
            </a:r>
            <a:r>
              <a:rPr lang="en-US" sz="1000" dirty="0" err="1">
                <a:cs typeface="Arial" charset="0"/>
              </a:rPr>
              <a:t>Consorcista</a:t>
            </a:r>
            <a:r>
              <a:rPr lang="en-US" sz="1000" dirty="0">
                <a:cs typeface="Arial" charset="0"/>
              </a:rPr>
              <a:t> (</a:t>
            </a:r>
            <a:r>
              <a:rPr lang="en-US" sz="1000" dirty="0" err="1">
                <a:cs typeface="Arial" charset="0"/>
              </a:rPr>
              <a:t>Re.De.Co</a:t>
            </a:r>
            <a:r>
              <a:rPr lang="en-US" sz="1000" dirty="0">
                <a:cs typeface="Arial" charset="0"/>
              </a:rPr>
              <a:t>.) redeco.consorcistas@gmail.com</a:t>
            </a:r>
          </a:p>
        </p:txBody>
      </p:sp>
      <p:sp>
        <p:nvSpPr>
          <p:cNvPr id="4098"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01555A7-87F7-48C6-909A-2DBE79A23DC5}" type="slidenum">
              <a:rPr lang="es-ES" smtClean="0"/>
              <a:pPr eaLnBrk="1" hangingPunct="1"/>
              <a:t>2</a:t>
            </a:fld>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ssolv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dissolve">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dissolve">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dissolve">
                                      <p:cBhvr>
                                        <p:cTn id="32" dur="500"/>
                                        <p:tgtEl>
                                          <p:spTgt spid="1024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43">
                                            <p:txEl>
                                              <p:pRg st="7" end="7"/>
                                            </p:txEl>
                                          </p:spTgt>
                                        </p:tgtEl>
                                        <p:attrNameLst>
                                          <p:attrName>style.visibility</p:attrName>
                                        </p:attrNameLst>
                                      </p:cBhvr>
                                      <p:to>
                                        <p:strVal val="visible"/>
                                      </p:to>
                                    </p:set>
                                    <p:animEffect transition="in" filter="dissolve">
                                      <p:cBhvr>
                                        <p:cTn id="37"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340768"/>
            <a:ext cx="8003232" cy="5400600"/>
          </a:xfrm>
        </p:spPr>
        <p:txBody>
          <a:bodyPr/>
          <a:lstStyle/>
          <a:p>
            <a:pPr marL="0" indent="0">
              <a:buNone/>
            </a:pPr>
            <a:endParaRPr lang="es-AR" sz="800" dirty="0"/>
          </a:p>
          <a:p>
            <a:pPr marL="0" indent="0">
              <a:buNone/>
            </a:pPr>
            <a:r>
              <a:rPr lang="es-AR" sz="1600" dirty="0"/>
              <a:t>La idea deriva en que si los propietarios tienen a su cargo las expensas de administración y reparación de los bienes comunes, también deberían soportar con su patrimonio las deudas ejecutables, en proporción al valor de sus pisos o departamentos.</a:t>
            </a:r>
          </a:p>
          <a:p>
            <a:pPr marL="0" indent="0">
              <a:buNone/>
            </a:pPr>
            <a:r>
              <a:rPr lang="es-AR" sz="1600" dirty="0"/>
              <a:t>Empero, se impone señalar en responde a la mencionada teoría, que la obligación instaurada en el referido art. 8 de la ley que gobernaba la materia constituye uno de los argumentos opositores a la existencia del Consorcio como ente jurídico con personalidad propia y diferenciada (en esa postura se alinean Eduardo </a:t>
            </a:r>
            <a:r>
              <a:rPr lang="es-AR" sz="1600" dirty="0" err="1"/>
              <a:t>Zannoni</a:t>
            </a:r>
            <a:r>
              <a:rPr lang="es-AR" sz="1600" dirty="0"/>
              <a:t>, Manuel Laquis, Novillo </a:t>
            </a:r>
            <a:r>
              <a:rPr lang="es-AR" sz="1600" dirty="0" err="1"/>
              <a:t>Corvalán</a:t>
            </a:r>
            <a:r>
              <a:rPr lang="es-AR" sz="1600" dirty="0"/>
              <a:t>, Manuel </a:t>
            </a:r>
            <a:r>
              <a:rPr lang="es-AR" sz="1600" dirty="0" err="1"/>
              <a:t>Adrogué</a:t>
            </a:r>
            <a:r>
              <a:rPr lang="es-AR" sz="1600" dirty="0"/>
              <a:t>, Roberto Greco, Alberto </a:t>
            </a:r>
            <a:r>
              <a:rPr lang="es-AR" sz="1600" dirty="0" err="1"/>
              <a:t>Molinario</a:t>
            </a:r>
            <a:r>
              <a:rPr lang="es-AR" sz="1600" dirty="0"/>
              <a:t>, entre otros), y se da de bruces con sostener al unísono la </a:t>
            </a:r>
            <a:r>
              <a:rPr lang="es-AR" sz="1600" dirty="0" err="1"/>
              <a:t>ejecutabilidad</a:t>
            </a:r>
            <a:r>
              <a:rPr lang="es-AR" sz="1600" dirty="0"/>
              <a:t> directa de los bienes de los comuneros con la mentada personalidad jurídica individual del Consorcio.</a:t>
            </a:r>
          </a:p>
          <a:p>
            <a:pPr marL="0" indent="0">
              <a:buNone/>
            </a:pPr>
            <a:r>
              <a:rPr lang="es-AR" sz="1600" dirty="0"/>
              <a:t>Por otra parte, y a los fines eminentemente prácticos, atento a que los copropietarios sólo responderían en la proporción de su contribución a los gastos generales del ente, de acuerdo al valor de sus pisos o departamentos, conforme surgía de la norma madre, el acreedor sólo podría agredir la porción de la deuda que deba soportar el copropietario contra el que se dirige. Entendiendo esto como un dispendio de actividad jurisdiccional cuya recompensa sería, la mayoría de las veces, demasiado escueta.</a:t>
            </a:r>
          </a:p>
          <a:p>
            <a:pPr marL="0" indent="0">
              <a:buNone/>
            </a:pPr>
            <a:endParaRPr lang="es-AR"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20</a:t>
            </a:fld>
            <a:endParaRPr lang="es-ES"/>
          </a:p>
        </p:txBody>
      </p:sp>
    </p:spTree>
    <p:extLst>
      <p:ext uri="{BB962C8B-B14F-4D97-AF65-F5344CB8AC3E}">
        <p14:creationId xmlns:p14="http://schemas.microsoft.com/office/powerpoint/2010/main" val="3716579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br>
              <a:rPr lang="es-AR" sz="1800" b="1" u="sng" dirty="0">
                <a:latin typeface="Batang" panose="02030600000101010101" pitchFamily="18" charset="-127"/>
                <a:ea typeface="Batang" panose="02030600000101010101" pitchFamily="18" charset="-127"/>
              </a:rPr>
            </a:br>
            <a:endParaRPr lang="es-AR" sz="1800" b="1" u="sng" dirty="0">
              <a:latin typeface="Batang" panose="02030600000101010101" pitchFamily="18" charset="-127"/>
              <a:ea typeface="Batang" panose="02030600000101010101" pitchFamily="18" charset="-127"/>
            </a:endParaRPr>
          </a:p>
        </p:txBody>
      </p:sp>
      <p:sp>
        <p:nvSpPr>
          <p:cNvPr id="3" name="2 Marcador de contenido"/>
          <p:cNvSpPr>
            <a:spLocks noGrp="1"/>
          </p:cNvSpPr>
          <p:nvPr>
            <p:ph idx="1"/>
          </p:nvPr>
        </p:nvSpPr>
        <p:spPr>
          <a:xfrm>
            <a:off x="611560" y="1484784"/>
            <a:ext cx="8075240" cy="5112568"/>
          </a:xfrm>
        </p:spPr>
        <p:txBody>
          <a:bodyPr/>
          <a:lstStyle/>
          <a:p>
            <a:pPr marL="0" indent="0">
              <a:buNone/>
            </a:pPr>
            <a:endParaRPr lang="es-AR" sz="800" dirty="0"/>
          </a:p>
          <a:p>
            <a:pPr marL="0" indent="0">
              <a:buNone/>
            </a:pPr>
            <a:r>
              <a:rPr lang="es-ES" sz="1600" dirty="0"/>
              <a:t>Ahora bien, como se conjuga lo antedicho con el art. 143 del </a:t>
            </a:r>
            <a:r>
              <a:rPr lang="es-ES" sz="1600" dirty="0" err="1"/>
              <a:t>CCyC</a:t>
            </a:r>
            <a:r>
              <a:rPr lang="es-ES" sz="1600" dirty="0"/>
              <a:t> : </a:t>
            </a:r>
            <a:r>
              <a:rPr lang="es-AR" sz="1600" dirty="0"/>
              <a:t>Personalidad diferenciada. La persona jurídica tiene una personalidad distinta de la de sus miembros.</a:t>
            </a:r>
          </a:p>
          <a:p>
            <a:pPr marL="0" indent="0">
              <a:buNone/>
            </a:pPr>
            <a:r>
              <a:rPr lang="es-AR" sz="1600" dirty="0"/>
              <a:t>Los miembros </a:t>
            </a:r>
            <a:r>
              <a:rPr lang="es-AR" sz="1600" b="1" dirty="0"/>
              <a:t>no responden por las obligaciones de la persona jurídica</a:t>
            </a:r>
            <a:r>
              <a:rPr lang="es-AR" sz="1600" dirty="0"/>
              <a:t>, excepto en los supuestos que expresamente se prevén en este Título y lo que disponga la ley especial.</a:t>
            </a:r>
          </a:p>
          <a:p>
            <a:pPr marL="0" indent="0">
              <a:buNone/>
            </a:pPr>
            <a:endParaRPr lang="es-ES" sz="1600" dirty="0"/>
          </a:p>
          <a:p>
            <a:pPr marL="0" indent="0">
              <a:buNone/>
            </a:pPr>
            <a:r>
              <a:rPr lang="es-ES" sz="1600" dirty="0"/>
              <a:t>Excepción: </a:t>
            </a:r>
            <a:r>
              <a:rPr lang="es-AR" sz="1600" dirty="0"/>
              <a:t>ARTICULO 144.- </a:t>
            </a:r>
            <a:r>
              <a:rPr lang="es-AR" sz="1600" dirty="0" err="1"/>
              <a:t>Inoponibilidad</a:t>
            </a:r>
            <a:r>
              <a:rPr lang="es-AR" sz="1600" dirty="0"/>
              <a:t> de la personalidad jurídica. La actuación que esté destinada a la consecución de fines ajenos a la persona jurídica, constituya un recurso para violar la ley, el orden público o la buena fe o para frustrar derechos de cualquier persona, se imputa a quienes a título de socios, asociados, miembros o controlantes directos o indirectos, la hicieron posible, quienes responderán solidaria e ilimitadamente por los perjuicios causados.</a:t>
            </a:r>
          </a:p>
          <a:p>
            <a:pPr marL="0" indent="0">
              <a:buNone/>
            </a:pPr>
            <a:r>
              <a:rPr lang="es-AR" sz="1600" dirty="0"/>
              <a:t>Lo dispuesto se aplica sin afectar los derechos de los terceros de buena fe y sin perjuicio de las responsabilidades personales de que puedan ser pasibles los participantes en los hechos por los perjuicios causados.</a:t>
            </a:r>
          </a:p>
          <a:p>
            <a:pPr marL="0" indent="0">
              <a:buNone/>
            </a:pPr>
            <a:r>
              <a:rPr lang="es-ES" sz="1600" dirty="0"/>
              <a:t>Como dijimos, el consorcio de propietarios es una </a:t>
            </a:r>
            <a:r>
              <a:rPr lang="es-ES" sz="1600" b="1" dirty="0"/>
              <a:t>persona jurídica privada</a:t>
            </a:r>
            <a:r>
              <a:rPr lang="es-ES" sz="1600" dirty="0"/>
              <a:t>, conforme el art.148 h.</a:t>
            </a:r>
            <a:endParaRPr lang="es-AR" sz="1600" dirty="0"/>
          </a:p>
          <a:p>
            <a:pPr marL="0" indent="0">
              <a:buNone/>
            </a:pPr>
            <a:endParaRPr lang="es-AR" sz="800" dirty="0"/>
          </a:p>
          <a:p>
            <a:pPr marL="0" indent="0">
              <a:buNone/>
            </a:pPr>
            <a:endParaRPr lang="es-AR" sz="8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21</a:t>
            </a:fld>
            <a:endParaRPr lang="es-ES"/>
          </a:p>
        </p:txBody>
      </p:sp>
    </p:spTree>
    <p:extLst>
      <p:ext uri="{BB962C8B-B14F-4D97-AF65-F5344CB8AC3E}">
        <p14:creationId xmlns:p14="http://schemas.microsoft.com/office/powerpoint/2010/main" val="3058292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8640"/>
            <a:ext cx="7772400" cy="1143000"/>
          </a:xfrm>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8003232" cy="5112568"/>
          </a:xfrm>
        </p:spPr>
        <p:txBody>
          <a:bodyPr/>
          <a:lstStyle/>
          <a:p>
            <a:pPr marL="0" indent="0">
              <a:buNone/>
            </a:pPr>
            <a:r>
              <a:rPr lang="es-AR" sz="1600" dirty="0"/>
              <a:t>III) </a:t>
            </a:r>
            <a:r>
              <a:rPr lang="es-AR" sz="1600" u="sng" dirty="0"/>
              <a:t>Responsabilidad</a:t>
            </a:r>
            <a:r>
              <a:rPr lang="es-AR" sz="1600" u="sng" dirty="0">
                <a:effectLst>
                  <a:outerShdw blurRad="38100" dist="38100" dir="2700000" algn="tl">
                    <a:srgbClr val="000000">
                      <a:alpha val="43137"/>
                    </a:srgbClr>
                  </a:outerShdw>
                </a:effectLst>
              </a:rPr>
              <a:t> extracontractual del consorcio</a:t>
            </a:r>
            <a:r>
              <a:rPr lang="es-AR" sz="1600" dirty="0"/>
              <a:t>: el </a:t>
            </a:r>
            <a:r>
              <a:rPr lang="es-AR" sz="1600" dirty="0" err="1"/>
              <a:t>CCyC</a:t>
            </a:r>
            <a:r>
              <a:rPr lang="es-AR" sz="1600" dirty="0"/>
              <a:t> equipara ambos ámbitos.</a:t>
            </a:r>
          </a:p>
          <a:p>
            <a:pPr marL="0" indent="0">
              <a:buNone/>
            </a:pPr>
            <a:r>
              <a:rPr lang="es-AR" sz="1600" dirty="0"/>
              <a:t>Atento a la confirmación de la personalidad jurídica del consorcio, recae sobre él no sólo la responsabilidad contractual por incumplimiento respecto de terceros y de los copropietarios dañados (a quienes también podríamos llamar terceros-copropietarios, para diferenciarlos del resto, debido a que, como se explicó, el consorcio es un ente de existencia ideal o abstracta distinto a cada uno de los condóminos que lo forman) sino además por las daños y perjuicios patrimoniales y morales causados a terceros por las cosas comunes bajo la guarda del consorcio (</a:t>
            </a:r>
            <a:r>
              <a:rPr lang="es-AR" sz="1600" dirty="0" err="1"/>
              <a:t>Gurfinkel</a:t>
            </a:r>
            <a:r>
              <a:rPr lang="es-AR" sz="1600" dirty="0"/>
              <a:t> de Wendy Lilian N., “La Propiedad Horizontal. Análisis exegético de la ley 13.512”, 1ª ed., pg.269, </a:t>
            </a:r>
            <a:r>
              <a:rPr lang="es-AR" sz="1600" dirty="0" err="1"/>
              <a:t>LexisNexis</a:t>
            </a:r>
            <a:r>
              <a:rPr lang="es-AR" sz="1600" dirty="0"/>
              <a:t>, Bs.As., 2005. “Al pertenecer los ‘bienes comunes de uso exclusivo’ al consorcio, éste debe responder como dueño de la cosa causante del daño. Dicha circunstancia consagra la responsabilidad objetiva y personal del consorcio de copropietarios frente a la víctima, prevista en el art.1113, párr. 2º, apart.2º del Cód. Civil” in re “García, Manuel A. c. Consorcio de Propietarios </a:t>
            </a:r>
            <a:r>
              <a:rPr lang="es-AR" sz="1600" dirty="0" err="1"/>
              <a:t>Junin</a:t>
            </a:r>
            <a:r>
              <a:rPr lang="es-AR" sz="1600" dirty="0"/>
              <a:t> 1194 y otro”, </a:t>
            </a:r>
            <a:r>
              <a:rPr lang="es-AR" sz="1600" dirty="0" err="1"/>
              <a:t>CNCiv</a:t>
            </a:r>
            <a:r>
              <a:rPr lang="es-AR" sz="1600" dirty="0"/>
              <a:t>., Sala D, marzo 23-1993, JA, 1994-I-118).</a:t>
            </a:r>
          </a:p>
          <a:p>
            <a:pPr marL="0" indent="0">
              <a:buNone/>
            </a:pPr>
            <a:r>
              <a:rPr lang="es-AR" sz="1600" dirty="0"/>
              <a:t>En efecto, el consorcio debe responder por las cosas de que se sirve o tiene a su cuidado – por riesgo o vicio – en el marco de los arts.1723, 1757, 1758 del </a:t>
            </a:r>
            <a:r>
              <a:rPr lang="es-AR" sz="1600" dirty="0" err="1"/>
              <a:t>CCyC</a:t>
            </a:r>
            <a:r>
              <a:rPr lang="es-AR" sz="1600" dirty="0"/>
              <a:t>. El consorcio no es el dueño de las cosas comunes que pertenecen en condominio a los copropietarios, pero es innegable su condición de </a:t>
            </a:r>
            <a:r>
              <a:rPr lang="es-AR" sz="1600" b="1" dirty="0"/>
              <a:t>guardián</a:t>
            </a:r>
            <a:r>
              <a:rPr lang="es-AR" sz="1600" dirty="0"/>
              <a:t>.</a:t>
            </a:r>
          </a:p>
          <a:p>
            <a:pPr marL="0" indent="0">
              <a:buNone/>
            </a:pPr>
            <a:endParaRPr lang="es-AR" sz="800" dirty="0"/>
          </a:p>
          <a:p>
            <a:pPr marL="0" indent="0">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22</a:t>
            </a:fld>
            <a:endParaRPr lang="es-ES"/>
          </a:p>
        </p:txBody>
      </p:sp>
    </p:spTree>
    <p:extLst>
      <p:ext uri="{BB962C8B-B14F-4D97-AF65-F5344CB8AC3E}">
        <p14:creationId xmlns:p14="http://schemas.microsoft.com/office/powerpoint/2010/main" val="544347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83568" y="1484784"/>
            <a:ext cx="8003232" cy="5112568"/>
          </a:xfrm>
        </p:spPr>
        <p:txBody>
          <a:bodyPr/>
          <a:lstStyle/>
          <a:p>
            <a:pPr marL="0" indent="0">
              <a:buNone/>
            </a:pPr>
            <a:r>
              <a:rPr lang="es-AR" sz="1600" dirty="0"/>
              <a:t>En los edificios existen, obviamente, cosas que pueden ser consideradas riesgosas, peligrosas o viciosas (los ascensores y maquinarias con defectos de funcionamiento u obsolescencia; los tableros eléctricos y sus conexiones; la caldera; los medidores de gas natural y sus conexiones; en su momento la compactadora de residuos; y por su mal estado de mantenimiento y conservación cualquier parte, zona, lugar, solado o espacio que se transforme en una fuente de riesgo como ser las escaleras gastadas en su bordes o sin las obligatorias cintas antideslizantes; azoteas sin barandas o con ellas mal cuidadas, flojas u oxidadas o sectores en altura sin protección; etc.).</a:t>
            </a:r>
          </a:p>
          <a:p>
            <a:pPr marL="0" indent="0">
              <a:buNone/>
            </a:pPr>
            <a:endParaRPr lang="es-AR" sz="1600" dirty="0"/>
          </a:p>
          <a:p>
            <a:pPr marL="0" indent="0">
              <a:buNone/>
            </a:pPr>
            <a:r>
              <a:rPr lang="es-AR" sz="1600" dirty="0"/>
              <a:t>Esto implica la posibilidad de generar hacia el consorcio la denominada </a:t>
            </a:r>
            <a:r>
              <a:rPr lang="es-AR" sz="1600" b="1" dirty="0"/>
              <a:t>responsabilidad objetiva</a:t>
            </a:r>
            <a:r>
              <a:rPr lang="es-AR" sz="1600" dirty="0"/>
              <a:t>, basada en una presunción legal que recae sobre el dueño o guardián de la cosa viciosa o peligrosa.</a:t>
            </a:r>
          </a:p>
          <a:p>
            <a:pPr marL="0" indent="0">
              <a:buNone/>
            </a:pPr>
            <a:endParaRPr lang="es-AR" sz="1600" dirty="0"/>
          </a:p>
          <a:p>
            <a:pPr marL="0" indent="0">
              <a:buNone/>
            </a:pPr>
            <a:r>
              <a:rPr lang="es-AR" sz="1600" dirty="0"/>
              <a:t>Para poder exonerarse de su responsabilidad objetiva, el dueño o guardián debe acreditar de manera fehaciente que el hecho dañoso ocurrió por culpa de la víctima, por caso fortuito-fuerza mayor o de un tercero por quien no debe responder (arts. 1729, 1730, 1731 </a:t>
            </a:r>
            <a:r>
              <a:rPr lang="es-AR" sz="1600" dirty="0" err="1"/>
              <a:t>CCyC</a:t>
            </a:r>
            <a:r>
              <a:rPr lang="es-AR" sz="1600" dirty="0"/>
              <a:t>).</a:t>
            </a:r>
          </a:p>
          <a:p>
            <a:pPr marL="0" indent="0">
              <a:buNone/>
            </a:pPr>
            <a:endParaRPr lang="es-ES" sz="1600" dirty="0"/>
          </a:p>
          <a:p>
            <a:pPr marL="0" indent="0">
              <a:buNone/>
            </a:pPr>
            <a:endParaRPr lang="es-ES" sz="1600" dirty="0"/>
          </a:p>
          <a:p>
            <a:pPr marL="0" indent="0">
              <a:buNone/>
            </a:pPr>
            <a:r>
              <a:rPr lang="es-AR" sz="800" dirty="0"/>
              <a:t>             </a:t>
            </a:r>
            <a:r>
              <a:rPr lang="es-AR" sz="1000" dirty="0"/>
              <a:t>©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23</a:t>
            </a:fld>
            <a:endParaRPr lang="es-ES"/>
          </a:p>
        </p:txBody>
      </p:sp>
    </p:spTree>
    <p:extLst>
      <p:ext uri="{BB962C8B-B14F-4D97-AF65-F5344CB8AC3E}">
        <p14:creationId xmlns:p14="http://schemas.microsoft.com/office/powerpoint/2010/main" val="3079866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60648"/>
            <a:ext cx="7772400" cy="1143000"/>
          </a:xfrm>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75240" cy="4574133"/>
          </a:xfrm>
        </p:spPr>
        <p:txBody>
          <a:bodyPr/>
          <a:lstStyle/>
          <a:p>
            <a:pPr marL="0" indent="0">
              <a:buNone/>
            </a:pPr>
            <a:endParaRPr lang="es-AR" sz="1600" dirty="0"/>
          </a:p>
          <a:p>
            <a:pPr marL="0" indent="0">
              <a:buNone/>
            </a:pPr>
            <a:endParaRPr lang="es-AR" sz="1600" dirty="0"/>
          </a:p>
          <a:p>
            <a:pPr marL="0" indent="0">
              <a:buNone/>
            </a:pPr>
            <a:endParaRPr lang="es-AR" sz="16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24</a:t>
            </a:fld>
            <a:endParaRPr lang="es-ES"/>
          </a:p>
        </p:txBody>
      </p:sp>
      <p:sp>
        <p:nvSpPr>
          <p:cNvPr id="5" name="4 Rectángulo"/>
          <p:cNvSpPr/>
          <p:nvPr/>
        </p:nvSpPr>
        <p:spPr>
          <a:xfrm>
            <a:off x="683568" y="1556793"/>
            <a:ext cx="7992888" cy="5078313"/>
          </a:xfrm>
          <a:prstGeom prst="rect">
            <a:avLst/>
          </a:prstGeom>
        </p:spPr>
        <p:txBody>
          <a:bodyPr wrap="square">
            <a:spAutoFit/>
          </a:bodyPr>
          <a:lstStyle/>
          <a:p>
            <a:r>
              <a:rPr lang="es-AR" dirty="0"/>
              <a:t>En el ejemplo del ascensor, la responsabilidad – aun cuando no presente fallas de funcionamiento o desperfectos o deficiente conservación – continúa, como principio, en cabeza de su dueño o guardián, en razón de tratarse de una cosa objetivamente riesgosa y el riesgo ha sido asumido por el consorcio al incorporar al ascensor al inmueble y ponerlo en uso (“El caso en que un menor cae por el hueco del ascensor debe encuadrarse en el supuesto del art.1113, parte 2ª, párr.2, </a:t>
            </a:r>
            <a:r>
              <a:rPr lang="es-AR" dirty="0" err="1"/>
              <a:t>CCiv</a:t>
            </a:r>
            <a:r>
              <a:rPr lang="es-AR" dirty="0"/>
              <a:t>.: daño causado por el riesgo o vicio de la cosa. Aunque no se encuentre demostrado que el ascensor presentaba vicios, fallas o desperfectos, la responsabilidad continúa, como regla, en cabeza de su dueño o guardián, en razón de tratarse de una cosa objetivamente riesgosa. Y este riesgo – más allá de la prueba de cualquier vicio, falla o defecto – ha sido asumido por el consorcio al incorporar el ascensor al edificio y librarlo al uso público” (cfr. </a:t>
            </a:r>
            <a:r>
              <a:rPr lang="es-AR" dirty="0" err="1"/>
              <a:t>C.Civ</a:t>
            </a:r>
            <a:r>
              <a:rPr lang="es-AR" dirty="0"/>
              <a:t>. y Com. Mar del Plata, Sala 1ª en el </a:t>
            </a:r>
            <a:r>
              <a:rPr lang="es-AR" dirty="0" err="1"/>
              <a:t>expte</a:t>
            </a:r>
            <a:r>
              <a:rPr lang="es-AR" dirty="0"/>
              <a:t>. “Sosa, Juan A. y otros c. Consorcio Stella Maris Primero, </a:t>
            </a:r>
            <a:r>
              <a:rPr lang="es-AR" dirty="0" err="1"/>
              <a:t>Alte</a:t>
            </a:r>
            <a:r>
              <a:rPr lang="es-AR" dirty="0"/>
              <a:t>. Brown 1855”, del 25/09/1996, JA 1997-III-252.).</a:t>
            </a:r>
          </a:p>
          <a:p>
            <a:endParaRPr lang="es-ES" dirty="0"/>
          </a:p>
          <a:p>
            <a:endParaRPr lang="es-ES" dirty="0"/>
          </a:p>
          <a:p>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Tree>
    <p:extLst>
      <p:ext uri="{BB962C8B-B14F-4D97-AF65-F5344CB8AC3E}">
        <p14:creationId xmlns:p14="http://schemas.microsoft.com/office/powerpoint/2010/main" val="2979413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332656"/>
            <a:ext cx="7772400" cy="1143000"/>
          </a:xfrm>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75240" cy="5184576"/>
          </a:xfrm>
        </p:spPr>
        <p:txBody>
          <a:bodyPr/>
          <a:lstStyle/>
          <a:p>
            <a:pPr marL="0" indent="0">
              <a:buNone/>
            </a:pPr>
            <a:r>
              <a:rPr lang="es-AR" sz="1600" dirty="0"/>
              <a:t>Y si bien el consorcio no es el dueño de las cosas comunes, que son en propiedad de los copropietarios, es si su guardián al habérsele delegado la función de cuidarlas y mantenerles en buen funcionamiento: “El consorcio de propietarios a cuyo cargo está el mantenimiento de las cosas comunes (ley 13.512, arts. 8 y 9, </a:t>
            </a:r>
            <a:r>
              <a:rPr lang="es-AR" sz="1600" dirty="0" err="1"/>
              <a:t>inc.a</a:t>
            </a:r>
            <a:r>
              <a:rPr lang="es-AR" sz="1600" dirty="0"/>
              <a:t>]) </a:t>
            </a:r>
            <a:r>
              <a:rPr lang="es-AR" sz="1600" b="1" dirty="0"/>
              <a:t>(arts. 2046, 2048, 2049, 2050 y 2051, 2056, 2057 y 2066 </a:t>
            </a:r>
            <a:r>
              <a:rPr lang="es-AR" sz="1600" b="1" dirty="0" err="1"/>
              <a:t>CCyC</a:t>
            </a:r>
            <a:r>
              <a:rPr lang="es-AR" sz="1600" b="1" dirty="0"/>
              <a:t>)</a:t>
            </a:r>
            <a:r>
              <a:rPr lang="es-AR" sz="1600" dirty="0"/>
              <a:t> frente al caso de una cosa común riesgosa y viciosa como lo es un ascensor que no funciona adecuadamente, no puede descargar su responsabilidad en aquel en quien delegó tal reparación y conservación”, “El consorcio de propietarios que llama a la empresa encargada del servicio y reparación de los ascensores del edificio para arreglarlos, no se desprende de la calidad de dueño o guardián”, </a:t>
            </a:r>
            <a:r>
              <a:rPr lang="es-AR" sz="1600" dirty="0" err="1"/>
              <a:t>CNCiv</a:t>
            </a:r>
            <a:r>
              <a:rPr lang="es-AR" sz="1600" dirty="0"/>
              <a:t>., Sala F, 29/10/1999 in re “Aguilar, Margarita c/ </a:t>
            </a:r>
            <a:r>
              <a:rPr lang="es-AR" sz="1600" dirty="0" err="1"/>
              <a:t>Heiss</a:t>
            </a:r>
            <a:r>
              <a:rPr lang="es-AR" sz="1600" dirty="0"/>
              <a:t>, Osvaldo H. y otros”, JA 2000—IV-735; en idéntico sentido mismo tribunal, Sala B, 22/04/1997, </a:t>
            </a:r>
            <a:r>
              <a:rPr lang="es-AR" sz="1600" dirty="0" err="1"/>
              <a:t>Jurispr.Cám.Civ</a:t>
            </a:r>
            <a:r>
              <a:rPr lang="es-AR" sz="1600" dirty="0"/>
              <a:t>., Isis, sum.10.083; Sala C, 11/05/1993, ED, 157-152; en autos “Rodríguez, Alberto A, v. Consorcio de propietarios Edificio </a:t>
            </a:r>
            <a:r>
              <a:rPr lang="es-AR" sz="1600" dirty="0" err="1"/>
              <a:t>Alvarez</a:t>
            </a:r>
            <a:r>
              <a:rPr lang="es-AR" sz="1600" dirty="0"/>
              <a:t> </a:t>
            </a:r>
            <a:r>
              <a:rPr lang="es-AR" sz="1600" dirty="0" err="1"/>
              <a:t>Jonte</a:t>
            </a:r>
            <a:r>
              <a:rPr lang="es-AR" sz="1600" dirty="0"/>
              <a:t> 5140 Capital y otros”, mismo tribunal Sala J, 14/08/2006 se condenó al consorcio por la responsabilidad objetiva y al mantenedor de ascensores por la mala ejecución de las tareas. En “</a:t>
            </a:r>
            <a:r>
              <a:rPr lang="es-AR" sz="1600" dirty="0" err="1"/>
              <a:t>Traversaro</a:t>
            </a:r>
            <a:r>
              <a:rPr lang="es-AR" sz="1600" dirty="0"/>
              <a:t>, Ramón A. c. Consorcio de Propietarios R. Huidobro 3923/35”, la </a:t>
            </a:r>
            <a:r>
              <a:rPr lang="es-AR" sz="1600" dirty="0" err="1"/>
              <a:t>CNFed.Civil</a:t>
            </a:r>
            <a:r>
              <a:rPr lang="es-AR" sz="1600" dirty="0"/>
              <a:t> y Com., Sala II, agosto 20-1993, se condenó a un consorcio de hecho por la responsabilidad por daños ocasionados por un ascensor que presentaba defectos manifestando que “servirse de la cosa constituye una nota relevante – no excluyente – de la condición de ‘guardián’, particularmente ponderable en la medida en que la afectación es permanente y denota un poder fáctico de vigilancia y gobierno de la cosa”.</a:t>
            </a: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endParaRPr lang="es-AR" sz="1600" dirty="0"/>
          </a:p>
          <a:p>
            <a:pPr marL="0" indent="0">
              <a:buNone/>
            </a:pPr>
            <a:endParaRPr lang="es-AR" sz="16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25</a:t>
            </a:fld>
            <a:endParaRPr lang="es-ES"/>
          </a:p>
        </p:txBody>
      </p:sp>
    </p:spTree>
    <p:extLst>
      <p:ext uri="{BB962C8B-B14F-4D97-AF65-F5344CB8AC3E}">
        <p14:creationId xmlns:p14="http://schemas.microsoft.com/office/powerpoint/2010/main" val="2397363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itchFamily="18" charset="-127"/>
                <a:ea typeface="Batang"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8363272" cy="4646141"/>
          </a:xfrm>
        </p:spPr>
        <p:txBody>
          <a:bodyPr/>
          <a:lstStyle/>
          <a:p>
            <a:pPr marL="0" indent="0">
              <a:buNone/>
            </a:pPr>
            <a:endParaRPr lang="es-AR" dirty="0"/>
          </a:p>
          <a:p>
            <a:pPr marL="0" indent="0">
              <a:buNone/>
            </a:pPr>
            <a:endParaRPr lang="es-AR" sz="8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26</a:t>
            </a:fld>
            <a:endParaRPr lang="es-ES" dirty="0"/>
          </a:p>
        </p:txBody>
      </p:sp>
      <p:sp>
        <p:nvSpPr>
          <p:cNvPr id="5" name="4 Rectángulo"/>
          <p:cNvSpPr/>
          <p:nvPr/>
        </p:nvSpPr>
        <p:spPr>
          <a:xfrm>
            <a:off x="683568" y="1484784"/>
            <a:ext cx="7992888" cy="5324535"/>
          </a:xfrm>
          <a:prstGeom prst="rect">
            <a:avLst/>
          </a:prstGeom>
        </p:spPr>
        <p:txBody>
          <a:bodyPr wrap="square">
            <a:spAutoFit/>
          </a:bodyPr>
          <a:lstStyle/>
          <a:p>
            <a:r>
              <a:rPr lang="es-AR" dirty="0"/>
              <a:t>Por ende, la responsabilidad del consorcio  exime o no a los propietarios de responder solidariamente en su calidad de dueños de las cosas comunes causantes de daños en los términos de los arts.1749 y 1751 del </a:t>
            </a:r>
            <a:r>
              <a:rPr lang="es-AR" dirty="0" err="1"/>
              <a:t>CCyC</a:t>
            </a:r>
            <a:r>
              <a:rPr lang="es-AR" dirty="0"/>
              <a:t> ?</a:t>
            </a:r>
          </a:p>
          <a:p>
            <a:endParaRPr lang="es-AR" dirty="0"/>
          </a:p>
          <a:p>
            <a:r>
              <a:rPr lang="es-AR" dirty="0"/>
              <a:t>En estos supuestos, y en particular en los últimos años, las explosiones de calderas o por pérdidas de gas y los incendios de diversa magnitud han abundado en los consorcios sometidos al sistema de la PH.</a:t>
            </a:r>
          </a:p>
          <a:p>
            <a:r>
              <a:rPr lang="es-AR" dirty="0"/>
              <a:t>“Del análisis efectuado y con el propósito de determinar el grado de responsabilidad atribuible a cada una de las partes -objeto de agravio en esta instancia-, concluyo que el incumplimiento de la obligación de preservación que recae en cabeza del consorcio, debe calificarse como ‘grave’. Con certeza, el gas es un combustible altamente peligroso que bajo condiciones inseguras (contrarias a las reglamentaciones exigidas por la autoridad competente), expone al bien y a quienes lo habitan a un riesgo significativo. Se desprende de la prueba analizada que el sistema de ventilación del edificio no se encontraba en condiciones al momento del hecho motivo de autos: deficiencias de las rejillas de ventilación exigidas por la autoridad al efecto, caños de evacuación de gases defectuosos y ///</a:t>
            </a:r>
          </a:p>
          <a:p>
            <a:endParaRPr lang="es-AR" sz="800" dirty="0"/>
          </a:p>
          <a:p>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Tree>
    <p:extLst>
      <p:ext uri="{BB962C8B-B14F-4D97-AF65-F5344CB8AC3E}">
        <p14:creationId xmlns:p14="http://schemas.microsoft.com/office/powerpoint/2010/main" val="3960646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484784"/>
            <a:ext cx="7992888" cy="4530725"/>
          </a:xfrm>
        </p:spPr>
        <p:txBody>
          <a:bodyPr/>
          <a:lstStyle/>
          <a:p>
            <a:pPr marL="0" indent="0">
              <a:buNone/>
            </a:pPr>
            <a:r>
              <a:rPr lang="es-AR" sz="1600" dirty="0"/>
              <a:t>oxidados por el tiempo, cañerías de ventilación externas que se encontraban corroídas y que en algunos casos obstruían la ventilación</a:t>
            </a:r>
          </a:p>
          <a:p>
            <a:pPr marL="0" indent="0">
              <a:buNone/>
            </a:pPr>
            <a:r>
              <a:rPr lang="es-AR" sz="1600" dirty="0"/>
              <a:t>“En síntesis, de acuerdo a las pruebas colectadas y referidas anteriormente la contaminación con monóxido de carbono no se hubiera producido si los caños de ventilación común-que pertenecen al consorcio hubieran estado en perfecto estado.</a:t>
            </a:r>
          </a:p>
          <a:p>
            <a:pPr marL="0" indent="0">
              <a:buNone/>
            </a:pPr>
            <a:r>
              <a:rPr lang="es-AR" sz="1600" dirty="0"/>
              <a:t>“Cabe destacar que las cosas comunes, las podríamos definir como aquellas sobre las cuales nadie puede atribuirse propiedad exclusiva, tal el caso de las cañerías de venteo obstruidas y deficientes (</a:t>
            </a:r>
            <a:r>
              <a:rPr lang="es-AR" sz="1600" dirty="0" err="1"/>
              <a:t>argto</a:t>
            </a:r>
            <a:r>
              <a:rPr lang="es-AR" sz="1600" dirty="0"/>
              <a:t>. art. 2 ley 13.512; S.C.B.A. Ac. 79.517 “La </a:t>
            </a:r>
            <a:r>
              <a:rPr lang="es-AR" sz="1600" dirty="0" err="1"/>
              <a:t>Marusha</a:t>
            </a:r>
            <a:r>
              <a:rPr lang="es-AR" sz="1600" dirty="0"/>
              <a:t> S.A. contra V.,A. (su sucesión) Daños y Perjuicios, del 30/6/2004; conf. Borda, La reforma de 1968 al Código Civil, p. 214, </a:t>
            </a:r>
            <a:r>
              <a:rPr lang="es-AR" sz="1600" dirty="0" err="1"/>
              <a:t>C.N.Civ</a:t>
            </a:r>
            <a:r>
              <a:rPr lang="es-AR" sz="1600" dirty="0"/>
              <a:t>., Sala K, 8vii1994, Jurisprudencia, sum. 3846, citado por </a:t>
            </a:r>
            <a:r>
              <a:rPr lang="es-AR" sz="1600" dirty="0" err="1"/>
              <a:t>Highton</a:t>
            </a:r>
            <a:r>
              <a:rPr lang="es-AR" sz="1600" dirty="0"/>
              <a:t>, Elena, ‘Propiedad Horizontal y </a:t>
            </a:r>
            <a:r>
              <a:rPr lang="es-AR" sz="1600" dirty="0" err="1"/>
              <a:t>prehorizontalidad</a:t>
            </a:r>
            <a:r>
              <a:rPr lang="es-AR" sz="1600" dirty="0"/>
              <a:t>’, </a:t>
            </a:r>
            <a:r>
              <a:rPr lang="es-AR" sz="1600" dirty="0" err="1"/>
              <a:t>Edit.Hammurabi</a:t>
            </a:r>
            <a:r>
              <a:rPr lang="es-AR" sz="1600" dirty="0"/>
              <a:t>, Bs.As. 2000, pág. 354).</a:t>
            </a:r>
          </a:p>
          <a:p>
            <a:pPr marL="0" indent="0">
              <a:buNone/>
            </a:pPr>
            <a:r>
              <a:rPr lang="es-AR" sz="1600" dirty="0"/>
              <a:t>“De allí que corresponde atribuirle la mayor proporción de aporte causal (70%) al consorcio. Paralelamente debo concluir que también se encuentra acreditado que los defectos en la instalación de los artefactos (calefón y calefactor) y colocación de rejillas de ventilación fueron ‘concausa’ para que se produjera el hecho luctuoso, en tanto operaron como aceleradores de la concentración de monóxido dentro del departamento” (autos “CH. C. c/ CONSORCIO COPROP.EDIF EIFFEL XXXI s/ COBRO ORDINARIO DE SUMAS DE DINERO”, 12/06/2012, Sala Tercera de la Cámara de Apelación en lo Civil y Comercial de Mar del Plata).</a:t>
            </a:r>
          </a:p>
          <a:p>
            <a:pPr marL="0" indent="0">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27</a:t>
            </a:fld>
            <a:endParaRPr lang="es-ES"/>
          </a:p>
        </p:txBody>
      </p:sp>
    </p:spTree>
    <p:extLst>
      <p:ext uri="{BB962C8B-B14F-4D97-AF65-F5344CB8AC3E}">
        <p14:creationId xmlns:p14="http://schemas.microsoft.com/office/powerpoint/2010/main" val="4056237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64896" cy="4530725"/>
          </a:xfrm>
        </p:spPr>
        <p:txBody>
          <a:bodyPr/>
          <a:lstStyle/>
          <a:p>
            <a:pPr marL="0" indent="0">
              <a:buNone/>
            </a:pPr>
            <a:r>
              <a:rPr lang="es-AR" sz="1600" dirty="0"/>
              <a:t>A mayor abundamiento, en autos "R., A. L. v. Consorcio de Propietarios San Luis 2831 y otros s/ ordinario. Daños y perjuicios", se resolvió que debían responder el dueño del inmueble, el consorcio de propietarios del edificio y la compañía citada en garantía, en su calidad de aseguradora del consorcio en los términos del art. 118, ley 17.418, por la muerte del inquilino provocada por las emanaciones de monóxido de carbono que emergían del calefón deficientemente instalado en el departamento </a:t>
            </a:r>
            <a:r>
              <a:rPr lang="es-AR" sz="1600" dirty="0" err="1"/>
              <a:t>locado</a:t>
            </a:r>
            <a:r>
              <a:rPr lang="es-AR" sz="1600" dirty="0"/>
              <a:t>, en tanto que el vicio oculto de la cosa común -conducto colectivo de evacuación de gases de calefones obturado- coadyuvó para que el suceso ocurriera (</a:t>
            </a:r>
            <a:r>
              <a:rPr lang="es-AR" sz="1600" dirty="0" err="1"/>
              <a:t>C.Nac.Civil</a:t>
            </a:r>
            <a:r>
              <a:rPr lang="es-AR" sz="1600" dirty="0"/>
              <a:t>, Sala H, 08/11/2011).</a:t>
            </a:r>
          </a:p>
          <a:p>
            <a:pPr marL="0" indent="0">
              <a:buNone/>
            </a:pPr>
            <a:endParaRPr lang="es-AR" sz="1600" dirty="0"/>
          </a:p>
          <a:p>
            <a:pPr marL="0" indent="0">
              <a:buNone/>
            </a:pPr>
            <a:r>
              <a:rPr lang="es-AR" sz="1600" dirty="0"/>
              <a:t>En otro antecedente jurisprudencial se condenó concurrentemente a la víctima, a la propietaria de la unidad funcional y al consorcio por una muerte por intoxicación aguda por monóxido de carbono al haberse sustituido clandestinamente artefactos haciendo caso omiso a la advertencia del fabricante colocada en el frente del aparato que decía "no use este artefacto en locales sin ventilación permanente". El consorcio fue responsabilizado por la defectuosa instalación de venteo de gases, producto del déficit estructural de todo el edificio (CNCIV. y COM.FED, 12/04/2007, “C., A. D. y otro c/T. C. A. y otros s/daños y perjuicios").</a:t>
            </a:r>
          </a:p>
          <a:p>
            <a:pPr marL="0" indent="0">
              <a:buNone/>
            </a:pPr>
            <a:endParaRPr lang="es-ES"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28</a:t>
            </a:fld>
            <a:endParaRPr lang="es-ES"/>
          </a:p>
        </p:txBody>
      </p:sp>
    </p:spTree>
    <p:extLst>
      <p:ext uri="{BB962C8B-B14F-4D97-AF65-F5344CB8AC3E}">
        <p14:creationId xmlns:p14="http://schemas.microsoft.com/office/powerpoint/2010/main" val="550398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64896" cy="4530725"/>
          </a:xfrm>
        </p:spPr>
        <p:txBody>
          <a:bodyPr/>
          <a:lstStyle/>
          <a:p>
            <a:pPr marL="0" indent="0">
              <a:buNone/>
            </a:pPr>
            <a:r>
              <a:rPr lang="es-AR" sz="1600" dirty="0"/>
              <a:t>(i) </a:t>
            </a:r>
            <a:r>
              <a:rPr lang="es-AR" sz="1600" i="1" dirty="0"/>
              <a:t>Culpa de la víctima</a:t>
            </a:r>
            <a:r>
              <a:rPr lang="es-AR" sz="1600" dirty="0"/>
              <a:t>: en el ámbito de la responsabilidad extracontractual en el que impera el principio de responsabilidad objetiva, no recae sobre la víctima la carga de demostrar la culpa del victimario sino por el contrario es éste quien, para eximirse, debe acreditar la existencia de un elemento </a:t>
            </a:r>
            <a:r>
              <a:rPr lang="es-AR" sz="1600" dirty="0" err="1"/>
              <a:t>fracturante</a:t>
            </a:r>
            <a:r>
              <a:rPr lang="es-AR" sz="1600" dirty="0"/>
              <a:t> del nexo causal que bien puede ser la culpa de la víctima.</a:t>
            </a:r>
          </a:p>
          <a:p>
            <a:pPr marL="0" indent="0">
              <a:buNone/>
            </a:pPr>
            <a:endParaRPr lang="es-AR" sz="1600" dirty="0"/>
          </a:p>
          <a:p>
            <a:pPr marL="0" indent="0">
              <a:buNone/>
            </a:pPr>
            <a:r>
              <a:rPr lang="es-AR" sz="1600" dirty="0"/>
              <a:t>Ante la premisa rectora que los daños causados por riesgo o vicio de la cosa deben ser indemnizados, en el marco de la propiedad horizontal, por el consorcio que es responsable por ella en su carácter de dueño o guardián, se pueden esgrimir las causales </a:t>
            </a:r>
            <a:r>
              <a:rPr lang="es-AR" sz="1600" dirty="0" err="1"/>
              <a:t>exonerantes</a:t>
            </a:r>
            <a:r>
              <a:rPr lang="es-AR" sz="1600" dirty="0"/>
              <a:t> de la culpa previstas en los arts.1729, 1731 </a:t>
            </a:r>
            <a:r>
              <a:rPr lang="es-AR" sz="1600" dirty="0" err="1"/>
              <a:t>CCyC</a:t>
            </a:r>
            <a:r>
              <a:rPr lang="es-AR" sz="1600" dirty="0"/>
              <a:t>, a saber: a) culpa de la víctima; b) culpa de un tercero por quien el consorcio no debe responder; c) el uso de la cosa contra la voluntad expresa o presunta del dueño o guardián.</a:t>
            </a:r>
          </a:p>
          <a:p>
            <a:pPr marL="0" indent="0">
              <a:buNone/>
            </a:pPr>
            <a:endParaRPr lang="es-AR" sz="1600" dirty="0"/>
          </a:p>
          <a:p>
            <a:pPr marL="0" indent="0">
              <a:buNone/>
            </a:pPr>
            <a:r>
              <a:rPr lang="es-AR" sz="1600" dirty="0"/>
              <a:t>En esa inteligencia, la culpa de la víctima no necesariamente debe ser exclusiva de ella, ya que puede concurrir con la del objetivamente responsable.</a:t>
            </a:r>
          </a:p>
          <a:p>
            <a:pPr marL="0" indent="0">
              <a:buNone/>
            </a:pPr>
            <a:endParaRPr lang="es-ES" sz="1600" dirty="0"/>
          </a:p>
          <a:p>
            <a:pPr marL="0" indent="0">
              <a:buNone/>
            </a:pPr>
            <a:endParaRPr lang="es-ES" sz="1600" dirty="0"/>
          </a:p>
          <a:p>
            <a:pPr marL="0" indent="0">
              <a:buNone/>
            </a:pPr>
            <a:endParaRPr lang="es-ES" sz="1600" dirty="0"/>
          </a:p>
          <a:p>
            <a:pPr marL="0" indent="0">
              <a:buNone/>
            </a:pPr>
            <a:endParaRPr lang="es-ES"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29</a:t>
            </a:fld>
            <a:endParaRPr lang="es-ES"/>
          </a:p>
        </p:txBody>
      </p:sp>
    </p:spTree>
    <p:extLst>
      <p:ext uri="{BB962C8B-B14F-4D97-AF65-F5344CB8AC3E}">
        <p14:creationId xmlns:p14="http://schemas.microsoft.com/office/powerpoint/2010/main" val="264905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15616" y="0"/>
            <a:ext cx="7772400" cy="1412776"/>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1267" name="Rectangle 3"/>
          <p:cNvSpPr>
            <a:spLocks noGrp="1" noChangeArrowheads="1"/>
          </p:cNvSpPr>
          <p:nvPr>
            <p:ph idx="1"/>
          </p:nvPr>
        </p:nvSpPr>
        <p:spPr>
          <a:xfrm>
            <a:off x="683568" y="1556792"/>
            <a:ext cx="8002711" cy="5301208"/>
          </a:xfrm>
        </p:spPr>
        <p:txBody>
          <a:bodyPr/>
          <a:lstStyle/>
          <a:p>
            <a:pPr eaLnBrk="1" hangingPunct="1">
              <a:lnSpc>
                <a:spcPct val="80000"/>
              </a:lnSpc>
              <a:buFont typeface="Wingdings" pitchFamily="2" charset="2"/>
              <a:buNone/>
            </a:pPr>
            <a:endParaRPr lang="es-AR" sz="800" dirty="0"/>
          </a:p>
          <a:p>
            <a:pPr eaLnBrk="1" hangingPunct="1">
              <a:lnSpc>
                <a:spcPct val="80000"/>
              </a:lnSpc>
              <a:buNone/>
            </a:pPr>
            <a:r>
              <a:rPr lang="es-AR" sz="1600" dirty="0">
                <a:cs typeface="Arial" charset="0"/>
              </a:rPr>
              <a:t>En idéntico sentido: </a:t>
            </a:r>
            <a:r>
              <a:rPr lang="es-AR" sz="1600" dirty="0" err="1">
                <a:cs typeface="Arial" charset="0"/>
              </a:rPr>
              <a:t>CNCiv</a:t>
            </a:r>
            <a:r>
              <a:rPr lang="es-AR" sz="1600" dirty="0">
                <a:cs typeface="Arial" charset="0"/>
              </a:rPr>
              <a:t>., Sala H, in re “</a:t>
            </a:r>
            <a:r>
              <a:rPr lang="es-AR" sz="1600" dirty="0" err="1">
                <a:cs typeface="Arial" charset="0"/>
              </a:rPr>
              <a:t>Lagreca</a:t>
            </a:r>
            <a:r>
              <a:rPr lang="es-AR" sz="1600" dirty="0">
                <a:cs typeface="Arial" charset="0"/>
              </a:rPr>
              <a:t>, Miguel Á. v. Consorcio Avenida Rivadavia 6356”, 21/08/2002, ja 2003-IV-817, </a:t>
            </a:r>
            <a:r>
              <a:rPr lang="es-AR" sz="1600" dirty="0" err="1">
                <a:cs typeface="Arial" charset="0"/>
              </a:rPr>
              <a:t>Lexis</a:t>
            </a:r>
            <a:r>
              <a:rPr lang="es-AR" sz="1600" dirty="0">
                <a:cs typeface="Arial" charset="0"/>
              </a:rPr>
              <a:t> Nº 1/66812; ídem tribunal, Sala I, en autos “</a:t>
            </a:r>
            <a:r>
              <a:rPr lang="es-AR" sz="1600" dirty="0" err="1">
                <a:cs typeface="Arial" charset="0"/>
              </a:rPr>
              <a:t>Panzitta</a:t>
            </a:r>
            <a:r>
              <a:rPr lang="es-AR" sz="1600" dirty="0">
                <a:cs typeface="Arial" charset="0"/>
              </a:rPr>
              <a:t> de </a:t>
            </a:r>
            <a:r>
              <a:rPr lang="es-AR" sz="1600" dirty="0" err="1">
                <a:cs typeface="Arial" charset="0"/>
              </a:rPr>
              <a:t>Rossi</a:t>
            </a:r>
            <a:r>
              <a:rPr lang="es-AR" sz="1600" dirty="0">
                <a:cs typeface="Arial" charset="0"/>
              </a:rPr>
              <a:t>, </a:t>
            </a:r>
            <a:r>
              <a:rPr lang="es-AR" sz="1600" dirty="0" err="1">
                <a:cs typeface="Arial" charset="0"/>
              </a:rPr>
              <a:t>Elina</a:t>
            </a:r>
            <a:r>
              <a:rPr lang="es-AR" sz="1600" dirty="0">
                <a:cs typeface="Arial" charset="0"/>
              </a:rPr>
              <a:t> c/ Consorcio </a:t>
            </a:r>
            <a:r>
              <a:rPr lang="es-AR" sz="1600" dirty="0" err="1">
                <a:cs typeface="Arial" charset="0"/>
              </a:rPr>
              <a:t>Av.Díaz</a:t>
            </a:r>
            <a:r>
              <a:rPr lang="es-AR" sz="1600" dirty="0">
                <a:cs typeface="Arial" charset="0"/>
              </a:rPr>
              <a:t> Vélez 4290 s/ ordinario”, 17/12/1996, </a:t>
            </a:r>
            <a:r>
              <a:rPr lang="es-AR" sz="1600" dirty="0" err="1">
                <a:cs typeface="Arial" charset="0"/>
              </a:rPr>
              <a:t>Lexis</a:t>
            </a:r>
            <a:r>
              <a:rPr lang="es-AR" sz="1600" dirty="0">
                <a:cs typeface="Arial" charset="0"/>
              </a:rPr>
              <a:t> Nº 10/3809; ídem Sala, 19/11/1992, LL., 1994-B-394; mismo tribunal, Sala B, 08/07/1968, ED., 27-440 y 05/03/1981, JA., 1981-IV-344; ídem Sala, 18/02/1966, LL., 123-975; ídem tribunal Sala C, 23/12/1992, LL., 1993-D-482 mismo tribunal, Sala D, 28/06/1974, JA., 24-1974-90, LL., 1975-A-69; ídem tribunal Sala A, 21/11/1962, ED., 5-230; mismo tribunal Sala F, 29/10/1968, LL.,135-1197; Sala L, 30/07/1991, </a:t>
            </a:r>
            <a:r>
              <a:rPr lang="es-AR" sz="1600" dirty="0" err="1">
                <a:cs typeface="Arial" charset="0"/>
              </a:rPr>
              <a:t>Jurisp.Cám.Civ</a:t>
            </a:r>
            <a:r>
              <a:rPr lang="es-AR" sz="1600" dirty="0">
                <a:cs typeface="Arial" charset="0"/>
              </a:rPr>
              <a:t>., Isis, sum. 1942; </a:t>
            </a:r>
            <a:r>
              <a:rPr lang="es-AR" sz="1600" dirty="0" err="1">
                <a:cs typeface="Arial" charset="0"/>
              </a:rPr>
              <a:t>C.Doc.y</a:t>
            </a:r>
            <a:r>
              <a:rPr lang="es-AR" sz="1600" dirty="0">
                <a:cs typeface="Arial" charset="0"/>
              </a:rPr>
              <a:t> Loc. Tucumán, Sala 2ª, “</a:t>
            </a:r>
            <a:r>
              <a:rPr lang="es-AR" sz="1600" dirty="0" err="1">
                <a:cs typeface="Arial" charset="0"/>
              </a:rPr>
              <a:t>Falivene</a:t>
            </a:r>
            <a:r>
              <a:rPr lang="es-AR" sz="1600" dirty="0">
                <a:cs typeface="Arial" charset="0"/>
              </a:rPr>
              <a:t> Constructora SRL c. Consorcio Barrio Vial Tres s. cobro de pesos”, 06/12/2002, </a:t>
            </a:r>
            <a:r>
              <a:rPr lang="es-AR" sz="1600" dirty="0" err="1">
                <a:cs typeface="Arial" charset="0"/>
              </a:rPr>
              <a:t>Lexis</a:t>
            </a:r>
            <a:r>
              <a:rPr lang="es-AR" sz="1600" dirty="0">
                <a:cs typeface="Arial" charset="0"/>
              </a:rPr>
              <a:t> Nº 25/8117;Cám.Civ. y Com. Mar del Plata, Sala 2ª, en la causa “Consorcio de propietarios Edificio calle Mitre 2190 vs. Olguín, Gonzalo y otros s/ desalojo”, 29/12/1997, BA B 1402203, </a:t>
            </a:r>
            <a:r>
              <a:rPr lang="es-AR" sz="1600" dirty="0" err="1">
                <a:cs typeface="Arial" charset="0"/>
              </a:rPr>
              <a:t>Lexis</a:t>
            </a:r>
            <a:r>
              <a:rPr lang="es-AR" sz="1600" dirty="0">
                <a:cs typeface="Arial" charset="0"/>
              </a:rPr>
              <a:t> Nº 14/9947; ídem tribunal, misma Sala, 06/02/1979, SPLL., 1980-61;la misma Sala en autos “</a:t>
            </a:r>
            <a:r>
              <a:rPr lang="es-AR" sz="1600" dirty="0" err="1">
                <a:cs typeface="Arial" charset="0"/>
              </a:rPr>
              <a:t>D’Ancor</a:t>
            </a:r>
            <a:r>
              <a:rPr lang="es-AR" sz="1600" dirty="0">
                <a:cs typeface="Arial" charset="0"/>
              </a:rPr>
              <a:t> Soc. en Com. Por </a:t>
            </a:r>
            <a:r>
              <a:rPr lang="es-AR" sz="1600" dirty="0" err="1">
                <a:cs typeface="Arial" charset="0"/>
              </a:rPr>
              <a:t>accs</a:t>
            </a:r>
            <a:r>
              <a:rPr lang="es-AR" sz="1600" dirty="0">
                <a:cs typeface="Arial" charset="0"/>
              </a:rPr>
              <a:t>. c/ Saavedra de Gómez, Carmen”, LL., 1986-C-547, JA., 1985-III-269; Suprema Corte Bs.As., autos “</a:t>
            </a:r>
            <a:r>
              <a:rPr lang="es-AR" sz="1600" dirty="0" err="1">
                <a:cs typeface="Arial" charset="0"/>
              </a:rPr>
              <a:t>Tinnirello</a:t>
            </a:r>
            <a:r>
              <a:rPr lang="es-AR" sz="1600" dirty="0">
                <a:cs typeface="Arial" charset="0"/>
              </a:rPr>
              <a:t>, Enrique E. c/ Consorcio calle 69-690 s/ cobro indemnizaciones”, 21/11/2001, </a:t>
            </a:r>
            <a:r>
              <a:rPr lang="es-AR" sz="1600" dirty="0" err="1">
                <a:cs typeface="Arial" charset="0"/>
              </a:rPr>
              <a:t>Lexis</a:t>
            </a:r>
            <a:r>
              <a:rPr lang="es-AR" sz="1600" dirty="0">
                <a:cs typeface="Arial" charset="0"/>
              </a:rPr>
              <a:t> Nº 14/77221;ídem tribunal, 10/08/1971, ED., 39-791; </a:t>
            </a:r>
            <a:r>
              <a:rPr lang="es-AR" sz="1600" dirty="0" err="1">
                <a:cs typeface="Arial" charset="0"/>
              </a:rPr>
              <a:t>Cám.Nac.Esp.Civ.y</a:t>
            </a:r>
            <a:r>
              <a:rPr lang="es-AR" sz="1600" dirty="0">
                <a:cs typeface="Arial" charset="0"/>
              </a:rPr>
              <a:t> Com., Sala I, 29/04/1982, LL., 1982-C-305; ídem tribunal y Sala, 26/10/1988, </a:t>
            </a:r>
            <a:r>
              <a:rPr lang="es-AR" sz="1600" dirty="0" err="1">
                <a:cs typeface="Arial" charset="0"/>
              </a:rPr>
              <a:t>Jurisp.Cám.Civ</a:t>
            </a:r>
            <a:r>
              <a:rPr lang="es-AR" sz="1600" dirty="0">
                <a:cs typeface="Arial" charset="0"/>
              </a:rPr>
              <a:t>., Isis, sum. 695; ídem tribunal, Sala II, 29/04/1974, JA., 23-1974, síntesis; ídem tribunal Sala IV, 11/11/1988, </a:t>
            </a:r>
            <a:r>
              <a:rPr lang="es-AR" sz="1600" dirty="0" err="1">
                <a:cs typeface="Arial" charset="0"/>
              </a:rPr>
              <a:t>Jurisp.Cám.Civ</a:t>
            </a:r>
            <a:r>
              <a:rPr lang="es-AR" sz="1600" dirty="0">
                <a:cs typeface="Arial" charset="0"/>
              </a:rPr>
              <a:t>., Isis, sum. 566; ídem tribunal Sala V, 30/05/1980, </a:t>
            </a:r>
            <a:r>
              <a:rPr lang="es-AR" sz="1600" dirty="0" err="1">
                <a:cs typeface="Arial" charset="0"/>
              </a:rPr>
              <a:t>BCNECyC</a:t>
            </a:r>
            <a:r>
              <a:rPr lang="es-AR" sz="1600" dirty="0">
                <a:cs typeface="Arial" charset="0"/>
              </a:rPr>
              <a:t>, 690-10-250; ídem tribunal Sala VI, 28/12/1978, ED., 83-155; </a:t>
            </a:r>
            <a:r>
              <a:rPr lang="es-AR" sz="1600" dirty="0" err="1">
                <a:cs typeface="Arial" charset="0"/>
              </a:rPr>
              <a:t>Cám.Fed</a:t>
            </a:r>
            <a:r>
              <a:rPr lang="es-AR" sz="1600" dirty="0">
                <a:cs typeface="Arial" charset="0"/>
              </a:rPr>
              <a:t>. Seguridad Social, Sala 1ª, “Obra Social del Personal de Edificios de Renta y Horizontal de la </a:t>
            </a:r>
            <a:r>
              <a:rPr lang="es-AR" sz="1600" dirty="0" err="1">
                <a:cs typeface="Arial" charset="0"/>
              </a:rPr>
              <a:t>Rep.Arg</a:t>
            </a:r>
            <a:r>
              <a:rPr lang="es-AR" sz="1600" dirty="0">
                <a:cs typeface="Arial" charset="0"/>
              </a:rPr>
              <a:t>. v. Consorcio </a:t>
            </a:r>
            <a:r>
              <a:rPr lang="es-AR" sz="1600" dirty="0" err="1">
                <a:cs typeface="Arial" charset="0"/>
              </a:rPr>
              <a:t>Boedo</a:t>
            </a:r>
            <a:r>
              <a:rPr lang="es-AR" sz="1600" dirty="0">
                <a:cs typeface="Arial" charset="0"/>
              </a:rPr>
              <a:t> 969/81”, 14/03/2003, </a:t>
            </a:r>
            <a:r>
              <a:rPr lang="es-AR" sz="1600" dirty="0" err="1">
                <a:cs typeface="Arial" charset="0"/>
              </a:rPr>
              <a:t>Lexis</a:t>
            </a:r>
            <a:r>
              <a:rPr lang="es-AR" sz="1600" dirty="0">
                <a:cs typeface="Arial" charset="0"/>
              </a:rPr>
              <a:t> Nº 1/5508636; ///</a:t>
            </a:r>
          </a:p>
          <a:p>
            <a:pPr eaLnBrk="1" hangingPunct="1">
              <a:lnSpc>
                <a:spcPct val="80000"/>
              </a:lnSpc>
              <a:buFont typeface="Wingdings" pitchFamily="2" charset="2"/>
              <a:buNone/>
            </a:pPr>
            <a:endParaRPr lang="en-US" sz="800" dirty="0">
              <a:cs typeface="Arial" charset="0"/>
            </a:endParaRPr>
          </a:p>
          <a:p>
            <a:pPr eaLnBrk="1" hangingPunct="1">
              <a:lnSpc>
                <a:spcPct val="80000"/>
              </a:lnSpc>
              <a:buNone/>
            </a:pPr>
            <a:r>
              <a:rPr lang="en-US" sz="800" dirty="0">
                <a:cs typeface="Arial" charset="0"/>
              </a:rPr>
              <a:t>                                   </a:t>
            </a:r>
            <a:r>
              <a:rPr lang="es-AR" sz="800" dirty="0">
                <a:cs typeface="Arial" charset="0"/>
              </a:rPr>
              <a:t> © </a:t>
            </a:r>
            <a:r>
              <a:rPr lang="es-AR" sz="800" dirty="0" err="1">
                <a:cs typeface="Arial" charset="0"/>
              </a:rPr>
              <a:t>Abog.Jorge</a:t>
            </a:r>
            <a:r>
              <a:rPr lang="es-AR" sz="800" dirty="0">
                <a:cs typeface="Arial" charset="0"/>
              </a:rPr>
              <a:t> C. </a:t>
            </a:r>
            <a:r>
              <a:rPr lang="es-AR" sz="800" dirty="0" err="1">
                <a:cs typeface="Arial" charset="0"/>
              </a:rPr>
              <a:t>Resqui</a:t>
            </a:r>
            <a:r>
              <a:rPr lang="es-AR" sz="800" dirty="0">
                <a:cs typeface="Arial" charset="0"/>
              </a:rPr>
              <a:t> Pizarro- Reafirmación de los Derechos del </a:t>
            </a:r>
            <a:r>
              <a:rPr lang="es-AR" sz="800" dirty="0" err="1">
                <a:cs typeface="Arial" charset="0"/>
              </a:rPr>
              <a:t>Consorcista</a:t>
            </a:r>
            <a:r>
              <a:rPr lang="es-AR" sz="800" dirty="0">
                <a:cs typeface="Arial" charset="0"/>
              </a:rPr>
              <a:t> (</a:t>
            </a:r>
            <a:r>
              <a:rPr lang="es-AR" sz="800" dirty="0" err="1">
                <a:cs typeface="Arial" charset="0"/>
              </a:rPr>
              <a:t>Re.De.Co</a:t>
            </a:r>
            <a:r>
              <a:rPr lang="es-AR" sz="800" dirty="0">
                <a:cs typeface="Arial" charset="0"/>
              </a:rPr>
              <a:t>.) redeco.consorcistas@gmail.com</a:t>
            </a:r>
            <a:r>
              <a:rPr lang="en-US" sz="800" dirty="0">
                <a:cs typeface="Arial" charset="0"/>
              </a:rPr>
              <a:t>   </a:t>
            </a:r>
            <a:r>
              <a:rPr lang="es-AR" sz="800" dirty="0">
                <a:cs typeface="Arial" charset="0"/>
              </a:rPr>
              <a:t> </a:t>
            </a:r>
            <a:endParaRPr lang="es-ES" sz="800" dirty="0"/>
          </a:p>
        </p:txBody>
      </p:sp>
      <p:sp>
        <p:nvSpPr>
          <p:cNvPr id="5122"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48A2FC-FDD8-4984-9B98-C9D54BD97C59}" type="slidenum">
              <a:rPr lang="es-ES" smtClean="0"/>
              <a:pPr eaLnBrk="1" hangingPunct="1"/>
              <a:t>3</a:t>
            </a:fld>
            <a:endParaRPr lang="es-E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768" decel="100000"/>
                                        <p:tgtEl>
                                          <p:spTgt spid="11266"/>
                                        </p:tgtEl>
                                      </p:cBhvr>
                                    </p:animEffect>
                                    <p:animScale>
                                      <p:cBhvr>
                                        <p:cTn id="8" dur="768" decel="100000"/>
                                        <p:tgtEl>
                                          <p:spTgt spid="11266"/>
                                        </p:tgtEl>
                                      </p:cBhvr>
                                      <p:from x="10000" y="10000"/>
                                      <p:to x="200000" y="450000"/>
                                    </p:animScale>
                                    <p:animScale>
                                      <p:cBhvr>
                                        <p:cTn id="9" dur="1230" accel="100000" fill="hold">
                                          <p:stCondLst>
                                            <p:cond delay="768"/>
                                          </p:stCondLst>
                                        </p:cTn>
                                        <p:tgtEl>
                                          <p:spTgt spid="11266"/>
                                        </p:tgtEl>
                                      </p:cBhvr>
                                      <p:from x="200000" y="450000"/>
                                      <p:to x="100000" y="100000"/>
                                    </p:animScale>
                                    <p:set>
                                      <p:cBhvr>
                                        <p:cTn id="10" dur="768" fill="hold"/>
                                        <p:tgtEl>
                                          <p:spTgt spid="11266"/>
                                        </p:tgtEl>
                                        <p:attrNameLst>
                                          <p:attrName>ppt_x</p:attrName>
                                        </p:attrNameLst>
                                      </p:cBhvr>
                                      <p:to>
                                        <p:strVal val="(0.5)"/>
                                      </p:to>
                                    </p:set>
                                    <p:anim from="(0.5)" to="(#ppt_x)" calcmode="lin" valueType="num">
                                      <p:cBhvr>
                                        <p:cTn id="11" dur="1230" accel="100000" fill="hold">
                                          <p:stCondLst>
                                            <p:cond delay="768"/>
                                          </p:stCondLst>
                                        </p:cTn>
                                        <p:tgtEl>
                                          <p:spTgt spid="11266"/>
                                        </p:tgtEl>
                                        <p:attrNameLst>
                                          <p:attrName>ppt_x</p:attrName>
                                        </p:attrNameLst>
                                      </p:cBhvr>
                                    </p:anim>
                                    <p:set>
                                      <p:cBhvr>
                                        <p:cTn id="12" dur="768" fill="hold"/>
                                        <p:tgtEl>
                                          <p:spTgt spid="11266"/>
                                        </p:tgtEl>
                                        <p:attrNameLst>
                                          <p:attrName>ppt_y</p:attrName>
                                        </p:attrNameLst>
                                      </p:cBhvr>
                                      <p:to>
                                        <p:strVal val="(#ppt_y+0.4)"/>
                                      </p:to>
                                    </p:set>
                                    <p:anim from="(#ppt_y+0.4)" to="(#ppt_y)" calcmode="lin" valueType="num">
                                      <p:cBhvr>
                                        <p:cTn id="13" dur="1230" accel="100000" fill="hold">
                                          <p:stCondLst>
                                            <p:cond delay="768"/>
                                          </p:stCondLst>
                                        </p:cTn>
                                        <p:tgtEl>
                                          <p:spTgt spid="1126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 calcmode="lin" valueType="num">
                                      <p:cBhvr>
                                        <p:cTn id="18"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1267">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12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p:cTn id="25" dur="5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1267">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8003232" cy="5040560"/>
          </a:xfrm>
        </p:spPr>
        <p:txBody>
          <a:bodyPr/>
          <a:lstStyle/>
          <a:p>
            <a:pPr marL="0" indent="0">
              <a:buNone/>
            </a:pPr>
            <a:r>
              <a:rPr lang="es-AR" sz="1600" dirty="0"/>
              <a:t>(ii) </a:t>
            </a:r>
            <a:r>
              <a:rPr lang="es-AR" sz="1600" i="1" dirty="0"/>
              <a:t>Culpa de un tercero</a:t>
            </a:r>
            <a:r>
              <a:rPr lang="es-AR" sz="1600" dirty="0"/>
              <a:t>: a su vez “la culpa de un tercero que no tenga relación con el demandado, es decir, que no se trate del encargado del edificio o de una persona contratada por el consorcio para efectuar tareas de reparación de cualquier índole, puede concurrir a causar el accidente; en este caso, en forma similar al de la culpa de la víctima, la proporción indemnizatoria se reduce en proporción a la causalidad” (</a:t>
            </a:r>
            <a:r>
              <a:rPr lang="es-AR" sz="1600" dirty="0" err="1"/>
              <a:t>Gurfinkel</a:t>
            </a:r>
            <a:r>
              <a:rPr lang="es-AR" sz="1600" dirty="0"/>
              <a:t> de Wendy-Martínez-Barboza, “Responsabilidad del Consorcio de Propietarios en la Propiedad Horizontal”, pg.127, </a:t>
            </a:r>
            <a:r>
              <a:rPr lang="es-AR" sz="1600" dirty="0" err="1"/>
              <a:t>Abeledo</a:t>
            </a:r>
            <a:r>
              <a:rPr lang="es-AR" sz="1600" dirty="0"/>
              <a:t> </a:t>
            </a:r>
            <a:r>
              <a:rPr lang="es-AR" sz="1600" dirty="0" err="1"/>
              <a:t>Perrot</a:t>
            </a:r>
            <a:r>
              <a:rPr lang="es-AR" sz="1600" dirty="0"/>
              <a:t>, Bs.As., 2008).</a:t>
            </a:r>
          </a:p>
          <a:p>
            <a:pPr marL="0" indent="0">
              <a:buNone/>
            </a:pPr>
            <a:endParaRPr lang="es-ES" sz="1600" dirty="0"/>
          </a:p>
          <a:p>
            <a:pPr marL="0" indent="0">
              <a:buNone/>
            </a:pPr>
            <a:endParaRPr lang="es-AR" sz="1600" dirty="0"/>
          </a:p>
          <a:p>
            <a:pPr marL="0" indent="0">
              <a:buNone/>
            </a:pPr>
            <a:r>
              <a:rPr lang="es-AR" sz="1600" dirty="0"/>
              <a:t>(iii) </a:t>
            </a:r>
            <a:r>
              <a:rPr lang="es-AR" sz="1600" i="1" dirty="0"/>
              <a:t>Responsabilidad por obras realizadas en el edificio</a:t>
            </a:r>
            <a:r>
              <a:rPr lang="es-AR" sz="1600" dirty="0"/>
              <a:t>: de ejecutarse obras en el inmueble común que perjudican a vecinos fuera del consorcio, éste puede ser encartado y responde, se hayan llevado a cabo con o sin su conformidad. Ergo, la responsabilidad es </a:t>
            </a:r>
            <a:r>
              <a:rPr lang="es-AR" sz="1600" b="1" dirty="0"/>
              <a:t>objetiva</a:t>
            </a:r>
            <a:r>
              <a:rPr lang="es-AR" sz="1600" dirty="0"/>
              <a:t>. Se supone que la mayoría de las veces el ente estuvo enterado de los trabajos para poder impedir la concreción del perjuicio, aunque en más de una ocasión las obras se realizan clandestinamente o con demasiado sigilo, lo que no permite al administrador hacer cesar a los copropietarios u ocupantes en su intento y concreción.</a:t>
            </a:r>
          </a:p>
          <a:p>
            <a:pPr marL="0" indent="0">
              <a:buNone/>
            </a:pPr>
            <a:endParaRPr lang="es-AR" sz="800" dirty="0"/>
          </a:p>
          <a:p>
            <a:pPr marL="0" indent="0">
              <a:buNone/>
            </a:pPr>
            <a:endParaRPr lang="es-AR" sz="800" dirty="0"/>
          </a:p>
          <a:p>
            <a:pPr marL="0" indent="0">
              <a:buNone/>
            </a:pPr>
            <a:endParaRPr lang="es-AR" sz="800" dirty="0"/>
          </a:p>
          <a:p>
            <a:pPr marL="0" indent="0">
              <a:buNone/>
            </a:pPr>
            <a:endParaRPr lang="es-AR" sz="800" dirty="0"/>
          </a:p>
          <a:p>
            <a:pPr marL="0" indent="0">
              <a:buNone/>
            </a:pPr>
            <a:r>
              <a:rPr lang="es-AR" sz="800" dirty="0"/>
              <a:t>           </a:t>
            </a:r>
            <a:r>
              <a:rPr lang="es-AR" sz="1000" dirty="0"/>
              <a:t>©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 </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30</a:t>
            </a:fld>
            <a:endParaRPr lang="es-ES"/>
          </a:p>
        </p:txBody>
      </p:sp>
    </p:spTree>
    <p:extLst>
      <p:ext uri="{BB962C8B-B14F-4D97-AF65-F5344CB8AC3E}">
        <p14:creationId xmlns:p14="http://schemas.microsoft.com/office/powerpoint/2010/main" val="2889243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7992888" cy="4530725"/>
          </a:xfrm>
        </p:spPr>
        <p:txBody>
          <a:bodyPr/>
          <a:lstStyle/>
          <a:p>
            <a:pPr marL="0" indent="0">
              <a:buNone/>
            </a:pPr>
            <a:r>
              <a:rPr lang="es-AR" sz="1600" dirty="0"/>
              <a:t>En definitiva, empero no haber autorizado las obras o, inclusive, en franca desobediencia del </a:t>
            </a:r>
            <a:r>
              <a:rPr lang="es-AR" sz="1600" dirty="0" err="1"/>
              <a:t>consorcista</a:t>
            </a:r>
            <a:r>
              <a:rPr lang="es-AR" sz="1600" dirty="0"/>
              <a:t>, el consorcio deberá responder ante los terceros ajenos, quedándole reservada la acción posterior de repetición contra el infractor (“Así como el consorcio tiene legitimación activa para demandar a alguno o algunos de los </a:t>
            </a:r>
            <a:r>
              <a:rPr lang="es-AR" sz="1600" dirty="0" err="1"/>
              <a:t>consorcistas</a:t>
            </a:r>
            <a:r>
              <a:rPr lang="es-AR" sz="1600" dirty="0"/>
              <a:t> cuando éstos realizan obras prohibidas por la ley, también debe ser sujeto pasivo de la acción cuando tales obras afectan a terceros vecinos; máxime si estuvo a su alcance impedir que las obras se ejecutaren o pudo demandar judicialmente su retiro por proceso sumarísimo [art.15, ley 13.512]”, </a:t>
            </a:r>
            <a:r>
              <a:rPr lang="es-AR" sz="1600" dirty="0" err="1"/>
              <a:t>CNCiv</a:t>
            </a:r>
            <a:r>
              <a:rPr lang="es-AR" sz="1600" dirty="0"/>
              <a:t>., Sala H, 17/05/1994, </a:t>
            </a:r>
            <a:r>
              <a:rPr lang="es-AR" sz="1600" dirty="0" err="1"/>
              <a:t>Jurispr</a:t>
            </a:r>
            <a:r>
              <a:rPr lang="es-AR" sz="1600" dirty="0"/>
              <a:t>. </a:t>
            </a:r>
            <a:r>
              <a:rPr lang="es-AR" sz="1600" dirty="0" err="1"/>
              <a:t>Cám</a:t>
            </a:r>
            <a:r>
              <a:rPr lang="es-AR" sz="1600" dirty="0"/>
              <a:t>. </a:t>
            </a:r>
            <a:r>
              <a:rPr lang="es-AR" sz="1600" dirty="0" err="1"/>
              <a:t>Civ</a:t>
            </a:r>
            <a:r>
              <a:rPr lang="es-AR" sz="1600" dirty="0"/>
              <a:t>., Isis, Sum.6020).</a:t>
            </a:r>
          </a:p>
          <a:p>
            <a:pPr marL="0" indent="0">
              <a:buNone/>
            </a:pPr>
            <a:endParaRPr lang="es-ES" sz="1600" dirty="0"/>
          </a:p>
          <a:p>
            <a:pPr marL="0" indent="0">
              <a:buNone/>
            </a:pPr>
            <a:r>
              <a:rPr lang="es-AR" sz="1600" dirty="0"/>
              <a:t>IV.- </a:t>
            </a:r>
            <a:r>
              <a:rPr lang="es-AR" sz="1600" b="1" u="sng" dirty="0"/>
              <a:t>Concurso y Quiebra del consorcio de propietarios y de los </a:t>
            </a:r>
            <a:r>
              <a:rPr lang="es-AR" sz="1600" b="1" u="sng" dirty="0" err="1"/>
              <a:t>consorcistas</a:t>
            </a:r>
            <a:r>
              <a:rPr lang="es-AR" sz="1600" b="1" u="sng" dirty="0"/>
              <a:t> por deudas consorciales. Su factibilidad</a:t>
            </a:r>
            <a:r>
              <a:rPr lang="es-AR" sz="1600" dirty="0"/>
              <a:t>:</a:t>
            </a:r>
          </a:p>
          <a:p>
            <a:pPr marL="0" indent="0">
              <a:buNone/>
            </a:pPr>
            <a:r>
              <a:rPr lang="es-AR" sz="1600" dirty="0"/>
              <a:t>El consorcio de propietarios es una persona jurídica con caracteres especiales en cuanto a su objeto (art. 148 h).</a:t>
            </a:r>
            <a:endParaRPr lang="es-ES" sz="1600" dirty="0"/>
          </a:p>
          <a:p>
            <a:pPr marL="0" indent="0">
              <a:buNone/>
            </a:pPr>
            <a:r>
              <a:rPr lang="es-AR" sz="1600" dirty="0"/>
              <a:t>Si bien no persigue fines de lucro, nada impide que realice contrataciones que le produzcan beneficios económicos, tales como locación de terrazas y paredes medianeras para publicidad, instalación de antenas para telefonía celular, locación de espacios comunes o locales de su propiedad para producir rentas; etc..</a:t>
            </a:r>
            <a:endParaRPr lang="es-ES" sz="1600" dirty="0"/>
          </a:p>
          <a:p>
            <a:pPr marL="0" indent="0">
              <a:buNone/>
            </a:pPr>
            <a:endParaRPr lang="es-ES"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31</a:t>
            </a:fld>
            <a:endParaRPr lang="es-ES"/>
          </a:p>
        </p:txBody>
      </p:sp>
    </p:spTree>
    <p:extLst>
      <p:ext uri="{BB962C8B-B14F-4D97-AF65-F5344CB8AC3E}">
        <p14:creationId xmlns:p14="http://schemas.microsoft.com/office/powerpoint/2010/main" val="1888594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8003232" cy="5301208"/>
          </a:xfrm>
        </p:spPr>
        <p:txBody>
          <a:bodyPr/>
          <a:lstStyle/>
          <a:p>
            <a:pPr marL="0" indent="0">
              <a:buNone/>
            </a:pPr>
            <a:r>
              <a:rPr lang="es-AR" sz="1600" dirty="0"/>
              <a:t>Existe responsabilidad directa del consorcio (art. 1749) por las deudas contraídas, lo que lo hace naturalmente sujeto pasivo de un proceso </a:t>
            </a:r>
            <a:r>
              <a:rPr lang="es-AR" sz="1600" dirty="0" err="1"/>
              <a:t>falencial</a:t>
            </a:r>
            <a:r>
              <a:rPr lang="es-AR" sz="1600" dirty="0"/>
              <a:t>, ello sin perjuicio de la responsabilidad subsidiaria e ilimitada de los </a:t>
            </a:r>
            <a:r>
              <a:rPr lang="es-AR" sz="1600" dirty="0" err="1"/>
              <a:t>consorcistas</a:t>
            </a:r>
            <a:r>
              <a:rPr lang="es-AR" sz="1600" dirty="0"/>
              <a:t>, pero no solidaria, en caso de insolvencia del consorcio, si es que ésta no ha desaparecido (art. 143 </a:t>
            </a:r>
            <a:r>
              <a:rPr lang="es-AR" sz="1600" dirty="0" err="1"/>
              <a:t>CCyC</a:t>
            </a:r>
            <a:r>
              <a:rPr lang="es-AR" sz="1600" dirty="0"/>
              <a:t>).</a:t>
            </a:r>
          </a:p>
          <a:p>
            <a:pPr marL="0" indent="0">
              <a:buNone/>
            </a:pPr>
            <a:r>
              <a:rPr lang="es-AR" sz="1600" dirty="0"/>
              <a:t>En algunos supuestos, tales como los derivados de daños sufridos por terceros o </a:t>
            </a:r>
            <a:r>
              <a:rPr lang="es-AR" sz="1600" dirty="0" err="1"/>
              <a:t>consorcistas</a:t>
            </a:r>
            <a:r>
              <a:rPr lang="es-AR" sz="1600" dirty="0"/>
              <a:t> por el riesgo o vicio de las cosas riesgosas o viciosas de las cuales son condóminos, podría llegar a pensarse en responsabilidad directa, ilimitada, y solidaria de los propietarios (conforme art. 1723). Esta hipótesis de trabajo podría ser de utilidad plantearla en demandas contra consorcios pequeños (4 o 5 unidades) en las cuales la figura de afectación al régimen de propiedad horizontal ha sido generada para permitir un mayor desarrollo constructivo en terrenos pequeños en los cuales, de no ser por esta posibilidad, sólo se podría haber edificado vivienda unifamiliar.</a:t>
            </a:r>
          </a:p>
          <a:p>
            <a:pPr marL="0" indent="0">
              <a:buNone/>
            </a:pPr>
            <a:r>
              <a:rPr lang="es-AR" sz="1600" dirty="0"/>
              <a:t>Hasta el momento en que se determinen con precisión los alcances, contenido y conformación operativa de esta persona jurídica, creemos habría que aplicarle pautas de los regímenes asociativos más afines, como puede ser la sociedad irregular en lo referido a la responsabilidad civil y la extensión a los </a:t>
            </a:r>
            <a:r>
              <a:rPr lang="es-AR" sz="1600" dirty="0" err="1"/>
              <a:t>consorcistas</a:t>
            </a:r>
            <a:r>
              <a:rPr lang="es-AR" sz="1600" dirty="0"/>
              <a:t>. </a:t>
            </a:r>
          </a:p>
          <a:p>
            <a:pPr marL="0" indent="0">
              <a:buNone/>
            </a:pPr>
            <a:r>
              <a:rPr lang="es-AR" sz="1600" dirty="0"/>
              <a:t>Nada impediría que en caso de que resultare insuficiente el patrimonio del consorcio para afrontar el pago de alguna deuda consorcial podría solicitarse la quiebra de los </a:t>
            </a:r>
            <a:r>
              <a:rPr lang="es-AR" sz="1600" dirty="0" err="1"/>
              <a:t>consorcistas</a:t>
            </a:r>
            <a:r>
              <a:rPr lang="es-AR" sz="1600" dirty="0"/>
              <a:t> en forma individual. </a:t>
            </a:r>
          </a:p>
          <a:p>
            <a:pPr marL="0" indent="0">
              <a:buNone/>
            </a:pPr>
            <a:r>
              <a:rPr lang="es-AR" sz="800" dirty="0"/>
              <a:t>      </a:t>
            </a:r>
          </a:p>
          <a:p>
            <a:pPr marL="0" indent="0">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32</a:t>
            </a:fld>
            <a:endParaRPr lang="es-ES"/>
          </a:p>
        </p:txBody>
      </p:sp>
    </p:spTree>
    <p:extLst>
      <p:ext uri="{BB962C8B-B14F-4D97-AF65-F5344CB8AC3E}">
        <p14:creationId xmlns:p14="http://schemas.microsoft.com/office/powerpoint/2010/main" val="2114665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75240" cy="5256584"/>
          </a:xfrm>
        </p:spPr>
        <p:txBody>
          <a:bodyPr/>
          <a:lstStyle/>
          <a:p>
            <a:pPr marL="0" indent="0">
              <a:buNone/>
            </a:pPr>
            <a:r>
              <a:rPr lang="es-AR" sz="1600" dirty="0"/>
              <a:t>Solicitando la quiebra del </a:t>
            </a:r>
            <a:r>
              <a:rPr lang="es-AR" sz="1600" dirty="0" err="1"/>
              <a:t>consorcista</a:t>
            </a:r>
            <a:r>
              <a:rPr lang="es-AR" sz="1600" dirty="0"/>
              <a:t> éste respondería en la </a:t>
            </a:r>
            <a:r>
              <a:rPr lang="es-AR" sz="1600" b="1" dirty="0"/>
              <a:t>medida de su porcentual</a:t>
            </a:r>
            <a:r>
              <a:rPr lang="es-AR" sz="1600" dirty="0"/>
              <a:t>, viendo afectado además de su unidad también el resto de su patrimonio. </a:t>
            </a:r>
          </a:p>
          <a:p>
            <a:pPr marL="0" indent="0">
              <a:buNone/>
            </a:pPr>
            <a:r>
              <a:rPr lang="es-AR" sz="1600" dirty="0"/>
              <a:t>Los sujetos legitimados para solicitar la quiebra del </a:t>
            </a:r>
            <a:r>
              <a:rPr lang="es-AR" sz="1600" dirty="0" err="1"/>
              <a:t>consorcista</a:t>
            </a:r>
            <a:r>
              <a:rPr lang="es-AR" sz="1600" dirty="0"/>
              <a:t> podrían serlo tanto el consorcio -en el caso de una deuda por expensas- o bien un tercero que sea acreedor del consorcio y los bienes de éste no alcancen para abonar el crédito. </a:t>
            </a:r>
          </a:p>
          <a:p>
            <a:pPr marL="0" indent="0">
              <a:buNone/>
            </a:pPr>
            <a:r>
              <a:rPr lang="es-AR" sz="1600" dirty="0"/>
              <a:t>En el caso de concursos de consorcios estaríamos frente a los pequeños concursos previstos por el art. 288 de la LCQ, en virtud de que se configurarían cualquiera de las hipótesis de esa norma. </a:t>
            </a:r>
          </a:p>
          <a:p>
            <a:pPr marL="0" indent="0">
              <a:buNone/>
            </a:pPr>
            <a:r>
              <a:rPr lang="es-AR" sz="1600" dirty="0"/>
              <a:t>Sería factible la extensión de la quiebra a los </a:t>
            </a:r>
            <a:r>
              <a:rPr lang="es-AR" sz="1600" dirty="0" err="1"/>
              <a:t>consorcistas</a:t>
            </a:r>
            <a:r>
              <a:rPr lang="es-AR" sz="1600" dirty="0"/>
              <a:t> en los casos de que se trate de consorcios de hecho, en los cuales los </a:t>
            </a:r>
            <a:r>
              <a:rPr lang="es-AR" sz="1600" dirty="0" err="1"/>
              <a:t>consorcistas</a:t>
            </a:r>
            <a:r>
              <a:rPr lang="es-AR" sz="1600" dirty="0"/>
              <a:t> serían responsables ilimitadamente. </a:t>
            </a:r>
          </a:p>
          <a:p>
            <a:pPr marL="0" indent="0">
              <a:buNone/>
            </a:pPr>
            <a:r>
              <a:rPr lang="es-AR" sz="1600" dirty="0"/>
              <a:t>En el caso de consorcios en los cuales exista reglamento de propiedad no es posible extender la quiebra en los términos del art. 161 de la LCQ.</a:t>
            </a:r>
          </a:p>
          <a:p>
            <a:pPr marL="0" indent="0">
              <a:buNone/>
            </a:pPr>
            <a:r>
              <a:rPr lang="es-ES" sz="1600" dirty="0"/>
              <a:t>Primer precedente jurisprudencial que admitió el concurso civil de un consorcio: </a:t>
            </a:r>
            <a:r>
              <a:rPr lang="es-ES" sz="1600" dirty="0" err="1"/>
              <a:t>C,Civ.y</a:t>
            </a:r>
            <a:r>
              <a:rPr lang="es-ES" sz="1600" dirty="0"/>
              <a:t> Com. MDP, Sala 1ª, 22/04/1969 (JA 5-1970-649). Fundamentos: verdadero sujeto de derecho.</a:t>
            </a:r>
          </a:p>
          <a:p>
            <a:pPr marL="0" indent="0">
              <a:buNone/>
            </a:pPr>
            <a:r>
              <a:rPr lang="es-ES" sz="1600" dirty="0"/>
              <a:t>Por lo contrario: “Consorcio calle Perú 1724” (</a:t>
            </a:r>
            <a:r>
              <a:rPr lang="es-ES" sz="1600" dirty="0" err="1"/>
              <a:t>C.Nac.Com</a:t>
            </a:r>
            <a:r>
              <a:rPr lang="es-ES" sz="1600" dirty="0"/>
              <a:t>., Sala A, 30/10/1996, Revista del Notariado, nro. 851, enero-marzo 1998, p,133). Fundamentos: excluido de las personas que pueden ser concursadas (art. 2º, último párrafo, ley 24.522).</a:t>
            </a:r>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33</a:t>
            </a:fld>
            <a:endParaRPr lang="es-ES" dirty="0"/>
          </a:p>
        </p:txBody>
      </p:sp>
    </p:spTree>
    <p:extLst>
      <p:ext uri="{BB962C8B-B14F-4D97-AF65-F5344CB8AC3E}">
        <p14:creationId xmlns:p14="http://schemas.microsoft.com/office/powerpoint/2010/main" val="4202506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75240" cy="5373216"/>
          </a:xfrm>
        </p:spPr>
        <p:txBody>
          <a:bodyPr/>
          <a:lstStyle/>
          <a:p>
            <a:pPr marL="0" indent="0">
              <a:buNone/>
            </a:pPr>
            <a:r>
              <a:rPr lang="es-ES" sz="1600" dirty="0"/>
              <a:t>La mera existencia de patrimonio del consorcio no implica que todas las obligaciones le sean imputables al ente con prescindencia de los propietarios que lo integran. Responsabilidad subsidiaria de los propietarios (art. 1747 Cód. </a:t>
            </a:r>
            <a:r>
              <a:rPr lang="es-ES" sz="1600" dirty="0" err="1"/>
              <a:t>Civ</a:t>
            </a:r>
            <a:r>
              <a:rPr lang="es-ES" sz="1600" dirty="0"/>
              <a:t>.),</a:t>
            </a:r>
          </a:p>
          <a:p>
            <a:pPr marL="0" indent="0">
              <a:buNone/>
            </a:pPr>
            <a:r>
              <a:rPr lang="es-ES" sz="1600" dirty="0"/>
              <a:t>Solución “</a:t>
            </a:r>
            <a:r>
              <a:rPr lang="es-ES" sz="1600" dirty="0" err="1"/>
              <a:t>disvaliosa</a:t>
            </a:r>
            <a:r>
              <a:rPr lang="es-ES" sz="1600" dirty="0"/>
              <a:t>  y nociva” provocar la disolución de la comunidad en orden a estar sometida a una </a:t>
            </a:r>
            <a:r>
              <a:rPr lang="es-ES" sz="1600" i="1" dirty="0"/>
              <a:t>indivisión forzosa</a:t>
            </a:r>
            <a:r>
              <a:rPr lang="es-ES" sz="1600" dirty="0"/>
              <a:t>.</a:t>
            </a:r>
          </a:p>
          <a:p>
            <a:pPr marL="0" indent="0">
              <a:buNone/>
            </a:pPr>
            <a:r>
              <a:rPr lang="es-ES" sz="1600" dirty="0"/>
              <a:t>Fallo: “Consorcio de Copropietarios de calle Sarmiento 412 | concurso preventivo” (</a:t>
            </a:r>
            <a:r>
              <a:rPr lang="es-ES" sz="1600" dirty="0" err="1"/>
              <a:t>C.Nac.Com</a:t>
            </a:r>
            <a:r>
              <a:rPr lang="es-ES" sz="1600" dirty="0"/>
              <a:t>, Sala A, 27/02/2014, MJJ85530). </a:t>
            </a:r>
            <a:r>
              <a:rPr lang="es-AR" sz="1600" dirty="0"/>
              <a:t>No resulta posible disociar al consorcio de copropietarios como sujeto concursable toda vez que no es susceptible de ser fallido, desde que es inherente al concurso preventivo el riesgo de su fracaso con la</a:t>
            </a:r>
          </a:p>
          <a:p>
            <a:pPr marL="0" indent="0">
              <a:buNone/>
            </a:pPr>
            <a:r>
              <a:rPr lang="es-AR" sz="1600" dirty="0"/>
              <a:t>consecuente declaración de </a:t>
            </a:r>
            <a:r>
              <a:rPr lang="es-AR" sz="1600" b="1" dirty="0"/>
              <a:t>quiebra</a:t>
            </a:r>
            <a:r>
              <a:rPr lang="es-AR" sz="1600" dirty="0"/>
              <a:t>.</a:t>
            </a:r>
          </a:p>
          <a:p>
            <a:pPr marL="0" indent="0">
              <a:buNone/>
            </a:pPr>
            <a:r>
              <a:rPr lang="es-AR" sz="1600" dirty="0"/>
              <a:t>A los fines de determinar si el consorcio de propietarios resulta sujeto concursable, necesariamente debe repararse en que, si la quiebra: a) impide al fallido celebrar nuevos contratos y actos jurídicos y b) produce la disolución de la persona jurídica, su régimen se presenta como inaplicable al consorcio de propietarios. Ello es así, a poco que se considere que necesariamente el consorcio deberá continuar funcionando y realizando los contratos y actos jurídicos imprescindibles para la administración de las cosas comunes, que el consorcio no será disuelto -lo que es imposible, pues necesariamente continuará operando, como se dijo- y que no será liquidado su patrimonio no ejecutable -consistente los espacios de entrada común, pasillos, escaleras, ascensores, entre otras-, porque seguirá sometido a la permanente ///</a:t>
            </a:r>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34</a:t>
            </a:fld>
            <a:endParaRPr lang="es-ES" dirty="0"/>
          </a:p>
        </p:txBody>
      </p:sp>
    </p:spTree>
    <p:extLst>
      <p:ext uri="{BB962C8B-B14F-4D97-AF65-F5344CB8AC3E}">
        <p14:creationId xmlns:p14="http://schemas.microsoft.com/office/powerpoint/2010/main" val="275123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88640"/>
            <a:ext cx="7772400" cy="1143000"/>
          </a:xfrm>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7992888" cy="5184576"/>
          </a:xfrm>
        </p:spPr>
        <p:txBody>
          <a:bodyPr/>
          <a:lstStyle/>
          <a:p>
            <a:pPr marL="0" indent="0">
              <a:buNone/>
            </a:pPr>
            <a:r>
              <a:rPr lang="es-AR" sz="1600" dirty="0"/>
              <a:t>indivisión forzosa.</a:t>
            </a:r>
          </a:p>
          <a:p>
            <a:pPr marL="0" indent="0">
              <a:buNone/>
            </a:pPr>
            <a:r>
              <a:rPr lang="es-AR" sz="1600" dirty="0"/>
              <a:t>Existe una </a:t>
            </a:r>
            <a:r>
              <a:rPr lang="es-AR" sz="1600" b="1" dirty="0"/>
              <a:t>imposibilidad jurídica, fáctica y funcional </a:t>
            </a:r>
            <a:r>
              <a:rPr lang="es-AR" sz="1600" dirty="0"/>
              <a:t>de aplicar el régimen concursal al consorcio de propietarios, porque decretada la quiebra de una persona de esta especie, tal quiebra no tendría ni podría tener los efectos que le son propios y típicos.</a:t>
            </a:r>
          </a:p>
          <a:p>
            <a:pPr marL="0" indent="0">
              <a:buNone/>
            </a:pPr>
            <a:r>
              <a:rPr lang="es-AR" sz="1600" dirty="0"/>
              <a:t>Dada la imposibilidad de aplicar el régimen </a:t>
            </a:r>
            <a:r>
              <a:rPr lang="es-AR" sz="1600" dirty="0" err="1"/>
              <a:t>falencial</a:t>
            </a:r>
            <a:r>
              <a:rPr lang="es-AR" sz="1600" dirty="0"/>
              <a:t> al caso del consorcio de propietarios, </a:t>
            </a:r>
            <a:r>
              <a:rPr lang="es-AR" sz="1600" i="1" dirty="0"/>
              <a:t>es irrelevante que el consorcio se halle en cesación de pagos</a:t>
            </a:r>
            <a:r>
              <a:rPr lang="es-AR" sz="1600" dirty="0"/>
              <a:t>, ya que la cuestión no pasa por la insolvencia sino por las características de esta peculiar persona jurídica, a la que puede considerarse una persona jurídica necesaria, dado que el consorcio de propiedad horizontal es un recurso jurídico indispensable de ese régimen y que está llamado a perdurar en tanto subsista la misma propiedad horizontal.</a:t>
            </a:r>
          </a:p>
          <a:p>
            <a:pPr marL="0" indent="0">
              <a:buNone/>
            </a:pPr>
            <a:r>
              <a:rPr lang="es-AR" sz="1600" dirty="0"/>
              <a:t>El consorcio de propietarios, en tanto resulta persona necesaria, inevitablemente, debe tener continuidad, no pudiendo disolverse con la consiguiente desaparición del consorcio de la vida jurídica, ya que la indivisión forzosa del inmueble hace ineluctable la permanencia de la comunidad organizada, y el régimen de este derecho real está basado en la existencia del consorcio, ente cuya creación no es optativa sino automática.</a:t>
            </a:r>
          </a:p>
          <a:p>
            <a:pPr marL="0" indent="0">
              <a:buNone/>
            </a:pPr>
            <a:endParaRPr lang="es-ES" sz="16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35</a:t>
            </a:fld>
            <a:endParaRPr lang="es-ES" dirty="0"/>
          </a:p>
        </p:txBody>
      </p:sp>
    </p:spTree>
    <p:extLst>
      <p:ext uri="{BB962C8B-B14F-4D97-AF65-F5344CB8AC3E}">
        <p14:creationId xmlns:p14="http://schemas.microsoft.com/office/powerpoint/2010/main" val="3817995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83568" y="1556792"/>
            <a:ext cx="7992888" cy="5184576"/>
          </a:xfrm>
        </p:spPr>
        <p:txBody>
          <a:bodyPr/>
          <a:lstStyle/>
          <a:p>
            <a:pPr marL="0" indent="0">
              <a:buNone/>
            </a:pPr>
            <a:r>
              <a:rPr lang="es-AR" sz="1600" dirty="0"/>
              <a:t>El consorcio de propiedad horizontal está excluido de la admisibilidad del concurso, mediante una interpretación amplia del último párrafo del art. 2° de la ley 24.522, según el cual no son susceptibles de ser declaradas en concurso, las personas reguladas por las leyes 20.091, 20.321 y 24.241 , así como las excluidas por leyes especiales, entendiendo que la ley 13512 es una ley especial que, dado el modo en</a:t>
            </a:r>
          </a:p>
          <a:p>
            <a:pPr marL="0" indent="0">
              <a:buNone/>
            </a:pPr>
            <a:r>
              <a:rPr lang="es-AR" sz="1600" dirty="0"/>
              <a:t>que dispone sobre el consorcio, lo excluye de la contingencia </a:t>
            </a:r>
            <a:r>
              <a:rPr lang="es-AR" sz="1600" dirty="0" err="1"/>
              <a:t>falencial</a:t>
            </a:r>
            <a:r>
              <a:rPr lang="es-AR" sz="1600" dirty="0"/>
              <a:t> (en el mismo sentido </a:t>
            </a:r>
            <a:r>
              <a:rPr lang="es-AR" sz="1600" dirty="0" err="1"/>
              <a:t>CNCom</a:t>
            </a:r>
            <a:r>
              <a:rPr lang="es-AR" sz="1600" dirty="0"/>
              <a:t>, Sala D, 26/12/05, "Consorcio de Propietarios de Edificio C. Calvo 869/75, le pide la quiebra </a:t>
            </a:r>
            <a:r>
              <a:rPr lang="es-AR" sz="1600" dirty="0" err="1"/>
              <a:t>Alvarez</a:t>
            </a:r>
            <a:r>
              <a:rPr lang="es-AR" sz="1600" dirty="0"/>
              <a:t> </a:t>
            </a:r>
            <a:r>
              <a:rPr lang="es-AR" sz="1600" dirty="0" err="1"/>
              <a:t>Egues</a:t>
            </a:r>
            <a:r>
              <a:rPr lang="es-AR" sz="1600" dirty="0"/>
              <a:t>, </a:t>
            </a:r>
            <a:r>
              <a:rPr lang="es-AR" sz="1600" dirty="0" err="1"/>
              <a:t>Neidi</a:t>
            </a:r>
            <a:r>
              <a:rPr lang="es-AR" sz="1600" dirty="0"/>
              <a:t>" [elDial.com - AA325F]; “Consorcio de Propietarios Edificio </a:t>
            </a:r>
            <a:r>
              <a:rPr lang="es-AR" sz="1600" dirty="0" err="1"/>
              <a:t>Guemes</a:t>
            </a:r>
            <a:r>
              <a:rPr lang="es-AR" sz="1600" dirty="0"/>
              <a:t> 4215 s/ pedido de quiebra (por </a:t>
            </a:r>
            <a:r>
              <a:rPr lang="es-AR" sz="1600" dirty="0" err="1"/>
              <a:t>Fischetti</a:t>
            </a:r>
            <a:r>
              <a:rPr lang="es-AR" sz="1600" dirty="0"/>
              <a:t> </a:t>
            </a:r>
            <a:r>
              <a:rPr lang="es-AR" sz="1600" dirty="0" err="1"/>
              <a:t>Nunzio</a:t>
            </a:r>
            <a:r>
              <a:rPr lang="es-AR" sz="1600" dirty="0"/>
              <a:t>, A.)” – CNCOM – SALA A – 30/12/2010 [elDial.com -AA692B]. </a:t>
            </a:r>
          </a:p>
          <a:p>
            <a:pPr marL="0" indent="0">
              <a:buNone/>
            </a:pPr>
            <a:r>
              <a:rPr lang="es-ES" sz="1600" u="sng" dirty="0"/>
              <a:t>Nuestra posición</a:t>
            </a:r>
            <a:r>
              <a:rPr lang="es-ES" sz="1600" dirty="0"/>
              <a:t>:</a:t>
            </a:r>
          </a:p>
          <a:p>
            <a:pPr marL="0" indent="0">
              <a:buNone/>
            </a:pPr>
            <a:r>
              <a:rPr lang="es-AR" sz="1600" dirty="0"/>
              <a:t>Descartar el argumento de la exclusión en los términos del art. 2º de la Ley 24.522, a partir de la inclusión del consorcio como sujeto de derecho privado en el </a:t>
            </a:r>
            <a:r>
              <a:rPr lang="es-AR" sz="1600" dirty="0" err="1"/>
              <a:t>CCyC</a:t>
            </a:r>
            <a:r>
              <a:rPr lang="es-AR" sz="1600" dirty="0"/>
              <a:t>.</a:t>
            </a:r>
          </a:p>
          <a:p>
            <a:pPr marL="0" indent="0">
              <a:buNone/>
            </a:pPr>
            <a:r>
              <a:rPr lang="es-AR" sz="1600" dirty="0"/>
              <a:t>Descartar el argumento de la imposibilidad de decretar la quiebra por imposibilidad de</a:t>
            </a:r>
          </a:p>
          <a:p>
            <a:pPr marL="0" indent="0">
              <a:buNone/>
            </a:pPr>
            <a:r>
              <a:rPr lang="es-AR" sz="1600" dirty="0"/>
              <a:t>liquidar el patrimonio </a:t>
            </a:r>
            <a:r>
              <a:rPr lang="es-AR" sz="1600" dirty="0" err="1"/>
              <a:t>falimentario</a:t>
            </a:r>
            <a:r>
              <a:rPr lang="es-AR" sz="1600" dirty="0"/>
              <a:t>, pues ello implicaría sostener que es requisito de la quiebra la existencia de patrimonio por liquidar, y si bien es lógico y deseable la apertura de procesos en que resulten satisfechos la totalidad de los acreedores, no solo no es así en la mayoría de los procesos </a:t>
            </a:r>
            <a:r>
              <a:rPr lang="es-AR" sz="1600" dirty="0" err="1"/>
              <a:t>falenciales</a:t>
            </a:r>
            <a:r>
              <a:rPr lang="es-AR" sz="1600" dirty="0"/>
              <a:t>, sino que expresamente se prevén las consecuencias para los casos de quiebra sin activo.</a:t>
            </a:r>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r>
              <a:rPr lang="es-ES" dirty="0"/>
              <a:t> </a:t>
            </a:r>
            <a:fld id="{0507ED6A-3D4B-4AD4-B5DC-FD5EFB34148A}" type="slidenum">
              <a:rPr lang="es-ES" smtClean="0"/>
              <a:pPr>
                <a:defRPr/>
              </a:pPr>
              <a:t>36</a:t>
            </a:fld>
            <a:endParaRPr lang="es-ES" dirty="0"/>
          </a:p>
        </p:txBody>
      </p:sp>
    </p:spTree>
    <p:extLst>
      <p:ext uri="{BB962C8B-B14F-4D97-AF65-F5344CB8AC3E}">
        <p14:creationId xmlns:p14="http://schemas.microsoft.com/office/powerpoint/2010/main" val="2897037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64896" cy="5112568"/>
          </a:xfrm>
        </p:spPr>
        <p:txBody>
          <a:bodyPr/>
          <a:lstStyle/>
          <a:p>
            <a:pPr marL="0" indent="0">
              <a:buNone/>
            </a:pPr>
            <a:r>
              <a:rPr lang="es-AR" sz="1600" dirty="0"/>
              <a:t>Descartar el argumento de la imposibilidad de disolver la persona jurídica fallida, pues ello no es consecuencia del régimen concursal, sino consecuencia especial prevista por el régimen especial que regula cada sujeto en particular, en este caso, las sociedades comerciales.</a:t>
            </a:r>
          </a:p>
          <a:p>
            <a:pPr marL="0" indent="0">
              <a:buNone/>
            </a:pPr>
            <a:r>
              <a:rPr lang="es-AR" sz="1600" dirty="0"/>
              <a:t>Coincidimos con la postura que entiende y extiende la responsabilidad por las deudas consorciales a los integrantes del consorcio con carácter subsidiario y previa excusión de bienes del consorcio.</a:t>
            </a:r>
          </a:p>
          <a:p>
            <a:pPr marL="0" indent="0">
              <a:buNone/>
            </a:pPr>
            <a:r>
              <a:rPr lang="es-AR" sz="1600" dirty="0"/>
              <a:t>Descartar la postura que exige la interpelación y constitución en mora de todos los</a:t>
            </a:r>
          </a:p>
          <a:p>
            <a:pPr marL="0" indent="0">
              <a:buNone/>
            </a:pPr>
            <a:r>
              <a:rPr lang="es-AR" sz="1600" dirty="0"/>
              <a:t>integrantes del consorcio con carácter previo a la apertura del consorcio de propietarios.</a:t>
            </a:r>
          </a:p>
          <a:p>
            <a:pPr marL="0" indent="0">
              <a:buNone/>
            </a:pPr>
            <a:r>
              <a:rPr lang="es-AR" sz="1600" dirty="0"/>
              <a:t>No puede privarse al consorcio de la herramienta que supone el proceso </a:t>
            </a:r>
            <a:r>
              <a:rPr lang="es-AR" sz="1600" dirty="0" err="1"/>
              <a:t>falencial</a:t>
            </a:r>
            <a:r>
              <a:rPr lang="es-AR" sz="1600" dirty="0"/>
              <a:t> respecto de la reestructuración y saneamiento del pasivo.</a:t>
            </a:r>
          </a:p>
          <a:p>
            <a:pPr marL="0" indent="0">
              <a:buNone/>
            </a:pPr>
            <a:r>
              <a:rPr lang="es-AR" sz="1600" dirty="0"/>
              <a:t>No puede privarse a los terceros acreedores de las ventajas que supone el proceso </a:t>
            </a:r>
            <a:r>
              <a:rPr lang="es-AR" sz="1600" dirty="0" err="1"/>
              <a:t>falencial</a:t>
            </a:r>
            <a:r>
              <a:rPr lang="es-AR" sz="1600" dirty="0"/>
              <a:t>.</a:t>
            </a:r>
          </a:p>
          <a:p>
            <a:pPr marL="0" indent="0">
              <a:buNone/>
            </a:pPr>
            <a:endParaRPr lang="es-AR" sz="1600" dirty="0"/>
          </a:p>
          <a:p>
            <a:pPr marL="0" indent="0">
              <a:buNone/>
            </a:pPr>
            <a:r>
              <a:rPr lang="es-AR" sz="1600" dirty="0"/>
              <a:t>V.- </a:t>
            </a:r>
            <a:r>
              <a:rPr lang="es-AR" sz="1600" b="1" u="sng" dirty="0"/>
              <a:t>Dudas en la responsabilidad del consorcio en el nuevo Código Civil y Comercial</a:t>
            </a:r>
            <a:r>
              <a:rPr lang="es-AR" sz="1600" dirty="0"/>
              <a:t>:</a:t>
            </a:r>
          </a:p>
          <a:p>
            <a:pPr marL="0" indent="0">
              <a:buNone/>
            </a:pPr>
            <a:r>
              <a:rPr lang="es-AR" sz="1600" dirty="0"/>
              <a:t>El artículo 2044 reza: “Consorcio. El conjunto de los propietarios de las unidades funcionales constituye la persona jurídica consorcio (…)”,</a:t>
            </a:r>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37</a:t>
            </a:fld>
            <a:endParaRPr lang="es-ES"/>
          </a:p>
        </p:txBody>
      </p:sp>
    </p:spTree>
    <p:extLst>
      <p:ext uri="{BB962C8B-B14F-4D97-AF65-F5344CB8AC3E}">
        <p14:creationId xmlns:p14="http://schemas.microsoft.com/office/powerpoint/2010/main" val="17373049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772400" cy="1143000"/>
          </a:xfrm>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556792"/>
            <a:ext cx="8064896" cy="5112568"/>
          </a:xfrm>
        </p:spPr>
        <p:txBody>
          <a:bodyPr/>
          <a:lstStyle/>
          <a:p>
            <a:pPr marL="0" indent="0" algn="just">
              <a:buNone/>
            </a:pPr>
            <a:r>
              <a:rPr lang="es-AR" sz="1600" dirty="0"/>
              <a:t>El artículo 2041 regula: “Cosas y partes necesariamente comunes. Son cosas y partes necesariamente comunes: a) el terreno; b) los pasillos, vías o elementos que comunican unidades entre sí y a éstas con el exterior; c) los techos, azoteas, terrazas y patios solares; d) los cimientos, columnas, vigas portantes, muros maestros y demás estructuras, incluso las de balcones, indispensables para mantener la seguridad; e) los locales e instalaciones de los servicios centrales; f) las cañerías que conducen fluidos o energía en toda su extensión y los cableados hasta su ingreso en la unidad funcional; g) los locales para alojamiento del encargado, h) los ascensores, montacargas y escaleras mecánicas; i) los muros exteriores y los divisorios de unidades entre sí y con cosas y partes comunes; j) las instalaciones necesarias para el acceso y circulación de personas con discapacidad, fijas o móviles, externas a la unidad funcional, y las vías de evacuación alternativas para casos de siniestros; k) todos los artefactos o instalaciones existentes para servicios de beneficio común; l) los locales destinados a sanitarios o vestuario del personal que trabaja para el consorcio. Esta enumeración tiene carácter enunciativo”.</a:t>
            </a:r>
          </a:p>
          <a:p>
            <a:pPr marL="0" indent="0" algn="just">
              <a:buNone/>
            </a:pPr>
            <a:r>
              <a:rPr lang="es-AR" sz="1600" dirty="0"/>
              <a:t>No se habla aquí de cosas de uso común sino directamente de cosas comunes, o sea, cosas de propiedad común.</a:t>
            </a:r>
          </a:p>
          <a:p>
            <a:pPr marL="0" indent="0" algn="just">
              <a:buNone/>
            </a:pPr>
            <a:r>
              <a:rPr lang="es-AR" sz="1600" dirty="0"/>
              <a:t>Estas cosas comunes, ¿son del consorcio? Evidentemente no, a juzgar lo que dicen, entre otros, los artículos 2046, 2048 y 2056.</a:t>
            </a:r>
          </a:p>
          <a:p>
            <a:pPr marL="0" indent="0" algn="just">
              <a:buNone/>
            </a:pPr>
            <a:endParaRPr lang="es-AR" sz="800" dirty="0"/>
          </a:p>
          <a:p>
            <a:pPr marL="0" indent="0" algn="just">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38</a:t>
            </a:fld>
            <a:endParaRPr lang="es-ES"/>
          </a:p>
        </p:txBody>
      </p:sp>
      <p:sp>
        <p:nvSpPr>
          <p:cNvPr id="5" name="4 Rectángulo"/>
          <p:cNvSpPr/>
          <p:nvPr/>
        </p:nvSpPr>
        <p:spPr>
          <a:xfrm>
            <a:off x="2286000" y="-5619631"/>
            <a:ext cx="4572000" cy="3416320"/>
          </a:xfrm>
          <a:prstGeom prst="rect">
            <a:avLst/>
          </a:prstGeom>
        </p:spPr>
        <p:txBody>
          <a:bodyPr>
            <a:spAutoFit/>
          </a:bodyPr>
          <a:lstStyle/>
          <a:p>
            <a:endParaRPr lang="es-AR" dirty="0"/>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endParaRPr lang="es-AR" dirty="0"/>
          </a:p>
          <a:p>
            <a:endParaRPr lang="es-AR" dirty="0"/>
          </a:p>
        </p:txBody>
      </p:sp>
    </p:spTree>
    <p:extLst>
      <p:ext uri="{BB962C8B-B14F-4D97-AF65-F5344CB8AC3E}">
        <p14:creationId xmlns:p14="http://schemas.microsoft.com/office/powerpoint/2010/main" val="2664114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75240" cy="5328592"/>
          </a:xfrm>
        </p:spPr>
        <p:txBody>
          <a:bodyPr/>
          <a:lstStyle/>
          <a:p>
            <a:pPr marL="0" indent="0">
              <a:buNone/>
            </a:pPr>
            <a:r>
              <a:rPr lang="es-AR" sz="1600" dirty="0"/>
              <a:t>El artículo 2041 dice que son “necesariamente comunes”, entre otras cosas, los ascensores y los muros exteriores. Por lo tanto no son del consorcio.</a:t>
            </a:r>
          </a:p>
          <a:p>
            <a:pPr marL="0" indent="0">
              <a:buNone/>
            </a:pPr>
            <a:endParaRPr lang="es-AR" sz="1600" dirty="0"/>
          </a:p>
          <a:p>
            <a:pPr marL="0" indent="0">
              <a:buNone/>
            </a:pPr>
            <a:r>
              <a:rPr lang="es-AR" sz="1600" dirty="0"/>
              <a:t>Si alguien sufre un accidente en el ascensor o se cae un trozo de mampostería de la medianera, ¿a quién deberá demandar?.</a:t>
            </a:r>
          </a:p>
          <a:p>
            <a:pPr marL="0" indent="0">
              <a:buNone/>
            </a:pPr>
            <a:endParaRPr lang="es-AR" sz="1600" dirty="0"/>
          </a:p>
          <a:p>
            <a:pPr marL="0" indent="0">
              <a:buNone/>
            </a:pPr>
            <a:r>
              <a:rPr lang="es-AR" sz="1600" dirty="0"/>
              <a:t>Si demanda al consorcio éste  podrá decir: “El ascensor (o la medianera) no es mío sino del condominio de los propietarios. Demande al condominio”.</a:t>
            </a:r>
          </a:p>
          <a:p>
            <a:pPr marL="0" indent="0">
              <a:buNone/>
            </a:pPr>
            <a:endParaRPr lang="es-AR" sz="1600" dirty="0"/>
          </a:p>
          <a:p>
            <a:pPr marL="0" indent="0">
              <a:buNone/>
            </a:pPr>
            <a:r>
              <a:rPr lang="es-AR" sz="1600" dirty="0"/>
              <a:t>También se suscitarán problemas si en lugar de pagar se trata de cobrar.</a:t>
            </a:r>
          </a:p>
          <a:p>
            <a:pPr marL="0" indent="0">
              <a:buNone/>
            </a:pPr>
            <a:r>
              <a:rPr lang="es-AR" sz="1600" dirty="0"/>
              <a:t>Supongamos que se alquila la medianera del edificio para la colocación de un cartel de publicidad, ¿adónde irá el dinero que pague el locatario?.</a:t>
            </a:r>
          </a:p>
          <a:p>
            <a:pPr marL="0" indent="0">
              <a:buNone/>
            </a:pPr>
            <a:endParaRPr lang="es-AR" sz="1600" dirty="0"/>
          </a:p>
          <a:p>
            <a:pPr marL="0" indent="0">
              <a:buNone/>
            </a:pPr>
            <a:r>
              <a:rPr lang="es-AR" sz="1600" dirty="0"/>
              <a:t>No tendría por qué ir al consorcio ya que no es el consorcio el propietario de la medianera; debería distribuirse entre los condóminos. Soluciones a las diversas hipótesis.</a:t>
            </a:r>
          </a:p>
          <a:p>
            <a:pPr marL="0" indent="0">
              <a:buNone/>
            </a:pPr>
            <a:endParaRPr lang="es-ES" sz="1600" dirty="0"/>
          </a:p>
          <a:p>
            <a:pPr marL="0" indent="0">
              <a:buNone/>
            </a:pPr>
            <a:endParaRPr lang="es-ES" sz="800" dirty="0"/>
          </a:p>
          <a:p>
            <a:pPr marL="0" indent="0">
              <a:buNone/>
            </a:pPr>
            <a:endParaRPr lang="es-ES" sz="800" dirty="0"/>
          </a:p>
          <a:p>
            <a:pPr marL="0" indent="0">
              <a:buNone/>
            </a:pPr>
            <a:r>
              <a:rPr lang="es-AR" sz="1000" dirty="0"/>
              <a:t> © </a:t>
            </a:r>
            <a:r>
              <a:rPr lang="es-AR" sz="1000" dirty="0" err="1"/>
              <a:t>Abog.Jorge</a:t>
            </a:r>
            <a:r>
              <a:rPr lang="es-AR" sz="1000" dirty="0"/>
              <a:t> C. </a:t>
            </a:r>
            <a:r>
              <a:rPr lang="es-AR" sz="1000" dirty="0" err="1"/>
              <a:t>Resqui</a:t>
            </a:r>
            <a:r>
              <a:rPr lang="es-AR" sz="1000" dirty="0"/>
              <a:t> Pizarro- Reafirmación de los Derechos del </a:t>
            </a:r>
            <a:r>
              <a:rPr lang="es-AR" sz="1000" dirty="0" err="1"/>
              <a:t>Consorcista</a:t>
            </a:r>
            <a:r>
              <a:rPr lang="es-AR" sz="1000" dirty="0"/>
              <a:t> (</a:t>
            </a:r>
            <a:r>
              <a:rPr lang="es-AR" sz="1000" dirty="0" err="1"/>
              <a:t>Re.De.Co</a:t>
            </a:r>
            <a:r>
              <a:rPr lang="es-AR" sz="1000" dirty="0"/>
              <a:t>.) redeco.consorcistas@gmail.com</a:t>
            </a:r>
            <a:endParaRPr lang="es-ES" sz="1000"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39</a:t>
            </a:fld>
            <a:endParaRPr lang="es-ES"/>
          </a:p>
        </p:txBody>
      </p:sp>
    </p:spTree>
    <p:extLst>
      <p:ext uri="{BB962C8B-B14F-4D97-AF65-F5344CB8AC3E}">
        <p14:creationId xmlns:p14="http://schemas.microsoft.com/office/powerpoint/2010/main" val="217930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395536" y="35013"/>
            <a:ext cx="8208912" cy="1143000"/>
          </a:xfrm>
        </p:spPr>
        <p:txBody>
          <a:bodyPr/>
          <a:lstStyle/>
          <a:p>
            <a:pPr algn="ctr" eaLnBrk="1" hangingPunct="1"/>
            <a:r>
              <a:rPr lang="es-AR" sz="1800" b="1" dirty="0">
                <a:latin typeface="Batang" pitchFamily="18" charset="-127"/>
              </a:rPr>
              <a:t>  </a:t>
            </a:r>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6148" name="Rectangle 3"/>
          <p:cNvSpPr>
            <a:spLocks noGrp="1" noChangeArrowheads="1"/>
          </p:cNvSpPr>
          <p:nvPr>
            <p:ph idx="1"/>
          </p:nvPr>
        </p:nvSpPr>
        <p:spPr>
          <a:xfrm>
            <a:off x="611188" y="980729"/>
            <a:ext cx="8002587" cy="7200800"/>
          </a:xfrm>
        </p:spPr>
        <p:txBody>
          <a:bodyPr/>
          <a:lstStyle/>
          <a:p>
            <a:pPr algn="just" eaLnBrk="1" hangingPunct="1">
              <a:buNone/>
            </a:pPr>
            <a:endParaRPr lang="en-US" sz="800" dirty="0">
              <a:cs typeface="Arial" charset="0"/>
            </a:endParaRPr>
          </a:p>
          <a:p>
            <a:pPr algn="just" eaLnBrk="1" hangingPunct="1">
              <a:buNone/>
            </a:pPr>
            <a:r>
              <a:rPr lang="es-AR" sz="1600" dirty="0" err="1">
                <a:cs typeface="Arial" charset="0"/>
              </a:rPr>
              <a:t>CNac.del</a:t>
            </a:r>
            <a:r>
              <a:rPr lang="es-AR" sz="1600" dirty="0">
                <a:cs typeface="Arial" charset="0"/>
              </a:rPr>
              <a:t> Trabajo, en plenario Nº 100 “Nogueira </a:t>
            </a:r>
            <a:r>
              <a:rPr lang="es-AR" sz="1600" dirty="0" err="1">
                <a:cs typeface="Arial" charset="0"/>
              </a:rPr>
              <a:t>Seoane</a:t>
            </a:r>
            <a:r>
              <a:rPr lang="es-AR" sz="1600" dirty="0">
                <a:cs typeface="Arial" charset="0"/>
              </a:rPr>
              <a:t>, José c. Consorcio de Propietarios Tucumán 1629”, 02/12/1965, LL., 121-335, JA., 1966-I-346, JA., reseñas 1974-228, ED., 13-665; entre varios otros).</a:t>
            </a:r>
          </a:p>
          <a:p>
            <a:pPr algn="just" eaLnBrk="1" hangingPunct="1">
              <a:buNone/>
            </a:pPr>
            <a:r>
              <a:rPr lang="es-AR" sz="1600" b="1" dirty="0">
                <a:cs typeface="Arial" charset="0"/>
              </a:rPr>
              <a:t>ARTICULO 2044 </a:t>
            </a:r>
            <a:r>
              <a:rPr lang="es-AR" sz="1600" b="1" dirty="0" err="1">
                <a:cs typeface="Arial" charset="0"/>
              </a:rPr>
              <a:t>CCyC</a:t>
            </a:r>
            <a:r>
              <a:rPr lang="es-AR" sz="1600" dirty="0">
                <a:cs typeface="Arial" charset="0"/>
              </a:rPr>
              <a:t>.-Consorcio. El conjunto de los propietarios de las unidades funcionales constituye la persona jurídica consorcio. Tiene su domicilio en el inmueble. Sus órganos son la asamblea, el consejo de propietarios y el administrador. La personalidad del consorcio se extingue por la desafectación del inmueble del régimen de propiedad horizontal, sea por acuerdo unánime de los propietarios instrumentado en escritura pública o por resolución judicial, inscripta en el registro inmobiliario.</a:t>
            </a:r>
          </a:p>
          <a:p>
            <a:pPr algn="just" eaLnBrk="1" hangingPunct="1">
              <a:buNone/>
            </a:pPr>
            <a:r>
              <a:rPr lang="en-US" sz="1600" dirty="0">
                <a:cs typeface="Arial" charset="0"/>
              </a:rPr>
              <a:t>(</a:t>
            </a:r>
            <a:r>
              <a:rPr lang="en-US" sz="1600" dirty="0" err="1">
                <a:cs typeface="Arial" charset="0"/>
              </a:rPr>
              <a:t>i</a:t>
            </a:r>
            <a:r>
              <a:rPr lang="en-US" sz="1600" dirty="0">
                <a:cs typeface="Arial" charset="0"/>
              </a:rPr>
              <a:t>) </a:t>
            </a:r>
            <a:r>
              <a:rPr lang="es-AR" sz="1600" u="sng" dirty="0">
                <a:cs typeface="Arial" charset="0"/>
              </a:rPr>
              <a:t>Responsabilidad con respecto a los </a:t>
            </a:r>
            <a:r>
              <a:rPr lang="es-AR" sz="1600" u="sng" dirty="0" err="1">
                <a:cs typeface="Arial" charset="0"/>
              </a:rPr>
              <a:t>consorcistas</a:t>
            </a:r>
            <a:r>
              <a:rPr lang="es-AR" sz="1600" dirty="0">
                <a:cs typeface="Arial" charset="0"/>
              </a:rPr>
              <a:t>:</a:t>
            </a:r>
            <a:endParaRPr lang="en-US" sz="1600" dirty="0">
              <a:cs typeface="Arial" charset="0"/>
            </a:endParaRPr>
          </a:p>
          <a:p>
            <a:pPr algn="just" eaLnBrk="1" hangingPunct="1">
              <a:buNone/>
            </a:pPr>
            <a:r>
              <a:rPr lang="es-AR" sz="1600" dirty="0">
                <a:cs typeface="Arial" charset="0"/>
              </a:rPr>
              <a:t>Aquí la responsabilidad es claramente contractual en virtud del estatuto o reglamento de copropiedad y administración del inmueble (contrato) que une al Consorcio con los comuneros que lo integran (“El origen contractual del reglamento de copropiedad y administración hace que el incumplimiento de las obligaciones del consorcio que causa daño a los copropietarios genere una responsabilidad de carácter contractual, por lo que el plazo de prescripción es el que establece el art.4023 del Código Civil”, cfr. </a:t>
            </a:r>
            <a:r>
              <a:rPr lang="es-AR" sz="1600" dirty="0" err="1">
                <a:cs typeface="Arial" charset="0"/>
              </a:rPr>
              <a:t>CNEsp.Civ.y</a:t>
            </a:r>
            <a:r>
              <a:rPr lang="es-AR" sz="1600" dirty="0">
                <a:cs typeface="Arial" charset="0"/>
              </a:rPr>
              <a:t> Com., Sala VI, 17/12/1981, </a:t>
            </a:r>
            <a:r>
              <a:rPr lang="es-AR" sz="1600" dirty="0" err="1">
                <a:cs typeface="Arial" charset="0"/>
              </a:rPr>
              <a:t>Rep.ED</a:t>
            </a:r>
            <a:r>
              <a:rPr lang="es-AR" sz="1600" dirty="0">
                <a:cs typeface="Arial" charset="0"/>
              </a:rPr>
              <a:t>, 17-782. En igual sentido la </a:t>
            </a:r>
            <a:r>
              <a:rPr lang="es-AR" sz="1600" dirty="0" err="1">
                <a:cs typeface="Arial" charset="0"/>
              </a:rPr>
              <a:t>C.NAC.Civ</a:t>
            </a:r>
            <a:r>
              <a:rPr lang="es-AR" sz="1600" dirty="0">
                <a:cs typeface="Arial" charset="0"/>
              </a:rPr>
              <a:t>. SALA J in re “</a:t>
            </a:r>
            <a:r>
              <a:rPr lang="es-AR" sz="1600" dirty="0" err="1">
                <a:cs typeface="Arial" charset="0"/>
              </a:rPr>
              <a:t>Zucherino</a:t>
            </a:r>
            <a:r>
              <a:rPr lang="es-AR" sz="1600" dirty="0">
                <a:cs typeface="Arial" charset="0"/>
              </a:rPr>
              <a:t> de </a:t>
            </a:r>
            <a:r>
              <a:rPr lang="es-AR" sz="1600" dirty="0" err="1">
                <a:cs typeface="Arial" charset="0"/>
              </a:rPr>
              <a:t>Ferenza</a:t>
            </a:r>
            <a:r>
              <a:rPr lang="es-AR" sz="1600" dirty="0">
                <a:cs typeface="Arial" charset="0"/>
              </a:rPr>
              <a:t>, M. D. vs. Consorcio de Propietarios Bulnes 1661 s/ </a:t>
            </a:r>
            <a:r>
              <a:rPr lang="es-AR" sz="1600" dirty="0" err="1">
                <a:cs typeface="Arial" charset="0"/>
              </a:rPr>
              <a:t>ds</a:t>
            </a:r>
            <a:r>
              <a:rPr lang="es-AR" sz="1600" dirty="0">
                <a:cs typeface="Arial" charset="0"/>
              </a:rPr>
              <a:t>. y </a:t>
            </a:r>
            <a:r>
              <a:rPr lang="es-AR" sz="1600" dirty="0" err="1">
                <a:cs typeface="Arial" charset="0"/>
              </a:rPr>
              <a:t>ps</a:t>
            </a:r>
            <a:r>
              <a:rPr lang="es-AR" sz="1600" dirty="0">
                <a:cs typeface="Arial" charset="0"/>
              </a:rPr>
              <a:t>.”, C.089558, Isis, sentencia interlocutoria; entre muchos otros).</a:t>
            </a:r>
          </a:p>
          <a:p>
            <a:pPr algn="just" eaLnBrk="1" hangingPunct="1">
              <a:buNone/>
            </a:pPr>
            <a:r>
              <a:rPr lang="es-AR" sz="1600" dirty="0">
                <a:cs typeface="Arial" charset="0"/>
              </a:rPr>
              <a:t>  </a:t>
            </a:r>
            <a:r>
              <a:rPr lang="en-US" sz="800" dirty="0">
                <a:cs typeface="Arial" charset="0"/>
              </a:rPr>
              <a:t>                                </a:t>
            </a:r>
            <a:r>
              <a:rPr lang="es-AR" sz="800" dirty="0">
                <a:cs typeface="Arial" charset="0"/>
              </a:rPr>
              <a:t> © </a:t>
            </a:r>
            <a:r>
              <a:rPr lang="es-AR" sz="800" dirty="0" err="1">
                <a:cs typeface="Arial" charset="0"/>
              </a:rPr>
              <a:t>Abog.Jorge</a:t>
            </a:r>
            <a:r>
              <a:rPr lang="es-AR" sz="800" dirty="0">
                <a:cs typeface="Arial" charset="0"/>
              </a:rPr>
              <a:t> C. </a:t>
            </a:r>
            <a:r>
              <a:rPr lang="es-AR" sz="800" dirty="0" err="1">
                <a:cs typeface="Arial" charset="0"/>
              </a:rPr>
              <a:t>Resqui</a:t>
            </a:r>
            <a:r>
              <a:rPr lang="es-AR" sz="800" dirty="0">
                <a:cs typeface="Arial" charset="0"/>
              </a:rPr>
              <a:t> Pizarro- Reafirmación de los Derechos del </a:t>
            </a:r>
            <a:r>
              <a:rPr lang="es-AR" sz="800" dirty="0" err="1">
                <a:cs typeface="Arial" charset="0"/>
              </a:rPr>
              <a:t>Consorcista</a:t>
            </a:r>
            <a:r>
              <a:rPr lang="es-AR" sz="800" dirty="0">
                <a:cs typeface="Arial" charset="0"/>
              </a:rPr>
              <a:t> (</a:t>
            </a:r>
            <a:r>
              <a:rPr lang="es-AR" sz="800" dirty="0" err="1">
                <a:cs typeface="Arial" charset="0"/>
              </a:rPr>
              <a:t>Re.De.Co</a:t>
            </a:r>
            <a:r>
              <a:rPr lang="es-AR" sz="800" dirty="0">
                <a:cs typeface="Arial" charset="0"/>
              </a:rPr>
              <a:t>.) redeco.consorcistas@gmail.com</a:t>
            </a:r>
            <a:endParaRPr lang="es-ES" sz="800" dirty="0">
              <a:cs typeface="Arial" charset="0"/>
            </a:endParaRPr>
          </a:p>
        </p:txBody>
      </p:sp>
      <p:sp>
        <p:nvSpPr>
          <p:cNvPr id="6146"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D8736C-C895-489D-8229-0E9F1CFA5692}" type="slidenum">
              <a:rPr lang="es-ES" smtClean="0"/>
              <a:pPr eaLnBrk="1" hangingPunct="1"/>
              <a:t>4</a:t>
            </a:fld>
            <a:endParaRPr lang="es-E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sz="1800" b="1" u="sng" dirty="0">
                <a:latin typeface="Batang" panose="02030600000101010101" pitchFamily="18" charset="-127"/>
                <a:ea typeface="Batang" panose="02030600000101010101" pitchFamily="18" charset="-127"/>
              </a:rPr>
              <a:t>Responsabilidad del Consorcio de Propietarios. Nuevo Código Civil y Comercial</a:t>
            </a:r>
          </a:p>
        </p:txBody>
      </p:sp>
      <p:sp>
        <p:nvSpPr>
          <p:cNvPr id="3" name="2 Marcador de contenido"/>
          <p:cNvSpPr>
            <a:spLocks noGrp="1"/>
          </p:cNvSpPr>
          <p:nvPr>
            <p:ph idx="1"/>
          </p:nvPr>
        </p:nvSpPr>
        <p:spPr>
          <a:xfrm>
            <a:off x="611560" y="1484784"/>
            <a:ext cx="8075240" cy="5373216"/>
          </a:xfrm>
        </p:spPr>
        <p:txBody>
          <a:bodyPr/>
          <a:lstStyle/>
          <a:p>
            <a:pPr marL="0" indent="0">
              <a:buNone/>
            </a:pPr>
            <a:r>
              <a:rPr lang="es-AR" dirty="0"/>
              <a:t>Muchas gracias por vuestra atención.</a:t>
            </a:r>
          </a:p>
          <a:p>
            <a:endParaRPr lang="es-AR" dirty="0"/>
          </a:p>
          <a:p>
            <a:pPr marL="0" indent="0">
              <a:buNone/>
            </a:pPr>
            <a:r>
              <a:rPr lang="es-AR" u="sng" dirty="0"/>
              <a:t>Consultas y/o aportes a</a:t>
            </a:r>
            <a:r>
              <a:rPr lang="es-AR" dirty="0"/>
              <a:t>:</a:t>
            </a:r>
          </a:p>
          <a:p>
            <a:pPr marL="0" indent="0">
              <a:buNone/>
            </a:pPr>
            <a:r>
              <a:rPr lang="es-AR" dirty="0"/>
              <a:t>jrpizarro@rprsabogados.com.ar</a:t>
            </a:r>
          </a:p>
          <a:p>
            <a:pPr marL="0" indent="0">
              <a:buNone/>
            </a:pPr>
            <a:r>
              <a:rPr lang="es-AR" dirty="0"/>
              <a:t>redeco.consorcistas@gmail.com</a:t>
            </a:r>
          </a:p>
          <a:p>
            <a:endParaRPr lang="es-AR" dirty="0"/>
          </a:p>
        </p:txBody>
      </p:sp>
      <p:sp>
        <p:nvSpPr>
          <p:cNvPr id="4" name="3 Marcador de número de diapositiva"/>
          <p:cNvSpPr>
            <a:spLocks noGrp="1"/>
          </p:cNvSpPr>
          <p:nvPr>
            <p:ph type="sldNum" sz="quarter" idx="12"/>
          </p:nvPr>
        </p:nvSpPr>
        <p:spPr/>
        <p:txBody>
          <a:bodyPr/>
          <a:lstStyle/>
          <a:p>
            <a:pPr>
              <a:defRPr/>
            </a:pPr>
            <a:fld id="{0507ED6A-3D4B-4AD4-B5DC-FD5EFB34148A}" type="slidenum">
              <a:rPr lang="es-ES" smtClean="0"/>
              <a:pPr>
                <a:defRPr/>
              </a:pPr>
              <a:t>40</a:t>
            </a:fld>
            <a:endParaRPr lang="es-ES"/>
          </a:p>
        </p:txBody>
      </p:sp>
    </p:spTree>
    <p:extLst>
      <p:ext uri="{BB962C8B-B14F-4D97-AF65-F5344CB8AC3E}">
        <p14:creationId xmlns:p14="http://schemas.microsoft.com/office/powerpoint/2010/main" val="286613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187624" y="332656"/>
            <a:ext cx="7772400" cy="1143000"/>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7172" name="Rectangle 3"/>
          <p:cNvSpPr>
            <a:spLocks noGrp="1" noChangeArrowheads="1"/>
          </p:cNvSpPr>
          <p:nvPr>
            <p:ph idx="1"/>
          </p:nvPr>
        </p:nvSpPr>
        <p:spPr>
          <a:xfrm>
            <a:off x="683568" y="1484784"/>
            <a:ext cx="8003232" cy="6048672"/>
          </a:xfrm>
        </p:spPr>
        <p:txBody>
          <a:bodyPr/>
          <a:lstStyle/>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None/>
            </a:pPr>
            <a:r>
              <a:rPr lang="es-AR" sz="1600" dirty="0">
                <a:cs typeface="Arial" charset="0"/>
              </a:rPr>
              <a:t>Ahora, </a:t>
            </a:r>
            <a:r>
              <a:rPr lang="es-AR" sz="1600" b="1" dirty="0">
                <a:cs typeface="Arial" charset="0"/>
              </a:rPr>
              <a:t>ARTICULO 2560</a:t>
            </a:r>
            <a:r>
              <a:rPr lang="es-AR" sz="1600" dirty="0">
                <a:cs typeface="Arial" charset="0"/>
              </a:rPr>
              <a:t>.- Plazo genérico. El plazo de la prescripción es de </a:t>
            </a:r>
            <a:r>
              <a:rPr lang="es-AR" sz="1600" b="1" dirty="0">
                <a:cs typeface="Arial" charset="0"/>
              </a:rPr>
              <a:t>cinco años</a:t>
            </a:r>
            <a:r>
              <a:rPr lang="es-AR" sz="1600" dirty="0">
                <a:cs typeface="Arial" charset="0"/>
              </a:rPr>
              <a:t>, excepto que esté previsto uno diferente en la legislación local.</a:t>
            </a:r>
          </a:p>
          <a:p>
            <a:pPr eaLnBrk="1" hangingPunct="1">
              <a:lnSpc>
                <a:spcPct val="80000"/>
              </a:lnSpc>
              <a:buNone/>
            </a:pPr>
            <a:r>
              <a:rPr lang="es-AR" sz="1600" dirty="0">
                <a:cs typeface="Arial" charset="0"/>
              </a:rPr>
              <a:t>“Si el consorcio tiene asumidas funciones de seguridad que cumple a través del personal que contrata, es evidente su responsabilidad frente a la deficiente prestación del servicio. Y esta responsabilidad es de carácter contractual, surgiendo expresamente de lo dispuesto en los arts. 512, 902, 903 y 904, </a:t>
            </a:r>
            <a:r>
              <a:rPr lang="es-AR" sz="1600" dirty="0" err="1">
                <a:cs typeface="Arial" charset="0"/>
              </a:rPr>
              <a:t>CCiv</a:t>
            </a:r>
            <a:r>
              <a:rPr lang="es-AR" sz="1600" dirty="0">
                <a:cs typeface="Arial" charset="0"/>
              </a:rPr>
              <a:t>.”(Cámara de Apelaciones Civil y Comercial de Mendoza en autos “</a:t>
            </a:r>
            <a:r>
              <a:rPr lang="es-AR" sz="1600" dirty="0" err="1">
                <a:cs typeface="Arial" charset="0"/>
              </a:rPr>
              <a:t>Abud</a:t>
            </a:r>
            <a:r>
              <a:rPr lang="es-AR" sz="1600" dirty="0">
                <a:cs typeface="Arial" charset="0"/>
              </a:rPr>
              <a:t>, Fernando Hugo c. Consorcio de Propietarios de edificio </a:t>
            </a:r>
            <a:r>
              <a:rPr lang="es-AR" sz="1600" dirty="0" err="1">
                <a:cs typeface="Arial" charset="0"/>
              </a:rPr>
              <a:t>Garage</a:t>
            </a:r>
            <a:r>
              <a:rPr lang="es-AR" sz="1600" dirty="0">
                <a:cs typeface="Arial" charset="0"/>
              </a:rPr>
              <a:t> Libertad” publicado en TribuNet.com.ar.).</a:t>
            </a:r>
            <a:endParaRPr lang="es-ES" sz="1600" dirty="0">
              <a:cs typeface="Arial" charset="0"/>
            </a:endParaRPr>
          </a:p>
          <a:p>
            <a:pPr eaLnBrk="1" hangingPunct="1">
              <a:lnSpc>
                <a:spcPct val="80000"/>
              </a:lnSpc>
              <a:buNone/>
            </a:pPr>
            <a:r>
              <a:rPr lang="es-AR" sz="1600" dirty="0">
                <a:cs typeface="Arial" charset="0"/>
              </a:rPr>
              <a:t>La doctrina entiende, luego de un medular desarrollo, que los daños, restricciones o límites que puede soportar el consocio se hacen extensivos al poseedor y hasta al tenedor que también es acreedor a ciertas obligaciones desde el punto de vista activo, al quedar sometido a la vida consorcial, en su calidad de locatario, sublocatario u ocupante de cualquier unidad funcional dentro de una finca regida por el sistema de la PH, puesto que las que rigen para los derechos reales se extienden al poseedor y aún al mero tenedor, de acuerdo al art. 2418 del Cód. Civil y los arts. 6, 8 y 15 de la ley 13.512 (</a:t>
            </a:r>
            <a:r>
              <a:rPr lang="es-AR" sz="1600" dirty="0" err="1">
                <a:cs typeface="Arial" charset="0"/>
              </a:rPr>
              <a:t>Highton</a:t>
            </a:r>
            <a:r>
              <a:rPr lang="es-AR" sz="1600" dirty="0">
                <a:cs typeface="Arial" charset="0"/>
              </a:rPr>
              <a:t>, Elena I, “Propiedad horizontal y </a:t>
            </a:r>
            <a:r>
              <a:rPr lang="es-AR" sz="1600" dirty="0" err="1">
                <a:cs typeface="Arial" charset="0"/>
              </a:rPr>
              <a:t>prehorizontalidad</a:t>
            </a:r>
            <a:r>
              <a:rPr lang="es-AR" sz="1600" dirty="0">
                <a:cs typeface="Arial" charset="0"/>
              </a:rPr>
              <a:t>”, 2da. ed., pgs.549/550, Hammurabi, Bs.As., 2007).</a:t>
            </a:r>
          </a:p>
          <a:p>
            <a:pPr eaLnBrk="1" hangingPunct="1">
              <a:lnSpc>
                <a:spcPct val="80000"/>
              </a:lnSpc>
              <a:buNone/>
            </a:pPr>
            <a:r>
              <a:rPr lang="es-AR" sz="1600" dirty="0">
                <a:cs typeface="Arial" charset="0"/>
              </a:rPr>
              <a:t>Así, cuando el consorcio daña es su obligación de dar o hacer la que reparará, por lo que se compromete su responsabilidad y lo obliga a resarcir los daños producidos en consonancia con las previsiones de los arts. 1721, 1724 y </a:t>
            </a:r>
            <a:r>
              <a:rPr lang="es-AR" sz="1600" dirty="0" err="1">
                <a:cs typeface="Arial" charset="0"/>
              </a:rPr>
              <a:t>ccdantes</a:t>
            </a:r>
            <a:r>
              <a:rPr lang="es-AR" sz="1600" dirty="0">
                <a:cs typeface="Arial" charset="0"/>
              </a:rPr>
              <a:t>., y los arts. 2037, 2039, 2040, 2041, 2042, 2045,2046, 2048, 2049, 2050 y 2051del </a:t>
            </a:r>
            <a:r>
              <a:rPr lang="es-AR" sz="1600" dirty="0" err="1">
                <a:cs typeface="Arial" charset="0"/>
              </a:rPr>
              <a:t>CCyC</a:t>
            </a:r>
            <a:r>
              <a:rPr lang="es-AR" sz="1600" dirty="0">
                <a:cs typeface="Arial" charset="0"/>
              </a:rPr>
              <a:t> (antes 2, 3 y 8 de la ley especial), además de las normas aplicables del reglamento de propiedad.</a:t>
            </a:r>
            <a:endParaRPr lang="es-ES" sz="1600" dirty="0">
              <a:cs typeface="Arial" charset="0"/>
            </a:endParaRPr>
          </a:p>
          <a:p>
            <a:pPr eaLnBrk="1" hangingPunct="1">
              <a:lnSpc>
                <a:spcPct val="80000"/>
              </a:lnSpc>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None/>
            </a:pPr>
            <a:r>
              <a:rPr lang="es-AR" sz="1000" dirty="0">
                <a:cs typeface="Arial" charset="0"/>
              </a:rPr>
              <a:t> © </a:t>
            </a:r>
            <a:r>
              <a:rPr lang="es-AR" sz="1000" dirty="0" err="1">
                <a:cs typeface="Arial" charset="0"/>
              </a:rPr>
              <a:t>Abog.Jorge</a:t>
            </a:r>
            <a:r>
              <a:rPr lang="es-AR" sz="1000" dirty="0">
                <a:cs typeface="Arial" charset="0"/>
              </a:rPr>
              <a:t> C. </a:t>
            </a:r>
            <a:r>
              <a:rPr lang="es-AR" sz="1000" dirty="0" err="1">
                <a:cs typeface="Arial" charset="0"/>
              </a:rPr>
              <a:t>Resqui</a:t>
            </a:r>
            <a:r>
              <a:rPr lang="es-AR" sz="1000" dirty="0">
                <a:cs typeface="Arial" charset="0"/>
              </a:rPr>
              <a:t> Pizarro- Reafirmación de los Derechos del </a:t>
            </a:r>
            <a:r>
              <a:rPr lang="es-AR" sz="1000" dirty="0" err="1">
                <a:cs typeface="Arial" charset="0"/>
              </a:rPr>
              <a:t>Consorcista</a:t>
            </a:r>
            <a:r>
              <a:rPr lang="es-AR" sz="1000" dirty="0">
                <a:cs typeface="Arial" charset="0"/>
              </a:rPr>
              <a:t> (</a:t>
            </a:r>
            <a:r>
              <a:rPr lang="es-AR" sz="1000" dirty="0" err="1">
                <a:cs typeface="Arial" charset="0"/>
              </a:rPr>
              <a:t>Re.De.Co</a:t>
            </a:r>
            <a:r>
              <a:rPr lang="es-AR" sz="1000" dirty="0">
                <a:cs typeface="Arial" charset="0"/>
              </a:rPr>
              <a:t>.) redeco.consorcistas@gmail.com</a:t>
            </a:r>
            <a:endParaRPr lang="en-US" sz="10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endParaRPr lang="en-US" sz="200" dirty="0">
              <a:cs typeface="Arial" charset="0"/>
            </a:endParaRPr>
          </a:p>
          <a:p>
            <a:pPr eaLnBrk="1" hangingPunct="1">
              <a:lnSpc>
                <a:spcPct val="80000"/>
              </a:lnSpc>
              <a:buFont typeface="Wingdings" pitchFamily="2" charset="2"/>
              <a:buNone/>
            </a:pPr>
            <a:r>
              <a:rPr lang="en-US" sz="800" dirty="0">
                <a:cs typeface="Arial" charset="0"/>
              </a:rPr>
              <a:t>© </a:t>
            </a:r>
            <a:r>
              <a:rPr lang="en-US" sz="800" dirty="0" err="1">
                <a:cs typeface="Arial" charset="0"/>
              </a:rPr>
              <a:t>Abog.Jorge</a:t>
            </a:r>
            <a:r>
              <a:rPr lang="en-US" sz="800" dirty="0">
                <a:cs typeface="Arial" charset="0"/>
              </a:rPr>
              <a:t> C. </a:t>
            </a:r>
            <a:r>
              <a:rPr lang="en-US" sz="800" dirty="0" err="1">
                <a:cs typeface="Arial" charset="0"/>
              </a:rPr>
              <a:t>Resqui</a:t>
            </a:r>
            <a:r>
              <a:rPr lang="en-US" sz="800" dirty="0">
                <a:cs typeface="Arial" charset="0"/>
              </a:rPr>
              <a:t> Pizarro- </a:t>
            </a:r>
            <a:r>
              <a:rPr lang="en-US" sz="800" dirty="0" err="1">
                <a:cs typeface="Arial" charset="0"/>
              </a:rPr>
              <a:t>Reafirmación</a:t>
            </a:r>
            <a:r>
              <a:rPr lang="en-US" sz="800" dirty="0">
                <a:cs typeface="Arial" charset="0"/>
              </a:rPr>
              <a:t> de los </a:t>
            </a:r>
            <a:r>
              <a:rPr lang="en-US" sz="800" dirty="0" err="1">
                <a:cs typeface="Arial" charset="0"/>
              </a:rPr>
              <a:t>Derechos</a:t>
            </a:r>
            <a:r>
              <a:rPr lang="en-US" sz="800" dirty="0">
                <a:cs typeface="Arial" charset="0"/>
              </a:rPr>
              <a:t> del </a:t>
            </a:r>
            <a:r>
              <a:rPr lang="en-US" sz="800" dirty="0" err="1">
                <a:cs typeface="Arial" charset="0"/>
              </a:rPr>
              <a:t>Consorcista</a:t>
            </a:r>
            <a:r>
              <a:rPr lang="en-US" sz="800" dirty="0">
                <a:cs typeface="Arial" charset="0"/>
              </a:rPr>
              <a:t> (</a:t>
            </a:r>
            <a:r>
              <a:rPr lang="en-US" sz="800" dirty="0" err="1">
                <a:cs typeface="Arial" charset="0"/>
              </a:rPr>
              <a:t>Re.De.Co</a:t>
            </a:r>
            <a:r>
              <a:rPr lang="en-US" sz="800" dirty="0">
                <a:cs typeface="Arial" charset="0"/>
              </a:rPr>
              <a:t>.) </a:t>
            </a:r>
            <a:r>
              <a:rPr lang="en-US" sz="800" dirty="0">
                <a:cs typeface="Arial" charset="0"/>
                <a:hlinkClick r:id="rId2"/>
              </a:rPr>
              <a:t>redeco@argentina.com</a:t>
            </a:r>
            <a:r>
              <a:rPr lang="en-US" sz="800" dirty="0">
                <a:cs typeface="Arial" charset="0"/>
              </a:rPr>
              <a:t> www.redeco-consorcistas.blogspot.com</a:t>
            </a:r>
          </a:p>
          <a:p>
            <a:pPr eaLnBrk="1" hangingPunct="1">
              <a:lnSpc>
                <a:spcPct val="80000"/>
              </a:lnSpc>
              <a:buFont typeface="Wingdings" pitchFamily="2" charset="2"/>
              <a:buNone/>
            </a:pPr>
            <a:endParaRPr lang="es-ES" sz="200" dirty="0"/>
          </a:p>
          <a:p>
            <a:pPr eaLnBrk="1" hangingPunct="1">
              <a:lnSpc>
                <a:spcPct val="80000"/>
              </a:lnSpc>
              <a:buFont typeface="Wingdings" pitchFamily="2" charset="2"/>
              <a:buNone/>
            </a:pPr>
            <a:endParaRPr lang="es-AR" sz="200" dirty="0"/>
          </a:p>
          <a:p>
            <a:pPr eaLnBrk="1" hangingPunct="1">
              <a:lnSpc>
                <a:spcPct val="80000"/>
              </a:lnSpc>
              <a:buFont typeface="Wingdings" pitchFamily="2" charset="2"/>
              <a:buNone/>
            </a:pPr>
            <a:endParaRPr lang="es-ES" sz="800" dirty="0"/>
          </a:p>
        </p:txBody>
      </p:sp>
      <p:sp>
        <p:nvSpPr>
          <p:cNvPr id="7170"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201E0B-7EAE-4CF3-980A-E222116B5586}" type="slidenum">
              <a:rPr lang="es-ES" smtClean="0"/>
              <a:pPr eaLnBrk="1" hangingPunct="1"/>
              <a:t>5</a:t>
            </a:fld>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827584" y="260648"/>
            <a:ext cx="7772400" cy="1008112"/>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8196" name="Rectangle 3"/>
          <p:cNvSpPr>
            <a:spLocks noGrp="1" noChangeArrowheads="1"/>
          </p:cNvSpPr>
          <p:nvPr>
            <p:ph idx="1"/>
          </p:nvPr>
        </p:nvSpPr>
        <p:spPr>
          <a:xfrm>
            <a:off x="755576" y="1484784"/>
            <a:ext cx="7843838" cy="5373216"/>
          </a:xfrm>
        </p:spPr>
        <p:txBody>
          <a:bodyPr/>
          <a:lstStyle/>
          <a:p>
            <a:pPr algn="just" eaLnBrk="1" hangingPunct="1">
              <a:lnSpc>
                <a:spcPct val="80000"/>
              </a:lnSpc>
              <a:buNone/>
            </a:pPr>
            <a:endParaRPr lang="es-ES" sz="800" dirty="0">
              <a:cs typeface="Arial" charset="0"/>
            </a:endParaRPr>
          </a:p>
          <a:p>
            <a:pPr algn="just" eaLnBrk="1" hangingPunct="1">
              <a:lnSpc>
                <a:spcPct val="80000"/>
              </a:lnSpc>
              <a:buNone/>
            </a:pPr>
            <a:endParaRPr lang="es-ES" sz="800" dirty="0">
              <a:cs typeface="Arial" charset="0"/>
            </a:endParaRPr>
          </a:p>
          <a:p>
            <a:pPr algn="just" eaLnBrk="1" hangingPunct="1">
              <a:lnSpc>
                <a:spcPct val="80000"/>
              </a:lnSpc>
              <a:buNone/>
            </a:pPr>
            <a:r>
              <a:rPr lang="es-AR" sz="1600" dirty="0">
                <a:cs typeface="Arial" charset="0"/>
              </a:rPr>
              <a:t>Por lo antedicho y la clase de relación jurídica existente entre el ente consorcial y los titulares de dominio de las diversas unidades, resulta comprendida ésta dentro del plazo de prescripción contenido en el art. 2560 del </a:t>
            </a:r>
            <a:r>
              <a:rPr lang="es-AR" sz="1600" dirty="0" err="1">
                <a:cs typeface="Arial" charset="0"/>
              </a:rPr>
              <a:t>CCyC</a:t>
            </a:r>
            <a:r>
              <a:rPr lang="es-AR" sz="1600" dirty="0">
                <a:cs typeface="Arial" charset="0"/>
              </a:rPr>
              <a:t>.</a:t>
            </a:r>
            <a:endParaRPr lang="es-ES" sz="1600" dirty="0">
              <a:cs typeface="Arial" charset="0"/>
            </a:endParaRPr>
          </a:p>
          <a:p>
            <a:pPr algn="just" eaLnBrk="1" hangingPunct="1">
              <a:lnSpc>
                <a:spcPct val="80000"/>
              </a:lnSpc>
              <a:buNone/>
            </a:pPr>
            <a:endParaRPr lang="es-ES" sz="800" dirty="0">
              <a:cs typeface="Arial" charset="0"/>
            </a:endParaRPr>
          </a:p>
          <a:p>
            <a:pPr algn="just" eaLnBrk="1" hangingPunct="1">
              <a:lnSpc>
                <a:spcPct val="80000"/>
              </a:lnSpc>
              <a:buNone/>
            </a:pPr>
            <a:endParaRPr lang="es-ES" sz="800" dirty="0">
              <a:cs typeface="Arial" charset="0"/>
            </a:endParaRPr>
          </a:p>
          <a:p>
            <a:pPr algn="just" eaLnBrk="1" hangingPunct="1">
              <a:lnSpc>
                <a:spcPct val="80000"/>
              </a:lnSpc>
              <a:buNone/>
            </a:pPr>
            <a:r>
              <a:rPr lang="es-AR" sz="1600" dirty="0">
                <a:cs typeface="Arial" charset="0"/>
              </a:rPr>
              <a:t>(ii) </a:t>
            </a:r>
            <a:r>
              <a:rPr lang="es-AR" sz="1600" u="sng" dirty="0">
                <a:cs typeface="Arial" charset="0"/>
              </a:rPr>
              <a:t>Responsabilidad por el hecho de sus dependientes</a:t>
            </a:r>
            <a:r>
              <a:rPr lang="es-AR" sz="1600" dirty="0">
                <a:cs typeface="Arial" charset="0"/>
              </a:rPr>
              <a:t>: </a:t>
            </a:r>
            <a:endParaRPr lang="es-ES" sz="1600" dirty="0">
              <a:cs typeface="Arial" charset="0"/>
            </a:endParaRPr>
          </a:p>
          <a:p>
            <a:pPr algn="just" eaLnBrk="1" hangingPunct="1">
              <a:lnSpc>
                <a:spcPct val="80000"/>
              </a:lnSpc>
              <a:buNone/>
            </a:pPr>
            <a:endParaRPr lang="es-ES" sz="1600" dirty="0">
              <a:cs typeface="Arial" charset="0"/>
            </a:endParaRPr>
          </a:p>
          <a:p>
            <a:pPr algn="just" eaLnBrk="1" hangingPunct="1">
              <a:lnSpc>
                <a:spcPct val="80000"/>
              </a:lnSpc>
              <a:buNone/>
            </a:pPr>
            <a:r>
              <a:rPr lang="es-AR" sz="1600" dirty="0">
                <a:cs typeface="Arial" charset="0"/>
              </a:rPr>
              <a:t>El consorcio también responde contractualmente – y además extracontractualmente – por el hecho de sus dependientes en los términos de los </a:t>
            </a:r>
            <a:r>
              <a:rPr lang="es-AR" sz="1600" dirty="0" err="1">
                <a:cs typeface="Arial" charset="0"/>
              </a:rPr>
              <a:t>arts</a:t>
            </a:r>
            <a:r>
              <a:rPr lang="es-AR" sz="1600" dirty="0">
                <a:cs typeface="Arial" charset="0"/>
              </a:rPr>
              <a:t>, </a:t>
            </a:r>
            <a:r>
              <a:rPr lang="fr-FR" sz="1600" dirty="0">
                <a:cs typeface="Arial" charset="0"/>
              </a:rPr>
              <a:t>732 y 1753</a:t>
            </a:r>
            <a:r>
              <a:rPr lang="es-AR" sz="1600" dirty="0">
                <a:cs typeface="Arial" charset="0"/>
              </a:rPr>
              <a:t> </a:t>
            </a:r>
            <a:r>
              <a:rPr lang="es-AR" sz="1600" dirty="0" err="1">
                <a:cs typeface="Arial" charset="0"/>
              </a:rPr>
              <a:t>CCyC</a:t>
            </a:r>
            <a:r>
              <a:rPr lang="es-AR" sz="1600" dirty="0">
                <a:cs typeface="Arial" charset="0"/>
              </a:rPr>
              <a:t> (antes párrafo 1º del art.1113 del Cód. Civil). Sus dependientes son sus empleados, cualquiera sea la categoría laboral de los mismos conforme al estatuto profesional que regula la actividad de los trabajadores de edificios destinados a la propiedad horizontal, sea para vivienda o renta (Ley 12.981 modificada por las leyes 13.623 y 14.095 y su decreto reglamentario nº 11.296/49).</a:t>
            </a:r>
          </a:p>
          <a:p>
            <a:pPr algn="just" eaLnBrk="1" hangingPunct="1">
              <a:lnSpc>
                <a:spcPct val="80000"/>
              </a:lnSpc>
              <a:buNone/>
            </a:pPr>
            <a:r>
              <a:rPr lang="es-AR" sz="1600" dirty="0">
                <a:cs typeface="Arial" charset="0"/>
              </a:rPr>
              <a:t>Los hechos dañosos cometidos por el dependiente en ocasión o con motivo de su relación laboral generan una responsabilidad indemnizatoria para el empleador.</a:t>
            </a:r>
          </a:p>
          <a:p>
            <a:pPr algn="just" eaLnBrk="1" hangingPunct="1">
              <a:lnSpc>
                <a:spcPct val="80000"/>
              </a:lnSpc>
              <a:buNone/>
            </a:pPr>
            <a:r>
              <a:rPr lang="es-AR" sz="1600" dirty="0">
                <a:cs typeface="Arial" charset="0"/>
              </a:rPr>
              <a:t>No cabe duda, que el contratista, proveedor o prestador de un servicio nos es un dependiente del consorcio. Sin perjuicio de ello la doctrina judicial ha manifestado que “todos los copropietarios se garantizan recíprocamente seguridad, y si alguno de ellos sufre un daño en razón de la ejecución de obras que se decidieran en común, todos, en la misma medida que están obligados a solventarlas con el pago de las expensas, porque son de interés de todos, están también obligados, en la misma proporción, a resarcir el perjuicio ocasionado a///</a:t>
            </a:r>
            <a:endParaRPr lang="es-ES" sz="1600" dirty="0">
              <a:cs typeface="Arial" charset="0"/>
            </a:endParaRPr>
          </a:p>
          <a:p>
            <a:pPr algn="just" eaLnBrk="1" hangingPunct="1">
              <a:lnSpc>
                <a:spcPct val="80000"/>
              </a:lnSpc>
              <a:buNone/>
            </a:pPr>
            <a:endParaRPr lang="es-ES" sz="800" dirty="0">
              <a:cs typeface="Arial" charset="0"/>
            </a:endParaRPr>
          </a:p>
          <a:p>
            <a:pPr algn="just" eaLnBrk="1" hangingPunct="1">
              <a:lnSpc>
                <a:spcPct val="80000"/>
              </a:lnSpc>
              <a:buNone/>
            </a:pPr>
            <a:r>
              <a:rPr lang="es-AR" sz="800" dirty="0">
                <a:cs typeface="Arial" charset="0"/>
              </a:rPr>
              <a:t>             © </a:t>
            </a:r>
            <a:r>
              <a:rPr lang="es-AR" sz="800" dirty="0" err="1">
                <a:cs typeface="Arial" charset="0"/>
              </a:rPr>
              <a:t>Abog.Jorge</a:t>
            </a:r>
            <a:r>
              <a:rPr lang="es-AR" sz="800" dirty="0">
                <a:cs typeface="Arial" charset="0"/>
              </a:rPr>
              <a:t> C. </a:t>
            </a:r>
            <a:r>
              <a:rPr lang="es-AR" sz="800" dirty="0" err="1">
                <a:cs typeface="Arial" charset="0"/>
              </a:rPr>
              <a:t>Resqui</a:t>
            </a:r>
            <a:r>
              <a:rPr lang="es-AR" sz="800" dirty="0">
                <a:cs typeface="Arial" charset="0"/>
              </a:rPr>
              <a:t> Pizarro- Reafirmación de los Derechos del </a:t>
            </a:r>
            <a:r>
              <a:rPr lang="es-AR" sz="800" dirty="0" err="1">
                <a:cs typeface="Arial" charset="0"/>
              </a:rPr>
              <a:t>Consorcista</a:t>
            </a:r>
            <a:r>
              <a:rPr lang="es-AR" sz="800" dirty="0">
                <a:cs typeface="Arial" charset="0"/>
              </a:rPr>
              <a:t> (</a:t>
            </a:r>
            <a:r>
              <a:rPr lang="es-AR" sz="800" dirty="0" err="1">
                <a:cs typeface="Arial" charset="0"/>
              </a:rPr>
              <a:t>Re.De.Co</a:t>
            </a:r>
            <a:r>
              <a:rPr lang="es-AR" sz="800" dirty="0">
                <a:cs typeface="Arial" charset="0"/>
              </a:rPr>
              <a:t>.) redeco.consorcistas@gmail.com</a:t>
            </a:r>
          </a:p>
          <a:p>
            <a:pPr algn="just" eaLnBrk="1" hangingPunct="1">
              <a:lnSpc>
                <a:spcPct val="80000"/>
              </a:lnSpc>
              <a:buNone/>
            </a:pPr>
            <a:endParaRPr lang="es-AR" sz="800" dirty="0">
              <a:cs typeface="Arial" charset="0"/>
            </a:endParaRPr>
          </a:p>
          <a:p>
            <a:pPr algn="just" eaLnBrk="1" hangingPunct="1">
              <a:lnSpc>
                <a:spcPct val="80000"/>
              </a:lnSpc>
              <a:buNone/>
            </a:pPr>
            <a:endParaRPr lang="es-AR" sz="1600" dirty="0">
              <a:cs typeface="Arial" charset="0"/>
            </a:endParaRPr>
          </a:p>
          <a:p>
            <a:pPr algn="just" eaLnBrk="1" hangingPunct="1">
              <a:lnSpc>
                <a:spcPct val="80000"/>
              </a:lnSpc>
              <a:buNone/>
            </a:pPr>
            <a:endParaRPr lang="es-AR" sz="1600" dirty="0">
              <a:cs typeface="Arial" charset="0"/>
            </a:endParaRPr>
          </a:p>
          <a:p>
            <a:pPr algn="just"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None/>
            </a:pPr>
            <a:endParaRPr lang="es-AR"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r>
              <a:rPr lang="en-US" sz="1600" dirty="0">
                <a:cs typeface="Arial" charset="0"/>
              </a:rPr>
              <a:t>   </a:t>
            </a: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r>
              <a:rPr lang="en-US" sz="800" dirty="0">
                <a:cs typeface="Arial" charset="0"/>
              </a:rPr>
              <a:t>   © </a:t>
            </a:r>
            <a:r>
              <a:rPr lang="en-US" sz="800" dirty="0" err="1">
                <a:cs typeface="Arial" charset="0"/>
              </a:rPr>
              <a:t>Abog.Jorge</a:t>
            </a:r>
            <a:r>
              <a:rPr lang="en-US" sz="800" dirty="0">
                <a:cs typeface="Arial" charset="0"/>
              </a:rPr>
              <a:t> C. </a:t>
            </a:r>
            <a:r>
              <a:rPr lang="en-US" sz="800" dirty="0" err="1">
                <a:cs typeface="Arial" charset="0"/>
              </a:rPr>
              <a:t>Resqui</a:t>
            </a:r>
            <a:r>
              <a:rPr lang="en-US" sz="800" dirty="0">
                <a:cs typeface="Arial" charset="0"/>
              </a:rPr>
              <a:t> Pizarro- </a:t>
            </a:r>
            <a:r>
              <a:rPr lang="en-US" sz="800" dirty="0" err="1">
                <a:cs typeface="Arial" charset="0"/>
              </a:rPr>
              <a:t>Reafirmación</a:t>
            </a:r>
            <a:r>
              <a:rPr lang="en-US" sz="800" dirty="0">
                <a:cs typeface="Arial" charset="0"/>
              </a:rPr>
              <a:t> de los </a:t>
            </a:r>
            <a:r>
              <a:rPr lang="en-US" sz="800" dirty="0" err="1">
                <a:cs typeface="Arial" charset="0"/>
              </a:rPr>
              <a:t>Derechos</a:t>
            </a:r>
            <a:r>
              <a:rPr lang="en-US" sz="800" dirty="0">
                <a:cs typeface="Arial" charset="0"/>
              </a:rPr>
              <a:t> del </a:t>
            </a:r>
            <a:r>
              <a:rPr lang="en-US" sz="800" dirty="0" err="1">
                <a:cs typeface="Arial" charset="0"/>
              </a:rPr>
              <a:t>Consorcista</a:t>
            </a:r>
            <a:r>
              <a:rPr lang="en-US" sz="800" dirty="0">
                <a:cs typeface="Arial" charset="0"/>
              </a:rPr>
              <a:t> (</a:t>
            </a:r>
            <a:r>
              <a:rPr lang="en-US" sz="800" dirty="0" err="1">
                <a:cs typeface="Arial" charset="0"/>
              </a:rPr>
              <a:t>Re.De.Co</a:t>
            </a:r>
            <a:r>
              <a:rPr lang="en-US" sz="800" dirty="0">
                <a:cs typeface="Arial" charset="0"/>
              </a:rPr>
              <a:t>.) </a:t>
            </a:r>
            <a:r>
              <a:rPr lang="en-US" sz="800" dirty="0">
                <a:cs typeface="Arial" charset="0"/>
                <a:hlinkClick r:id="rId2"/>
              </a:rPr>
              <a:t>redeco@argentina.com</a:t>
            </a:r>
            <a:r>
              <a:rPr lang="en-US" sz="800" dirty="0">
                <a:cs typeface="Arial" charset="0"/>
              </a:rPr>
              <a:t> www.redeco-consorcistas.blogspot.com</a:t>
            </a:r>
          </a:p>
          <a:p>
            <a:pPr eaLnBrk="1" hangingPunct="1">
              <a:lnSpc>
                <a:spcPct val="80000"/>
              </a:lnSpc>
              <a:buFont typeface="Wingdings" pitchFamily="2" charset="2"/>
              <a:buNone/>
            </a:pPr>
            <a:endParaRPr lang="es-ES" sz="800" dirty="0"/>
          </a:p>
          <a:p>
            <a:pPr eaLnBrk="1" hangingPunct="1">
              <a:lnSpc>
                <a:spcPct val="80000"/>
              </a:lnSpc>
              <a:buFont typeface="Wingdings" pitchFamily="2" charset="2"/>
              <a:buNone/>
            </a:pPr>
            <a:endParaRPr lang="es-ES" sz="800" dirty="0"/>
          </a:p>
        </p:txBody>
      </p:sp>
      <p:sp>
        <p:nvSpPr>
          <p:cNvPr id="8194"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4A387E-2C00-452E-8F33-FA3FE9569AEA}" type="slidenum">
              <a:rPr lang="es-ES" smtClean="0"/>
              <a:pPr eaLnBrk="1" hangingPunct="1"/>
              <a:t>6</a:t>
            </a:fld>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9220" name="Rectangle 3"/>
          <p:cNvSpPr>
            <a:spLocks noGrp="1" noChangeArrowheads="1"/>
          </p:cNvSpPr>
          <p:nvPr>
            <p:ph idx="1"/>
          </p:nvPr>
        </p:nvSpPr>
        <p:spPr>
          <a:xfrm>
            <a:off x="755576" y="1484784"/>
            <a:ext cx="7772400" cy="5184576"/>
          </a:xfrm>
        </p:spPr>
        <p:txBody>
          <a:bodyPr/>
          <a:lstStyle/>
          <a:p>
            <a:pPr algn="just" eaLnBrk="1" hangingPunct="1">
              <a:lnSpc>
                <a:spcPct val="80000"/>
              </a:lnSpc>
              <a:buNone/>
            </a:pPr>
            <a:endParaRPr lang="es-AR" sz="1600" dirty="0">
              <a:cs typeface="Arial" charset="0"/>
            </a:endParaRPr>
          </a:p>
          <a:p>
            <a:pPr algn="just" eaLnBrk="1" hangingPunct="1">
              <a:lnSpc>
                <a:spcPct val="80000"/>
              </a:lnSpc>
              <a:buNone/>
            </a:pPr>
            <a:r>
              <a:rPr lang="es-AR" sz="1600" dirty="0">
                <a:cs typeface="Arial" charset="0"/>
              </a:rPr>
              <a:t>///uno de ellos, más allá de la acción de repetición que pueda caberles, contra el responsable del daño. De tal modo se saca provecho de un postulado de justicia distributiva que debe imperar en las relaciones de comunidad” (</a:t>
            </a:r>
            <a:r>
              <a:rPr lang="es-AR" sz="1600" dirty="0" err="1">
                <a:cs typeface="Arial" charset="0"/>
              </a:rPr>
              <a:t>CNCiv</a:t>
            </a:r>
            <a:r>
              <a:rPr lang="es-AR" sz="1600" dirty="0">
                <a:cs typeface="Arial" charset="0"/>
              </a:rPr>
              <a:t>., Sala A, octubre 6-1986, “Consorcio de Propietarios Edificio Fracción ‘F’, Manzana 119, Barrio III, Catalina Sud c. Vega, Carlos O. s. acción declarativa” y “Vega, Carlos O. c. Consorcio de Propietarios Edificio Fracción ‘F’, Manzana 119, Barrio III, Catalina Sud s. daños y perjuicios”, LL, 1987-A, 464 – DJ, 987-I-700).</a:t>
            </a:r>
          </a:p>
          <a:p>
            <a:pPr algn="just" eaLnBrk="1" hangingPunct="1">
              <a:lnSpc>
                <a:spcPct val="80000"/>
              </a:lnSpc>
              <a:buNone/>
            </a:pPr>
            <a:endParaRPr lang="es-AR" sz="1600" dirty="0">
              <a:cs typeface="Arial" charset="0"/>
            </a:endParaRPr>
          </a:p>
          <a:p>
            <a:pPr algn="just" eaLnBrk="1" hangingPunct="1">
              <a:lnSpc>
                <a:spcPct val="80000"/>
              </a:lnSpc>
              <a:buNone/>
            </a:pPr>
            <a:r>
              <a:rPr lang="es-ES" sz="1600" dirty="0">
                <a:cs typeface="Arial" charset="0"/>
              </a:rPr>
              <a:t>(iii) </a:t>
            </a:r>
            <a:r>
              <a:rPr lang="es-AR" sz="1600" u="sng" dirty="0">
                <a:cs typeface="Arial" charset="0"/>
              </a:rPr>
              <a:t>Responsabilidad por los hechos de los </a:t>
            </a:r>
            <a:r>
              <a:rPr lang="es-AR" sz="1600" u="sng" dirty="0" err="1">
                <a:cs typeface="Arial" charset="0"/>
              </a:rPr>
              <a:t>consorcistas</a:t>
            </a:r>
            <a:r>
              <a:rPr lang="es-AR" sz="1600" dirty="0">
                <a:cs typeface="Arial" charset="0"/>
              </a:rPr>
              <a:t>: </a:t>
            </a:r>
            <a:endParaRPr lang="es-ES" sz="1600" dirty="0">
              <a:cs typeface="Arial" charset="0"/>
            </a:endParaRPr>
          </a:p>
          <a:p>
            <a:pPr algn="just" eaLnBrk="1" hangingPunct="1">
              <a:lnSpc>
                <a:spcPct val="80000"/>
              </a:lnSpc>
              <a:buNone/>
            </a:pPr>
            <a:r>
              <a:rPr lang="es-AR" sz="1600" dirty="0">
                <a:cs typeface="Arial" charset="0"/>
              </a:rPr>
              <a:t>Se responsabiliza al consorcio de copropietarios por el obrar culpable de alguno de sus integrantes, que no puede ser individualizado ?.</a:t>
            </a:r>
          </a:p>
          <a:p>
            <a:pPr algn="just" eaLnBrk="1" hangingPunct="1">
              <a:lnSpc>
                <a:spcPct val="80000"/>
              </a:lnSpc>
              <a:buNone/>
            </a:pPr>
            <a:r>
              <a:rPr lang="es-AR" sz="1600" dirty="0">
                <a:cs typeface="Arial" charset="0"/>
              </a:rPr>
              <a:t>Responsabilidad colectiva y anónima</a:t>
            </a:r>
          </a:p>
          <a:p>
            <a:pPr algn="just" eaLnBrk="1" hangingPunct="1">
              <a:lnSpc>
                <a:spcPct val="80000"/>
              </a:lnSpc>
              <a:buNone/>
            </a:pPr>
            <a:r>
              <a:rPr lang="es-AR" sz="1600" dirty="0">
                <a:cs typeface="Arial" charset="0"/>
              </a:rPr>
              <a:t> </a:t>
            </a:r>
            <a:r>
              <a:rPr lang="es-AR" sz="1600" b="1" dirty="0">
                <a:cs typeface="Arial" charset="0"/>
              </a:rPr>
              <a:t>ARTICULO 1760</a:t>
            </a:r>
            <a:r>
              <a:rPr lang="es-AR" sz="1600" dirty="0">
                <a:cs typeface="Arial" charset="0"/>
              </a:rPr>
              <a:t>.- Cosa suspendida o arrojada. Si de una parte de un edificio cae una cosa, o si ésta es arrojada, los dueños y ocupantes de dicha parte responden solidariamente por el daño que cause. Sólo se libera quien demuestre que no participó en su producción.</a:t>
            </a:r>
          </a:p>
          <a:p>
            <a:pPr algn="just" eaLnBrk="1" hangingPunct="1">
              <a:lnSpc>
                <a:spcPct val="80000"/>
              </a:lnSpc>
              <a:buNone/>
            </a:pPr>
            <a:r>
              <a:rPr lang="es-AR" sz="1600" dirty="0">
                <a:cs typeface="Arial" charset="0"/>
              </a:rPr>
              <a:t> </a:t>
            </a:r>
            <a:r>
              <a:rPr lang="es-AR" sz="1600" b="1" dirty="0">
                <a:cs typeface="Arial" charset="0"/>
              </a:rPr>
              <a:t>ARTICULO 1761</a:t>
            </a:r>
            <a:r>
              <a:rPr lang="es-AR" sz="1600" dirty="0">
                <a:cs typeface="Arial" charset="0"/>
              </a:rPr>
              <a:t>.- Autor anónimo. Si el daño proviene de un miembro no identificado de un grupo determinado responden solidariamente todos sus integrantes, excepto aquel que demuestre que no ha contribuido a su producción.</a:t>
            </a:r>
          </a:p>
          <a:p>
            <a:pPr algn="just" eaLnBrk="1" hangingPunct="1">
              <a:lnSpc>
                <a:spcPct val="80000"/>
              </a:lnSpc>
              <a:buNone/>
            </a:pPr>
            <a:r>
              <a:rPr lang="es-AR" sz="1600" dirty="0">
                <a:cs typeface="Arial" charset="0"/>
              </a:rPr>
              <a:t> </a:t>
            </a:r>
          </a:p>
          <a:p>
            <a:pPr eaLnBrk="1" hangingPunct="1">
              <a:lnSpc>
                <a:spcPct val="80000"/>
              </a:lnSpc>
              <a:buNone/>
            </a:pPr>
            <a:r>
              <a:rPr lang="es-AR" sz="800" dirty="0">
                <a:cs typeface="Arial" charset="0"/>
              </a:rPr>
              <a:t> © </a:t>
            </a:r>
            <a:r>
              <a:rPr lang="es-AR" sz="800" dirty="0" err="1">
                <a:cs typeface="Arial" charset="0"/>
              </a:rPr>
              <a:t>Abog.Jorge</a:t>
            </a:r>
            <a:r>
              <a:rPr lang="es-AR" sz="800" dirty="0">
                <a:cs typeface="Arial" charset="0"/>
              </a:rPr>
              <a:t> C. </a:t>
            </a:r>
            <a:r>
              <a:rPr lang="es-AR" sz="800" dirty="0" err="1">
                <a:cs typeface="Arial" charset="0"/>
              </a:rPr>
              <a:t>Resqui</a:t>
            </a:r>
            <a:r>
              <a:rPr lang="es-AR" sz="800" dirty="0">
                <a:cs typeface="Arial" charset="0"/>
              </a:rPr>
              <a:t> Pizarro- Reafirmación de los Derechos del </a:t>
            </a:r>
            <a:r>
              <a:rPr lang="es-AR" sz="800" dirty="0" err="1">
                <a:cs typeface="Arial" charset="0"/>
              </a:rPr>
              <a:t>Consorcista</a:t>
            </a:r>
            <a:r>
              <a:rPr lang="es-AR" sz="800" dirty="0">
                <a:cs typeface="Arial" charset="0"/>
              </a:rPr>
              <a:t> (</a:t>
            </a:r>
            <a:r>
              <a:rPr lang="es-AR" sz="800" dirty="0" err="1">
                <a:cs typeface="Arial" charset="0"/>
              </a:rPr>
              <a:t>Re.De.Co</a:t>
            </a:r>
            <a:r>
              <a:rPr lang="es-AR" sz="800" dirty="0">
                <a:cs typeface="Arial" charset="0"/>
              </a:rPr>
              <a:t>.) redeco.consorcistas@gmail.com</a:t>
            </a: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8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endParaRPr lang="en-US" sz="1600" dirty="0">
              <a:cs typeface="Arial" charset="0"/>
            </a:endParaRPr>
          </a:p>
          <a:p>
            <a:pPr eaLnBrk="1" hangingPunct="1">
              <a:lnSpc>
                <a:spcPct val="80000"/>
              </a:lnSpc>
              <a:buFont typeface="Wingdings" pitchFamily="2" charset="2"/>
              <a:buNone/>
            </a:pPr>
            <a:r>
              <a:rPr lang="en-US" sz="1600" dirty="0">
                <a:cs typeface="Arial" charset="0"/>
              </a:rPr>
              <a:t>     © </a:t>
            </a:r>
            <a:r>
              <a:rPr lang="en-US" sz="1600" dirty="0" err="1">
                <a:cs typeface="Arial" charset="0"/>
              </a:rPr>
              <a:t>Abog.Jorge</a:t>
            </a:r>
            <a:r>
              <a:rPr lang="en-US" sz="1600" dirty="0">
                <a:cs typeface="Arial" charset="0"/>
              </a:rPr>
              <a:t> C. </a:t>
            </a:r>
            <a:r>
              <a:rPr lang="en-US" sz="1600" dirty="0" err="1">
                <a:cs typeface="Arial" charset="0"/>
              </a:rPr>
              <a:t>Resqui</a:t>
            </a:r>
            <a:r>
              <a:rPr lang="en-US" sz="1600" dirty="0">
                <a:cs typeface="Arial" charset="0"/>
              </a:rPr>
              <a:t> Pizarro- </a:t>
            </a:r>
            <a:r>
              <a:rPr lang="en-US" sz="1600" dirty="0" err="1">
                <a:cs typeface="Arial" charset="0"/>
              </a:rPr>
              <a:t>Reafirmación</a:t>
            </a:r>
            <a:r>
              <a:rPr lang="en-US" sz="1600" dirty="0">
                <a:cs typeface="Arial" charset="0"/>
              </a:rPr>
              <a:t> de los </a:t>
            </a:r>
            <a:r>
              <a:rPr lang="en-US" sz="1600" dirty="0" err="1">
                <a:cs typeface="Arial" charset="0"/>
              </a:rPr>
              <a:t>Derechos</a:t>
            </a:r>
            <a:r>
              <a:rPr lang="en-US" sz="1600" dirty="0">
                <a:cs typeface="Arial" charset="0"/>
              </a:rPr>
              <a:t> del </a:t>
            </a:r>
            <a:r>
              <a:rPr lang="en-US" sz="1600" dirty="0" err="1">
                <a:cs typeface="Arial" charset="0"/>
              </a:rPr>
              <a:t>Consorcista</a:t>
            </a:r>
            <a:r>
              <a:rPr lang="en-US" sz="1600" dirty="0">
                <a:cs typeface="Arial" charset="0"/>
              </a:rPr>
              <a:t> (</a:t>
            </a:r>
            <a:r>
              <a:rPr lang="en-US" sz="1600" dirty="0" err="1">
                <a:cs typeface="Arial" charset="0"/>
              </a:rPr>
              <a:t>Re.De.Co</a:t>
            </a:r>
            <a:r>
              <a:rPr lang="en-US" sz="1600" dirty="0">
                <a:cs typeface="Arial" charset="0"/>
              </a:rPr>
              <a:t>.) </a:t>
            </a:r>
            <a:r>
              <a:rPr lang="en-US" sz="1600" dirty="0">
                <a:cs typeface="Arial" charset="0"/>
                <a:hlinkClick r:id="rId2"/>
              </a:rPr>
              <a:t>redeco@argentina.com</a:t>
            </a:r>
            <a:r>
              <a:rPr lang="en-US" sz="1600" dirty="0">
                <a:cs typeface="Arial" charset="0"/>
              </a:rPr>
              <a:t> www.redeco-consorcistas.blogspot.com</a:t>
            </a:r>
          </a:p>
          <a:p>
            <a:pPr eaLnBrk="1" hangingPunct="1">
              <a:lnSpc>
                <a:spcPct val="80000"/>
              </a:lnSpc>
              <a:buFont typeface="Wingdings" pitchFamily="2" charset="2"/>
              <a:buNone/>
            </a:pPr>
            <a:endParaRPr lang="es-ES" sz="1600" dirty="0"/>
          </a:p>
        </p:txBody>
      </p:sp>
      <p:sp>
        <p:nvSpPr>
          <p:cNvPr id="9218"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F27B097-D7F8-4C75-8D42-01F82649B56D}" type="slidenum">
              <a:rPr lang="es-ES" smtClean="0"/>
              <a:pPr eaLnBrk="1" hangingPunct="1"/>
              <a:t>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0244" name="Rectangle 3"/>
          <p:cNvSpPr>
            <a:spLocks noGrp="1" noChangeArrowheads="1"/>
          </p:cNvSpPr>
          <p:nvPr>
            <p:ph idx="1"/>
          </p:nvPr>
        </p:nvSpPr>
        <p:spPr>
          <a:xfrm>
            <a:off x="611560" y="1484784"/>
            <a:ext cx="8003282" cy="5544616"/>
          </a:xfrm>
        </p:spPr>
        <p:txBody>
          <a:bodyPr/>
          <a:lstStyle/>
          <a:p>
            <a:pPr eaLnBrk="1" hangingPunct="1">
              <a:lnSpc>
                <a:spcPct val="80000"/>
              </a:lnSpc>
              <a:buFont typeface="Wingdings" pitchFamily="2" charset="2"/>
              <a:buNone/>
            </a:pPr>
            <a:endParaRPr lang="en-US" sz="100" dirty="0">
              <a:cs typeface="Arial" charset="0"/>
            </a:endParaRPr>
          </a:p>
          <a:p>
            <a:pPr eaLnBrk="1" hangingPunct="1">
              <a:lnSpc>
                <a:spcPct val="80000"/>
              </a:lnSpc>
              <a:buNone/>
            </a:pPr>
            <a:r>
              <a:rPr lang="es-AR" sz="1600" b="1" dirty="0">
                <a:cs typeface="Arial" charset="0"/>
              </a:rPr>
              <a:t>ARTICULO 1762</a:t>
            </a:r>
            <a:r>
              <a:rPr lang="es-AR" sz="1600" dirty="0">
                <a:cs typeface="Arial" charset="0"/>
              </a:rPr>
              <a:t>.- Actividad peligrosa de un grupo. Si un grupo realiza una actividad peligrosa para terceros, todos sus integrantes responden solidariamente por el daño causado por uno o más de sus miembros. Sólo se libera quien demuestra que no integraba el grupo.  </a:t>
            </a:r>
            <a:r>
              <a:rPr lang="es-AR" sz="1600" u="sng" dirty="0">
                <a:cs typeface="Arial" charset="0"/>
              </a:rPr>
              <a:t>Hasta ahora</a:t>
            </a:r>
            <a:r>
              <a:rPr lang="es-AR" sz="1600" dirty="0">
                <a:cs typeface="Arial" charset="0"/>
              </a:rPr>
              <a:t>:</a:t>
            </a:r>
          </a:p>
          <a:p>
            <a:pPr eaLnBrk="1" hangingPunct="1">
              <a:lnSpc>
                <a:spcPct val="80000"/>
              </a:lnSpc>
              <a:buNone/>
            </a:pPr>
            <a:r>
              <a:rPr lang="es-AR" sz="1600" dirty="0">
                <a:cs typeface="Arial" charset="0"/>
              </a:rPr>
              <a:t>«Habiendo quedado acreditado que personas desconocidas del edificio de la demandada han arrojado distintos tipos de desperdicios al patio de la actora, corresponde responsabilizar al consorcio por no haberse individualizado al autor o autores de tales acciones, pues resultaría irrazonable exigir al damnificado una vigilia permanente para filmar o fotografiar al autor de tales actos en el momento preciso en que se le ocurre ejecutar su acción [. . .] Por otra parte, lamentablemente tampoco abundan los vecinos solidarios que colaboran a individualizar a aquellos insociables» (</a:t>
            </a:r>
            <a:r>
              <a:rPr lang="es-AR" sz="1600" dirty="0" err="1">
                <a:cs typeface="Arial" charset="0"/>
              </a:rPr>
              <a:t>Asi</a:t>
            </a:r>
            <a:r>
              <a:rPr lang="es-AR" sz="1600" dirty="0">
                <a:cs typeface="Arial" charset="0"/>
              </a:rPr>
              <a:t> rezan parte de los considerandos del vocal preopinante, Dr. Ricardo </a:t>
            </a:r>
            <a:r>
              <a:rPr lang="es-AR" sz="1600" dirty="0" err="1">
                <a:cs typeface="Arial" charset="0"/>
              </a:rPr>
              <a:t>Netri</a:t>
            </a:r>
            <a:r>
              <a:rPr lang="es-AR" sz="1600" dirty="0">
                <a:cs typeface="Arial" charset="0"/>
              </a:rPr>
              <a:t> en "Villamil, Patricia c/ </a:t>
            </a:r>
            <a:r>
              <a:rPr lang="es-AR" sz="1600" dirty="0" err="1">
                <a:cs typeface="Arial" charset="0"/>
              </a:rPr>
              <a:t>Cons</a:t>
            </a:r>
            <a:r>
              <a:rPr lang="es-AR" sz="1600" dirty="0">
                <a:cs typeface="Arial" charset="0"/>
              </a:rPr>
              <a:t>. </a:t>
            </a:r>
            <a:r>
              <a:rPr lang="es-AR" sz="1600" dirty="0" err="1">
                <a:cs typeface="Arial" charset="0"/>
              </a:rPr>
              <a:t>Coprop</a:t>
            </a:r>
            <a:r>
              <a:rPr lang="es-AR" sz="1600" dirty="0">
                <a:cs typeface="Arial" charset="0"/>
              </a:rPr>
              <a:t>. Edificio </a:t>
            </a:r>
            <a:r>
              <a:rPr lang="es-AR" sz="1600" dirty="0" err="1">
                <a:cs typeface="Arial" charset="0"/>
              </a:rPr>
              <a:t>Sansoni</a:t>
            </a:r>
            <a:r>
              <a:rPr lang="es-AR" sz="1600" dirty="0">
                <a:cs typeface="Arial" charset="0"/>
              </a:rPr>
              <a:t> de Pellegrini 1534 s/ demanda sumaria",28/10/2009, Cámara de Apelación de Circuito de Rosario; en </a:t>
            </a:r>
            <a:r>
              <a:rPr lang="es-AR" sz="1600" dirty="0" err="1">
                <a:cs typeface="Arial" charset="0"/>
              </a:rPr>
              <a:t>Microjuris</a:t>
            </a:r>
            <a:r>
              <a:rPr lang="es-AR" sz="1600" dirty="0">
                <a:cs typeface="Arial" charset="0"/>
              </a:rPr>
              <a:t>, MJJ51791).</a:t>
            </a:r>
            <a:endParaRPr lang="en-US" sz="800" dirty="0">
              <a:cs typeface="Arial" charset="0"/>
            </a:endParaRPr>
          </a:p>
          <a:p>
            <a:pPr eaLnBrk="1" hangingPunct="1">
              <a:lnSpc>
                <a:spcPct val="80000"/>
              </a:lnSpc>
              <a:buNone/>
            </a:pPr>
            <a:r>
              <a:rPr lang="es-AR" sz="1600" dirty="0">
                <a:cs typeface="Arial" charset="0"/>
              </a:rPr>
              <a:t>Atento ello, demostrado el deterioro, es el consorcio quien debe acudir para hacer cesar el daño y/o las molestias, reparar adecuadamente los perjuicios ocasionados derivados de partes comunes e indemnizar el menoscabo patrimonial que se hubiere infringido al directamente afectado.</a:t>
            </a:r>
          </a:p>
          <a:p>
            <a:pPr eaLnBrk="1" hangingPunct="1">
              <a:lnSpc>
                <a:spcPct val="80000"/>
              </a:lnSpc>
              <a:buNone/>
            </a:pPr>
            <a:r>
              <a:rPr lang="es-AR" sz="1600" dirty="0">
                <a:cs typeface="Arial" charset="0"/>
              </a:rPr>
              <a:t>En efecto, el consorcio de copropietarios es el guardián de determinadas cosas comunes del inmueble, en especial de aquellas cuya administración, reparación, conservación, buen funcionamiento, aprovechamiento y adecuado servicio y seguridad se halla a su cuidado con el consiguiente deber de garantía, actividad esta que se encuentra, en la generalidad de las veces, a cargo del administrador. </a:t>
            </a:r>
          </a:p>
          <a:p>
            <a:pPr eaLnBrk="1" hangingPunct="1">
              <a:lnSpc>
                <a:spcPct val="80000"/>
              </a:lnSpc>
              <a:buFont typeface="Wingdings" pitchFamily="2" charset="2"/>
              <a:buNone/>
            </a:pPr>
            <a:r>
              <a:rPr lang="en-US" sz="800" dirty="0">
                <a:cs typeface="Arial" charset="0"/>
              </a:rPr>
              <a:t>           </a:t>
            </a:r>
            <a:r>
              <a:rPr lang="en-US" sz="1200" dirty="0">
                <a:cs typeface="Arial" charset="0"/>
              </a:rPr>
              <a:t> </a:t>
            </a:r>
            <a:r>
              <a:rPr lang="en-US" sz="1600" dirty="0">
                <a:cs typeface="Arial" charset="0"/>
              </a:rPr>
              <a:t>(art.1758 </a:t>
            </a:r>
            <a:r>
              <a:rPr lang="en-US" sz="1600" dirty="0" err="1">
                <a:cs typeface="Arial" charset="0"/>
              </a:rPr>
              <a:t>CCyC</a:t>
            </a:r>
            <a:r>
              <a:rPr lang="en-US" sz="1600" dirty="0">
                <a:cs typeface="Arial" charset="0"/>
              </a:rPr>
              <a:t>).</a:t>
            </a:r>
          </a:p>
          <a:p>
            <a:pPr eaLnBrk="1" hangingPunct="1">
              <a:lnSpc>
                <a:spcPct val="80000"/>
              </a:lnSpc>
              <a:buNone/>
            </a:pPr>
            <a:r>
              <a:rPr lang="es-AR" sz="800" dirty="0"/>
              <a:t> © </a:t>
            </a:r>
            <a:r>
              <a:rPr lang="es-AR" sz="800" dirty="0" err="1"/>
              <a:t>Abog.Jorge</a:t>
            </a:r>
            <a:r>
              <a:rPr lang="es-AR" sz="800" dirty="0"/>
              <a:t> C. </a:t>
            </a:r>
            <a:r>
              <a:rPr lang="es-AR" sz="800" dirty="0" err="1"/>
              <a:t>Resqui</a:t>
            </a:r>
            <a:r>
              <a:rPr lang="es-AR" sz="800" dirty="0"/>
              <a:t> Pizarro- Reafirmación de los Derechos del </a:t>
            </a:r>
            <a:r>
              <a:rPr lang="es-AR" sz="800" dirty="0" err="1"/>
              <a:t>Consorcista</a:t>
            </a:r>
            <a:r>
              <a:rPr lang="es-AR" sz="800" dirty="0"/>
              <a:t> (</a:t>
            </a:r>
            <a:r>
              <a:rPr lang="es-AR" sz="800" dirty="0" err="1"/>
              <a:t>Re.De.Co</a:t>
            </a:r>
            <a:r>
              <a:rPr lang="es-AR" sz="800" dirty="0"/>
              <a:t>.) redeco.consorcistas@gmail.com</a:t>
            </a:r>
            <a:endParaRPr lang="es-ES" sz="800" dirty="0"/>
          </a:p>
        </p:txBody>
      </p:sp>
      <p:sp>
        <p:nvSpPr>
          <p:cNvPr id="10242"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9FC6E0-BD0A-4C97-B90A-E735887E9127}" type="slidenum">
              <a:rPr lang="es-ES" smtClean="0"/>
              <a:pPr eaLnBrk="1" hangingPunct="1"/>
              <a:t>8</a:t>
            </a:fld>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043608" y="188640"/>
            <a:ext cx="7772400" cy="1143000"/>
          </a:xfrm>
        </p:spPr>
        <p:txBody>
          <a:bodyPr/>
          <a:lstStyle/>
          <a:p>
            <a:pPr algn="ctr" eaLnBrk="1" hangingPunct="1"/>
            <a:r>
              <a:rPr lang="es-AR" sz="1800" b="1" u="sng" dirty="0">
                <a:latin typeface="Batang" pitchFamily="18" charset="-127"/>
              </a:rPr>
              <a:t>Responsabilidad del Consorcio de Propietarios. Nuevo Código Civil y Comercial</a:t>
            </a:r>
            <a:endParaRPr lang="es-ES" sz="1800" b="1" u="sng" dirty="0">
              <a:latin typeface="Batang" pitchFamily="18" charset="-127"/>
            </a:endParaRPr>
          </a:p>
        </p:txBody>
      </p:sp>
      <p:sp>
        <p:nvSpPr>
          <p:cNvPr id="11268" name="Rectangle 3"/>
          <p:cNvSpPr>
            <a:spLocks noGrp="1" noChangeArrowheads="1"/>
          </p:cNvSpPr>
          <p:nvPr>
            <p:ph idx="1"/>
          </p:nvPr>
        </p:nvSpPr>
        <p:spPr>
          <a:xfrm>
            <a:off x="755576" y="1628800"/>
            <a:ext cx="7930703" cy="6509320"/>
          </a:xfrm>
        </p:spPr>
        <p:txBody>
          <a:bodyPr/>
          <a:lstStyle/>
          <a:p>
            <a:pPr algn="just" eaLnBrk="1" hangingPunct="1">
              <a:lnSpc>
                <a:spcPct val="80000"/>
              </a:lnSpc>
              <a:buNone/>
            </a:pPr>
            <a:r>
              <a:rPr lang="es-AR" sz="1600" dirty="0" err="1">
                <a:cs typeface="Arial" charset="0"/>
              </a:rPr>
              <a:t>CNCiv</a:t>
            </a:r>
            <a:r>
              <a:rPr lang="es-AR" sz="1600" dirty="0">
                <a:cs typeface="Arial" charset="0"/>
              </a:rPr>
              <a:t>, Sala H, 15/7/1998, en LL, 3/3/2000. Ver nuestro trabajo “Responsabilidad del consorcio por 'los hechos de los </a:t>
            </a:r>
            <a:r>
              <a:rPr lang="es-AR" sz="1600" dirty="0" err="1">
                <a:cs typeface="Arial" charset="0"/>
              </a:rPr>
              <a:t>consorcistas</a:t>
            </a:r>
            <a:r>
              <a:rPr lang="es-AR" sz="1600" dirty="0">
                <a:cs typeface="Arial" charset="0"/>
              </a:rPr>
              <a:t>': su consecuencia en el daño moral y la deducción de la acción preventiva” en </a:t>
            </a:r>
            <a:r>
              <a:rPr lang="es-AR" sz="1600" dirty="0" err="1">
                <a:cs typeface="Arial" charset="0"/>
              </a:rPr>
              <a:t>Microjuris</a:t>
            </a:r>
            <a:r>
              <a:rPr lang="es-AR" sz="1600" dirty="0">
                <a:cs typeface="Arial" charset="0"/>
              </a:rPr>
              <a:t> MJ-DOC-4486-AR, 30/12/2009).</a:t>
            </a:r>
          </a:p>
          <a:p>
            <a:pPr algn="just" eaLnBrk="1" hangingPunct="1">
              <a:lnSpc>
                <a:spcPct val="80000"/>
              </a:lnSpc>
              <a:buNone/>
            </a:pPr>
            <a:endParaRPr lang="en-US" sz="1600" dirty="0">
              <a:cs typeface="Arial" charset="0"/>
            </a:endParaRPr>
          </a:p>
          <a:p>
            <a:pPr algn="just" eaLnBrk="1" hangingPunct="1">
              <a:lnSpc>
                <a:spcPct val="80000"/>
              </a:lnSpc>
              <a:buNone/>
            </a:pPr>
            <a:r>
              <a:rPr lang="en-US" sz="1600" dirty="0">
                <a:cs typeface="Arial" charset="0"/>
              </a:rPr>
              <a:t>(iv)</a:t>
            </a:r>
            <a:r>
              <a:rPr lang="en-US" sz="1600" u="sng" dirty="0" err="1">
                <a:cs typeface="Arial" charset="0"/>
              </a:rPr>
              <a:t>Responsabilidad</a:t>
            </a:r>
            <a:r>
              <a:rPr lang="en-US" sz="1600" u="sng" dirty="0">
                <a:cs typeface="Arial" charset="0"/>
              </a:rPr>
              <a:t> </a:t>
            </a:r>
            <a:r>
              <a:rPr lang="en-US" sz="1600" u="sng" dirty="0" err="1">
                <a:cs typeface="Arial" charset="0"/>
              </a:rPr>
              <a:t>por</a:t>
            </a:r>
            <a:r>
              <a:rPr lang="en-US" sz="1600" u="sng" dirty="0">
                <a:cs typeface="Arial" charset="0"/>
              </a:rPr>
              <a:t> el </a:t>
            </a:r>
            <a:r>
              <a:rPr lang="en-US" sz="1600" u="sng" dirty="0" err="1">
                <a:cs typeface="Arial" charset="0"/>
              </a:rPr>
              <a:t>actuar</a:t>
            </a:r>
            <a:r>
              <a:rPr lang="en-US" sz="1600" u="sng" dirty="0">
                <a:cs typeface="Arial" charset="0"/>
              </a:rPr>
              <a:t> </a:t>
            </a:r>
            <a:r>
              <a:rPr lang="en-US" sz="1600" u="sng" dirty="0" err="1">
                <a:cs typeface="Arial" charset="0"/>
              </a:rPr>
              <a:t>negligente</a:t>
            </a:r>
            <a:r>
              <a:rPr lang="en-US" sz="1600" u="sng" dirty="0">
                <a:cs typeface="Arial" charset="0"/>
              </a:rPr>
              <a:t>, </a:t>
            </a:r>
            <a:r>
              <a:rPr lang="en-US" sz="1600" u="sng" dirty="0" err="1">
                <a:cs typeface="Arial" charset="0"/>
              </a:rPr>
              <a:t>imperito</a:t>
            </a:r>
            <a:r>
              <a:rPr lang="en-US" sz="1600" u="sng" dirty="0">
                <a:cs typeface="Arial" charset="0"/>
              </a:rPr>
              <a:t> o </a:t>
            </a:r>
            <a:r>
              <a:rPr lang="en-US" sz="1600" u="sng" dirty="0" err="1">
                <a:cs typeface="Arial" charset="0"/>
              </a:rPr>
              <a:t>imprudente</a:t>
            </a:r>
            <a:r>
              <a:rPr lang="en-US" sz="1600" u="sng" dirty="0">
                <a:cs typeface="Arial" charset="0"/>
              </a:rPr>
              <a:t> del </a:t>
            </a:r>
            <a:r>
              <a:rPr lang="en-US" sz="1600" u="sng" dirty="0" err="1">
                <a:cs typeface="Arial" charset="0"/>
              </a:rPr>
              <a:t>administrador</a:t>
            </a:r>
            <a:r>
              <a:rPr lang="en-US" sz="1600" dirty="0">
                <a:cs typeface="Arial" charset="0"/>
              </a:rPr>
              <a:t>: </a:t>
            </a:r>
          </a:p>
          <a:p>
            <a:pPr algn="just" eaLnBrk="1" hangingPunct="1">
              <a:lnSpc>
                <a:spcPct val="80000"/>
              </a:lnSpc>
              <a:buNone/>
            </a:pPr>
            <a:endParaRPr lang="es-AR" sz="1600" dirty="0">
              <a:cs typeface="Arial" charset="0"/>
            </a:endParaRPr>
          </a:p>
          <a:p>
            <a:pPr algn="just" eaLnBrk="1" hangingPunct="1">
              <a:lnSpc>
                <a:spcPct val="80000"/>
              </a:lnSpc>
              <a:buNone/>
            </a:pPr>
            <a:r>
              <a:rPr lang="es-AR" sz="1600" dirty="0">
                <a:cs typeface="Arial" charset="0"/>
              </a:rPr>
              <a:t>Se sabe que la existencia del administrador en el consorcio es de carácter obligatoria y le son aplicables las reglas del mandato civil y en nuestra opinión las de la relación de consumo (</a:t>
            </a:r>
            <a:r>
              <a:rPr lang="es-AR" sz="1600" dirty="0" err="1">
                <a:cs typeface="Arial" charset="0"/>
              </a:rPr>
              <a:t>CCyC</a:t>
            </a:r>
            <a:r>
              <a:rPr lang="es-AR" sz="1600" dirty="0">
                <a:cs typeface="Arial" charset="0"/>
              </a:rPr>
              <a:t>, arts. 1319 y sgtes.,1092 al 1095. Ley 24.240 con sus modificatorias y reformas hasta la ley 26.361 y normativa </a:t>
            </a:r>
            <a:r>
              <a:rPr lang="es-AR" sz="1600" dirty="0" err="1">
                <a:cs typeface="Arial" charset="0"/>
              </a:rPr>
              <a:t>infralegal</a:t>
            </a:r>
            <a:r>
              <a:rPr lang="es-AR" sz="1600" dirty="0">
                <a:cs typeface="Arial" charset="0"/>
              </a:rPr>
              <a:t> aplicable).</a:t>
            </a:r>
          </a:p>
          <a:p>
            <a:pPr algn="just" eaLnBrk="1" hangingPunct="1">
              <a:lnSpc>
                <a:spcPct val="80000"/>
              </a:lnSpc>
              <a:buNone/>
            </a:pPr>
            <a:r>
              <a:rPr lang="es-AR" sz="1600" dirty="0">
                <a:cs typeface="Arial" charset="0"/>
              </a:rPr>
              <a:t>El origen de su representación es de fuente legal, y la misma es necesaria, vale decir, insoslayable.</a:t>
            </a:r>
          </a:p>
          <a:p>
            <a:pPr algn="just" eaLnBrk="1" hangingPunct="1">
              <a:lnSpc>
                <a:spcPct val="80000"/>
              </a:lnSpc>
              <a:buNone/>
            </a:pPr>
            <a:r>
              <a:rPr lang="es-AR" sz="1600" dirty="0">
                <a:cs typeface="Arial" charset="0"/>
              </a:rPr>
              <a:t>El administrador es representante legal del consorcio con el carácter de mandatario. Puede serlo un propietario o un tercero, persona humana o jurídica (art.2065)</a:t>
            </a:r>
          </a:p>
          <a:p>
            <a:pPr algn="just" eaLnBrk="1" hangingPunct="1">
              <a:lnSpc>
                <a:spcPct val="80000"/>
              </a:lnSpc>
              <a:buNone/>
            </a:pPr>
            <a:r>
              <a:rPr lang="es-AR" sz="1600" dirty="0">
                <a:cs typeface="Arial" charset="0"/>
              </a:rPr>
              <a:t>Como dijimos supra, el consorcio tiene </a:t>
            </a:r>
            <a:r>
              <a:rPr lang="es-AR" sz="1600" b="1" dirty="0">
                <a:cs typeface="Arial" charset="0"/>
              </a:rPr>
              <a:t>personalidad jurídica propia</a:t>
            </a:r>
            <a:r>
              <a:rPr lang="es-AR" sz="1600" dirty="0">
                <a:cs typeface="Arial" charset="0"/>
              </a:rPr>
              <a:t>, por lo que el administrador deviene en representante de dicho ente.</a:t>
            </a:r>
          </a:p>
          <a:p>
            <a:pPr algn="just" eaLnBrk="1" hangingPunct="1">
              <a:lnSpc>
                <a:spcPct val="80000"/>
              </a:lnSpc>
              <a:buNone/>
            </a:pPr>
            <a:r>
              <a:rPr lang="es-AR" sz="1600" dirty="0">
                <a:cs typeface="Arial" charset="0"/>
              </a:rPr>
              <a:t>En ese sentido, están a su cargo la </a:t>
            </a:r>
            <a:r>
              <a:rPr lang="es-AR" sz="1600" b="1" dirty="0">
                <a:cs typeface="Arial" charset="0"/>
              </a:rPr>
              <a:t>gestión de los intereses comunes </a:t>
            </a:r>
            <a:r>
              <a:rPr lang="es-AR" sz="1600" dirty="0">
                <a:cs typeface="Arial" charset="0"/>
              </a:rPr>
              <a:t>en temas que no justifiquen la convocatoria a la Asamblea – facultades, derechos y obligaciones inherentes a su función – o que hayan sido resueltas por ésta (art. 2067).</a:t>
            </a:r>
          </a:p>
          <a:p>
            <a:pPr algn="just" eaLnBrk="1" hangingPunct="1">
              <a:lnSpc>
                <a:spcPct val="80000"/>
              </a:lnSpc>
              <a:buNone/>
            </a:pPr>
            <a:endParaRPr lang="en-US" sz="800" dirty="0">
              <a:cs typeface="Arial" charset="0"/>
            </a:endParaRPr>
          </a:p>
          <a:p>
            <a:pPr algn="just" eaLnBrk="1" hangingPunct="1">
              <a:lnSpc>
                <a:spcPct val="80000"/>
              </a:lnSpc>
              <a:buNone/>
            </a:pPr>
            <a:endParaRPr lang="en-US" sz="800" dirty="0">
              <a:cs typeface="Arial" charset="0"/>
            </a:endParaRPr>
          </a:p>
          <a:p>
            <a:pPr algn="just" eaLnBrk="1" hangingPunct="1">
              <a:lnSpc>
                <a:spcPct val="80000"/>
              </a:lnSpc>
              <a:buNone/>
            </a:pPr>
            <a:r>
              <a:rPr lang="en-US" sz="800" dirty="0">
                <a:cs typeface="Arial" charset="0"/>
              </a:rPr>
              <a:t>       </a:t>
            </a:r>
          </a:p>
          <a:p>
            <a:pPr algn="just" eaLnBrk="1" hangingPunct="1">
              <a:lnSpc>
                <a:spcPct val="80000"/>
              </a:lnSpc>
              <a:buNone/>
            </a:pPr>
            <a:endParaRPr lang="en-US" sz="800" dirty="0">
              <a:cs typeface="Arial" charset="0"/>
            </a:endParaRPr>
          </a:p>
          <a:p>
            <a:pPr eaLnBrk="1" hangingPunct="1">
              <a:lnSpc>
                <a:spcPct val="80000"/>
              </a:lnSpc>
              <a:buNone/>
            </a:pPr>
            <a:r>
              <a:rPr lang="es-AR" sz="900" dirty="0"/>
              <a:t> © </a:t>
            </a:r>
            <a:r>
              <a:rPr lang="es-AR" sz="900" dirty="0" err="1"/>
              <a:t>Abog.Jorge</a:t>
            </a:r>
            <a:r>
              <a:rPr lang="es-AR" sz="900" dirty="0"/>
              <a:t> C. </a:t>
            </a:r>
            <a:r>
              <a:rPr lang="es-AR" sz="900" dirty="0" err="1"/>
              <a:t>Resqui</a:t>
            </a:r>
            <a:r>
              <a:rPr lang="es-AR" sz="900" dirty="0"/>
              <a:t> Pizarro- Reafirmación de los Derechos del </a:t>
            </a:r>
            <a:r>
              <a:rPr lang="es-AR" sz="900" dirty="0" err="1"/>
              <a:t>Consorcista</a:t>
            </a:r>
            <a:r>
              <a:rPr lang="es-AR" sz="900" dirty="0"/>
              <a:t> (</a:t>
            </a:r>
            <a:r>
              <a:rPr lang="es-AR" sz="900" dirty="0" err="1"/>
              <a:t>Re.De.Co</a:t>
            </a:r>
            <a:r>
              <a:rPr lang="es-AR" sz="900" dirty="0"/>
              <a:t>.) redeco.consorcistas@gmail.com</a:t>
            </a:r>
            <a:endParaRPr lang="es-ES" sz="900" dirty="0"/>
          </a:p>
          <a:p>
            <a:pPr eaLnBrk="1" hangingPunct="1">
              <a:lnSpc>
                <a:spcPct val="80000"/>
              </a:lnSpc>
              <a:buFont typeface="Wingdings" pitchFamily="2" charset="2"/>
              <a:buNone/>
            </a:pPr>
            <a:endParaRPr lang="es-AR" sz="1600" dirty="0"/>
          </a:p>
          <a:p>
            <a:pPr eaLnBrk="1" hangingPunct="1">
              <a:lnSpc>
                <a:spcPct val="80000"/>
              </a:lnSpc>
              <a:buFont typeface="Wingdings" pitchFamily="2" charset="2"/>
              <a:buNone/>
            </a:pPr>
            <a:endParaRPr lang="es-ES" sz="1600" dirty="0"/>
          </a:p>
        </p:txBody>
      </p:sp>
      <p:sp>
        <p:nvSpPr>
          <p:cNvPr id="11266" name="5 Marcador de número de diapositiva"/>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3C4DB4-772D-4A11-854A-911973AA06EF}" type="slidenum">
              <a:rPr lang="es-ES" smtClean="0"/>
              <a:pPr eaLnBrk="1" hangingPunct="1"/>
              <a:t>9</a:t>
            </a:fld>
            <a:endParaRPr lang="es-ES"/>
          </a:p>
        </p:txBody>
      </p:sp>
    </p:spTree>
  </p:cSld>
  <p:clrMapOvr>
    <a:masterClrMapping/>
  </p:clrMapOvr>
</p:sld>
</file>

<file path=ppt/theme/theme1.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2390</TotalTime>
  <Words>11469</Words>
  <Application>Microsoft Office PowerPoint</Application>
  <PresentationFormat>Presentación en pantalla (4:3)</PresentationFormat>
  <Paragraphs>685</Paragraphs>
  <Slides>40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40</vt:i4>
      </vt:variant>
    </vt:vector>
  </HeadingPairs>
  <TitlesOfParts>
    <vt:vector size="45" baseType="lpstr">
      <vt:lpstr>Batang</vt:lpstr>
      <vt:lpstr>Arial</vt:lpstr>
      <vt:lpstr>Times New Roman</vt:lpstr>
      <vt:lpstr>Wingdings</vt:lpstr>
      <vt:lpstr>Capas</vt:lpstr>
      <vt:lpstr> DIPLOMATURA en Dcho. de la PH                       CPACF-UB  “NUEVO CODIGO CIVIL Y COMERCIAL DE LA NACIÓN” Responsabilidad del Consorcio de Propietarios.</vt:lpstr>
      <vt:lpstr>Responsabilidad del Consorcio de Propietarios. Nuevo Código Civil y Comercial</vt:lpstr>
      <vt:lpstr>Responsabilidad del Consorcio de Propietarios. Nuevo Código Civil y Comercial</vt:lpstr>
      <vt:lpstr>  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 </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lpstr>Responsabilidad del Consorcio de Propietarios. Nuevo Código Civil y Comercial</vt:lpstr>
    </vt:vector>
  </TitlesOfParts>
  <Company>Charly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PÚBLICO DE ADMINISTRADORES DE CONSORCIOS DE LA CIUDAD DE BUENOS AIRES; LEYES 941, 3254. DECRETO REGLAMENTARIO 551/10. OTRAS RESOLUCIONES. LO BUENO Y LO MALO” – Charla Interactiva - JUEVES 16/06 – 14 a  18 HS.Salón Auditorio / Av.Corrientes 1441, piso 1°.</dc:title>
  <dc:creator>K8N-NEO4-F</dc:creator>
  <cp:lastModifiedBy>fanny figuerero</cp:lastModifiedBy>
  <cp:revision>169</cp:revision>
  <cp:lastPrinted>2012-04-14T22:58:47Z</cp:lastPrinted>
  <dcterms:created xsi:type="dcterms:W3CDTF">2011-06-11T14:43:23Z</dcterms:created>
  <dcterms:modified xsi:type="dcterms:W3CDTF">2019-09-16T14:50:43Z</dcterms:modified>
</cp:coreProperties>
</file>