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7155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14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34495E97-E3F0-49CA-8348-AFD111D70EEE}" type="datetimeFigureOut">
              <a:rPr lang="es-ES" smtClean="0"/>
              <a:t>29/10/2018</a:t>
            </a:fld>
            <a:endParaRPr lang="es-ES"/>
          </a:p>
        </p:txBody>
      </p:sp>
      <p:sp>
        <p:nvSpPr>
          <p:cNvPr id="4" name="3 Marcador de imagen de diapositiva"/>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2F3234A5-AB24-4E6F-AD3F-334BC9E2003D}" type="slidenum">
              <a:rPr lang="es-ES" smtClean="0"/>
              <a:t>‹Nº›</a:t>
            </a:fld>
            <a:endParaRPr lang="es-ES"/>
          </a:p>
        </p:txBody>
      </p:sp>
    </p:spTree>
    <p:extLst>
      <p:ext uri="{BB962C8B-B14F-4D97-AF65-F5344CB8AC3E}">
        <p14:creationId xmlns:p14="http://schemas.microsoft.com/office/powerpoint/2010/main" val="856002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F3234A5-AB24-4E6F-AD3F-334BC9E2003D}" type="slidenum">
              <a:rPr lang="es-ES" smtClean="0"/>
              <a:t>1</a:t>
            </a:fld>
            <a:endParaRPr lang="es-ES"/>
          </a:p>
        </p:txBody>
      </p:sp>
    </p:spTree>
    <p:extLst>
      <p:ext uri="{BB962C8B-B14F-4D97-AF65-F5344CB8AC3E}">
        <p14:creationId xmlns:p14="http://schemas.microsoft.com/office/powerpoint/2010/main" val="252747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697BE69-F3F1-4B43-9A0A-73DBF9173CCD}" type="datetime1">
              <a:rPr lang="es-ES" smtClean="0"/>
              <a:t>29/10/2018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287840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0C0DAD0-95D1-4564-8040-763284B7A521}" type="datetime1">
              <a:rPr lang="es-ES" smtClean="0"/>
              <a:t>29/10/2018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315586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FC8EE1E5-1BD8-486E-9E15-35B684747B2A}" type="datetime1">
              <a:rPr lang="es-ES" smtClean="0"/>
              <a:t>29/10/2018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51319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0398A76-660E-4E24-A605-6B0D60C7B422}" type="datetime1">
              <a:rPr lang="es-ES" smtClean="0"/>
              <a:t>29/10/2018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19103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1E2D96D-4B6D-49CD-B0D4-0E9002E0D837}" type="datetime1">
              <a:rPr lang="es-ES" smtClean="0"/>
              <a:t>29/10/2018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77883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EF21034-987E-469E-93EB-96796B7617CA}" type="datetime1">
              <a:rPr lang="es-ES" smtClean="0"/>
              <a:t>29/10/2018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258813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BE19E10-543C-4A7D-931F-DFE2A902F983}" type="datetime1">
              <a:rPr lang="es-ES" smtClean="0"/>
              <a:t>29/10/2018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88923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5F5C0E-D942-4B8B-B0A9-7D22B0CC0EE6}" type="datetime1">
              <a:rPr lang="es-ES" smtClean="0"/>
              <a:t>29/10/2018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400886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37A5C1-ED81-4921-AF5C-9FFDC4B6A89E}" type="datetime1">
              <a:rPr lang="es-ES" smtClean="0"/>
              <a:t>29/10/2018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85749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A3B3C3E-1421-4B28-B90F-EE82D4AF63CB}" type="datetime1">
              <a:rPr lang="es-ES" smtClean="0"/>
              <a:t>29/10/2018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258465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50AE045-05FF-45AD-BE20-E08B52B08755}" type="datetime1">
              <a:rPr lang="es-ES" smtClean="0"/>
              <a:t>29/10/2018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43980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6C508-C1C0-4164-BA38-FA1220F450D9}" type="datetime1">
              <a:rPr lang="es-ES" smtClean="0"/>
              <a:t>29/10/2018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88CFD-357C-43B7-AA21-D80821069746}" type="slidenum">
              <a:rPr lang="es-ES" smtClean="0"/>
              <a:t>‹Nº›</a:t>
            </a:fld>
            <a:endParaRPr lang="es-ES"/>
          </a:p>
        </p:txBody>
      </p:sp>
    </p:spTree>
    <p:extLst>
      <p:ext uri="{BB962C8B-B14F-4D97-AF65-F5344CB8AC3E}">
        <p14:creationId xmlns:p14="http://schemas.microsoft.com/office/powerpoint/2010/main" val="3242377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forodeabogadosph@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564488" cy="764703"/>
          </a:xfrm>
        </p:spPr>
        <p:txBody>
          <a:bodyPr>
            <a:normAutofit/>
          </a:bodyPr>
          <a:lstStyle/>
          <a:p>
            <a:br>
              <a:rPr lang="es-AR" sz="1200" u="sng" dirty="0">
                <a:latin typeface="Andalus" panose="02020603050405020304" pitchFamily="18" charset="-78"/>
                <a:cs typeface="Andalus" panose="02020603050405020304" pitchFamily="18" charset="-78"/>
              </a:rPr>
            </a:br>
            <a:endParaRPr lang="es-ES" sz="1200" u="sng" dirty="0">
              <a:latin typeface="Andalus" panose="02020603050405020304" pitchFamily="18" charset="-78"/>
              <a:cs typeface="Andalus" panose="02020603050405020304" pitchFamily="18" charset="-78"/>
            </a:endParaRPr>
          </a:p>
        </p:txBody>
      </p:sp>
      <p:sp>
        <p:nvSpPr>
          <p:cNvPr id="3" name="2 Subtítulo"/>
          <p:cNvSpPr>
            <a:spLocks noGrp="1"/>
          </p:cNvSpPr>
          <p:nvPr>
            <p:ph type="subTitle" idx="1"/>
          </p:nvPr>
        </p:nvSpPr>
        <p:spPr>
          <a:xfrm>
            <a:off x="323528" y="692697"/>
            <a:ext cx="8568952" cy="5976664"/>
          </a:xfrm>
        </p:spPr>
        <p:txBody>
          <a:bodyPr>
            <a:normAutofit lnSpcReduction="10000"/>
          </a:bodyPr>
          <a:lstStyle/>
          <a:p>
            <a:pPr algn="just"/>
            <a:r>
              <a:rPr lang="es-AR" sz="2000" b="1" dirty="0">
                <a:latin typeface="Arial" panose="020B0604020202020204" pitchFamily="34" charset="0"/>
                <a:cs typeface="Arial" panose="020B0604020202020204" pitchFamily="34" charset="0"/>
              </a:rPr>
              <a:t>Se amplió la regulación estatal con respecto a las obligaciones a cargo de los administradores de edificios sometidos al régimen de la propiedad horizontal y el procedimiento administrativo sancionatorio para los supuestos de incumplimiento.</a:t>
            </a:r>
          </a:p>
          <a:p>
            <a:pPr algn="just"/>
            <a:endParaRPr lang="es-AR" sz="2000" b="1"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I.- </a:t>
            </a:r>
            <a:r>
              <a:rPr lang="es-AR" sz="2000" b="1" u="sng" dirty="0">
                <a:latin typeface="Arial" panose="020B0604020202020204" pitchFamily="34" charset="0"/>
                <a:cs typeface="Arial" panose="020B0604020202020204" pitchFamily="34" charset="0"/>
              </a:rPr>
              <a:t>La primera parte de la reforma</a:t>
            </a:r>
            <a:r>
              <a:rPr lang="es-AR" sz="2000" b="1" dirty="0">
                <a:latin typeface="Arial" panose="020B0604020202020204" pitchFamily="34" charset="0"/>
                <a:cs typeface="Arial" panose="020B0604020202020204" pitchFamily="34" charset="0"/>
              </a:rPr>
              <a:t>.</a:t>
            </a:r>
          </a:p>
          <a:p>
            <a:pPr algn="just"/>
            <a:r>
              <a:rPr lang="es-AR" sz="2000" dirty="0">
                <a:latin typeface="Arial" panose="020B0604020202020204" pitchFamily="34" charset="0"/>
                <a:cs typeface="Arial" panose="020B0604020202020204" pitchFamily="34" charset="0"/>
              </a:rPr>
              <a:t>*Ahora se establece que la capacitación que deben aprobar los aspirantes a ejercer la actividad de administrar consorcios en la C.A.B.A. tendrá que contener al menos 120 horas la que debe ser revalidada anualmente mediante un curso de actualización con una carga horaria mínima de 10 horas.</a:t>
            </a:r>
          </a:p>
          <a:p>
            <a:pPr algn="just"/>
            <a:r>
              <a:rPr lang="es-AR" sz="2000" dirty="0">
                <a:latin typeface="Arial" panose="020B0604020202020204" pitchFamily="34" charset="0"/>
                <a:cs typeface="Arial" panose="020B0604020202020204" pitchFamily="34" charset="0"/>
              </a:rPr>
              <a:t>*</a:t>
            </a:r>
            <a:r>
              <a:rPr lang="es-AR" sz="2000" b="1" dirty="0">
                <a:latin typeface="Arial" panose="020B0604020202020204" pitchFamily="34" charset="0"/>
                <a:cs typeface="Arial" panose="020B0604020202020204" pitchFamily="34" charset="0"/>
              </a:rPr>
              <a:t>Certificado de libre deuda </a:t>
            </a:r>
            <a:r>
              <a:rPr lang="es-AR" sz="2000" dirty="0">
                <a:latin typeface="Arial" panose="020B0604020202020204" pitchFamily="34" charset="0"/>
                <a:cs typeface="Arial" panose="020B0604020202020204" pitchFamily="34" charset="0"/>
              </a:rPr>
              <a:t>expedido por el Registro de Deudores/as Alimentarios/as Morosos/as,</a:t>
            </a:r>
          </a:p>
          <a:p>
            <a:pPr algn="just"/>
            <a:r>
              <a:rPr lang="es-AR" sz="2000" dirty="0">
                <a:latin typeface="Arial" panose="020B0604020202020204" pitchFamily="34" charset="0"/>
                <a:cs typeface="Arial" panose="020B0604020202020204" pitchFamily="34" charset="0"/>
              </a:rPr>
              <a:t>*Para los administradores denominados “voluntarios”, “gratuitos” o “ad honorem” se añade como obligación a las ya establecidas en la ley 941 reformada la de informar el número de la CUIT o la CUIL, según corresponda.</a:t>
            </a:r>
          </a:p>
          <a:p>
            <a:pPr algn="just"/>
            <a:endParaRPr lang="es-AR" sz="2000" dirty="0">
              <a:latin typeface="Arial" panose="020B0604020202020204" pitchFamily="34" charset="0"/>
              <a:cs typeface="Arial" panose="020B0604020202020204" pitchFamily="34" charset="0"/>
            </a:endParaRPr>
          </a:p>
          <a:p>
            <a:pPr algn="just"/>
            <a:endParaRPr lang="es-AR" sz="2000" b="1" dirty="0">
              <a:latin typeface="Arial" panose="020B0604020202020204" pitchFamily="34" charset="0"/>
              <a:cs typeface="Arial" panose="020B0604020202020204" pitchFamily="34" charset="0"/>
            </a:endParaRPr>
          </a:p>
          <a:p>
            <a:pPr algn="just"/>
            <a:r>
              <a:rPr lang="es-AR" sz="1000" b="1" dirty="0" err="1">
                <a:latin typeface="Arial" panose="020B0604020202020204" pitchFamily="34" charset="0"/>
                <a:cs typeface="Arial" panose="020B0604020202020204" pitchFamily="34" charset="0"/>
              </a:rPr>
              <a:t>Abog</a:t>
            </a:r>
            <a:r>
              <a:rPr lang="es-AR" sz="1000" b="1" dirty="0">
                <a:latin typeface="Arial" panose="020B0604020202020204" pitchFamily="34" charset="0"/>
                <a:cs typeface="Arial" panose="020B0604020202020204" pitchFamily="34" charset="0"/>
              </a:rPr>
              <a:t>. Jorge C. </a:t>
            </a:r>
            <a:r>
              <a:rPr lang="es-AR" sz="1000" b="1" dirty="0" err="1">
                <a:latin typeface="Arial" panose="020B0604020202020204" pitchFamily="34" charset="0"/>
                <a:cs typeface="Arial" panose="020B0604020202020204" pitchFamily="34" charset="0"/>
              </a:rPr>
              <a:t>Resqui</a:t>
            </a:r>
            <a:r>
              <a:rPr lang="es-AR" sz="1000" b="1" dirty="0">
                <a:latin typeface="Arial" panose="020B0604020202020204" pitchFamily="34" charset="0"/>
                <a:cs typeface="Arial" panose="020B0604020202020204" pitchFamily="34" charset="0"/>
              </a:rPr>
              <a:t> Pizarro                                       forodeabogadosph@gmail.com</a:t>
            </a:r>
            <a:endParaRPr lang="es-ES" sz="1000" b="1"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1</a:t>
            </a:fld>
            <a:endParaRPr lang="es-ES"/>
          </a:p>
        </p:txBody>
      </p:sp>
    </p:spTree>
    <p:extLst>
      <p:ext uri="{BB962C8B-B14F-4D97-AF65-F5344CB8AC3E}">
        <p14:creationId xmlns:p14="http://schemas.microsoft.com/office/powerpoint/2010/main" val="101841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620688"/>
          </a:xfrm>
        </p:spPr>
        <p:txBody>
          <a:bodyPr>
            <a:normAutofit/>
          </a:bodyPr>
          <a:lstStyle/>
          <a:p>
            <a:r>
              <a:rPr lang="es-AR" sz="1000" dirty="0">
                <a:latin typeface="Arial" panose="020B0604020202020204" pitchFamily="34" charset="0"/>
                <a:cs typeface="Arial" panose="020B0604020202020204" pitchFamily="34" charset="0"/>
              </a:rPr>
              <a:t>Charla 12-09-18 Comisión de PH  Comuna 2</a:t>
            </a:r>
            <a:br>
              <a:rPr lang="es-AR" sz="1000" dirty="0">
                <a:latin typeface="Arial" panose="020B0604020202020204" pitchFamily="34" charset="0"/>
                <a:cs typeface="Arial" panose="020B0604020202020204" pitchFamily="34" charset="0"/>
              </a:rPr>
            </a:br>
            <a:r>
              <a:rPr lang="es-AR" sz="1000" dirty="0">
                <a:latin typeface="Arial" panose="020B0604020202020204" pitchFamily="34" charset="0"/>
                <a:cs typeface="Arial" panose="020B0604020202020204" pitchFamily="34" charset="0"/>
              </a:rPr>
              <a:t>Nuevas Obligaciones para el administrador: Consorcio Participativo, Ley 5983 CABA</a:t>
            </a:r>
            <a:br>
              <a:rPr lang="es-AR" sz="1000" dirty="0">
                <a:latin typeface="Arial" panose="020B0604020202020204" pitchFamily="34" charset="0"/>
                <a:cs typeface="Arial" panose="020B0604020202020204" pitchFamily="34" charset="0"/>
              </a:rPr>
            </a:br>
            <a:endParaRPr lang="es-ES" sz="10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395536" y="476672"/>
            <a:ext cx="8496944" cy="6192688"/>
          </a:xfrm>
        </p:spPr>
        <p:txBody>
          <a:bodyPr>
            <a:normAutofit/>
          </a:bodyPr>
          <a:lstStyle/>
          <a:p>
            <a:pPr marL="0" indent="0">
              <a:buNone/>
            </a:pPr>
            <a:r>
              <a:rPr lang="es-ES" sz="1600" dirty="0">
                <a:latin typeface="Arial" panose="020B0604020202020204" pitchFamily="34" charset="0"/>
                <a:cs typeface="Arial" panose="020B0604020202020204" pitchFamily="34" charset="0"/>
              </a:rPr>
              <a:t>*</a:t>
            </a:r>
            <a:r>
              <a:rPr lang="es-AR" sz="1600" dirty="0">
                <a:latin typeface="Arial" panose="020B0604020202020204" pitchFamily="34" charset="0"/>
                <a:cs typeface="Arial" panose="020B0604020202020204" pitchFamily="34" charset="0"/>
              </a:rPr>
              <a:t>Se prevé en la ley (art. 28º) la </a:t>
            </a:r>
            <a:r>
              <a:rPr lang="es-AR" sz="1600" u="sng" dirty="0">
                <a:latin typeface="Arial" panose="020B0604020202020204" pitchFamily="34" charset="0"/>
                <a:cs typeface="Arial" panose="020B0604020202020204" pitchFamily="34" charset="0"/>
              </a:rPr>
              <a:t>capacitación de los administradores y los empleados que ellos designen</a:t>
            </a:r>
            <a:r>
              <a:rPr lang="es-AR" sz="1600" dirty="0">
                <a:latin typeface="Arial" panose="020B0604020202020204" pitchFamily="34" charset="0"/>
                <a:cs typeface="Arial" panose="020B0604020202020204" pitchFamily="34" charset="0"/>
              </a:rPr>
              <a:t>, en la utilización de la plataforma oficial, siendo obligatorio la realización de un curso gratuito – presencial o virtual – para poder dar el alta a los consorcios en la señalada plataforma.</a:t>
            </a:r>
          </a:p>
          <a:p>
            <a:pPr marL="0" indent="0">
              <a:buNone/>
            </a:pPr>
            <a:endParaRPr lang="es-AR" sz="1600" dirty="0">
              <a:latin typeface="Arial" panose="020B0604020202020204" pitchFamily="34" charset="0"/>
              <a:cs typeface="Arial" panose="020B0604020202020204" pitchFamily="34" charset="0"/>
            </a:endParaRPr>
          </a:p>
          <a:p>
            <a:pPr marL="0" indent="0">
              <a:buNone/>
            </a:pPr>
            <a:r>
              <a:rPr lang="es-AR" sz="1600" dirty="0">
                <a:latin typeface="Arial" panose="020B0604020202020204" pitchFamily="34" charset="0"/>
                <a:cs typeface="Arial" panose="020B0604020202020204" pitchFamily="34" charset="0"/>
              </a:rPr>
              <a:t>*El art.29º nacido de la ley 5983, faculta a los propietarios de unidades funcionales a “</a:t>
            </a:r>
            <a:r>
              <a:rPr lang="es-AR" sz="1600" b="1" dirty="0">
                <a:latin typeface="Arial" panose="020B0604020202020204" pitchFamily="34" charset="0"/>
                <a:cs typeface="Arial" panose="020B0604020202020204" pitchFamily="34" charset="0"/>
              </a:rPr>
              <a:t>denunciar ante el Registro Público de Administradores de Consorcios de Propiedad Horizontal a los administradores que no pongan a disposición los datos de la plataforma oficial a fin de darse de alta como usuario, dentro de los diez (10) días de efectuada la comunicación fehaciente del propietario al Administrador</a:t>
            </a:r>
            <a:r>
              <a:rPr lang="es-AR" sz="1600" dirty="0">
                <a:latin typeface="Arial" panose="020B0604020202020204" pitchFamily="34" charset="0"/>
                <a:cs typeface="Arial" panose="020B0604020202020204" pitchFamily="34" charset="0"/>
              </a:rPr>
              <a:t>”. </a:t>
            </a:r>
          </a:p>
          <a:p>
            <a:pPr marL="0" indent="0">
              <a:buNone/>
            </a:pPr>
            <a:endParaRPr lang="es-AR" sz="1600" dirty="0">
              <a:latin typeface="Arial" panose="020B0604020202020204" pitchFamily="34" charset="0"/>
              <a:cs typeface="Arial" panose="020B0604020202020204" pitchFamily="34" charset="0"/>
            </a:endParaRPr>
          </a:p>
          <a:p>
            <a:pPr marL="0" indent="0">
              <a:buNone/>
            </a:pPr>
            <a:r>
              <a:rPr lang="es-AR" sz="1600" dirty="0">
                <a:latin typeface="Arial" panose="020B0604020202020204" pitchFamily="34" charset="0"/>
                <a:cs typeface="Arial" panose="020B0604020202020204" pitchFamily="34" charset="0"/>
              </a:rPr>
              <a:t>*Entre otras funciones, que los </a:t>
            </a:r>
            <a:r>
              <a:rPr lang="es-AR" sz="1600" dirty="0" err="1">
                <a:latin typeface="Arial" panose="020B0604020202020204" pitchFamily="34" charset="0"/>
                <a:cs typeface="Arial" panose="020B0604020202020204" pitchFamily="34" charset="0"/>
              </a:rPr>
              <a:t>consorcistas</a:t>
            </a:r>
            <a:r>
              <a:rPr lang="es-AR" sz="1600" dirty="0">
                <a:latin typeface="Arial" panose="020B0604020202020204" pitchFamily="34" charset="0"/>
                <a:cs typeface="Arial" panose="020B0604020202020204" pitchFamily="34" charset="0"/>
              </a:rPr>
              <a:t> cuenten con la definida como “</a:t>
            </a:r>
            <a:r>
              <a:rPr lang="es-AR" sz="1600" i="1" dirty="0">
                <a:latin typeface="Arial" panose="020B0604020202020204" pitchFamily="34" charset="0"/>
                <a:cs typeface="Arial" panose="020B0604020202020204" pitchFamily="34" charset="0"/>
              </a:rPr>
              <a:t>información histórica</a:t>
            </a:r>
            <a:r>
              <a:rPr lang="es-AR" sz="1600" dirty="0">
                <a:latin typeface="Arial" panose="020B0604020202020204" pitchFamily="34" charset="0"/>
                <a:cs typeface="Arial" panose="020B0604020202020204" pitchFamily="34" charset="0"/>
              </a:rPr>
              <a:t>” de los consorcios que integran, entendido esto como, entre otros documentos, una copia del reglamento de propiedad horizontal, planos del edificio, reglamento interno o de convivencia si lo hay; </a:t>
            </a:r>
            <a:r>
              <a:rPr lang="es-AR" sz="1600" dirty="0" err="1">
                <a:latin typeface="Arial" panose="020B0604020202020204" pitchFamily="34" charset="0"/>
                <a:cs typeface="Arial" panose="020B0604020202020204" pitchFamily="34" charset="0"/>
              </a:rPr>
              <a:t>etc</a:t>
            </a:r>
            <a:r>
              <a:rPr lang="es-AR" sz="1600" dirty="0">
                <a:latin typeface="Arial" panose="020B0604020202020204" pitchFamily="34" charset="0"/>
                <a:cs typeface="Arial" panose="020B0604020202020204" pitchFamily="34" charset="0"/>
              </a:rPr>
              <a:t>, más allá del momento en que se incorporen al mismo o del administrador que gobierne el condominio – objetivo no menor a la hora del acceso a la información por el lado de los consortes, que ha propugnado más de una denuncia tanto en el ámbito administrativo cuanto en el judicial – y esto se avizora reflejado en el art. 30º de la ley 5983 al postular que “</a:t>
            </a:r>
            <a:r>
              <a:rPr lang="es-AR" sz="1600" b="1" dirty="0">
                <a:latin typeface="Arial" panose="020B0604020202020204" pitchFamily="34" charset="0"/>
                <a:cs typeface="Arial" panose="020B0604020202020204" pitchFamily="34" charset="0"/>
              </a:rPr>
              <a:t>En el caso de renuncia, cese o remoción del administrador, la plataforma queda disponible para el nuevo administrador con toda la información histórica del consorcio</a:t>
            </a:r>
            <a:r>
              <a:rPr lang="es-AR" sz="1600" dirty="0">
                <a:latin typeface="Arial" panose="020B0604020202020204" pitchFamily="34" charset="0"/>
                <a:cs typeface="Arial" panose="020B0604020202020204" pitchFamily="34" charset="0"/>
              </a:rPr>
              <a:t>”.</a:t>
            </a: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r>
              <a:rPr lang="pt-BR" sz="900" dirty="0" err="1">
                <a:latin typeface="Arial" panose="020B0604020202020204" pitchFamily="34" charset="0"/>
                <a:cs typeface="Arial" panose="020B0604020202020204" pitchFamily="34" charset="0"/>
              </a:rPr>
              <a:t>Abog</a:t>
            </a:r>
            <a:r>
              <a:rPr lang="pt-BR" sz="900" dirty="0">
                <a:latin typeface="Arial" panose="020B0604020202020204" pitchFamily="34" charset="0"/>
                <a:cs typeface="Arial" panose="020B0604020202020204" pitchFamily="34" charset="0"/>
              </a:rPr>
              <a:t>. Jorge C. </a:t>
            </a:r>
            <a:r>
              <a:rPr lang="pt-BR" sz="900" dirty="0" err="1">
                <a:latin typeface="Arial" panose="020B0604020202020204" pitchFamily="34" charset="0"/>
                <a:cs typeface="Arial" panose="020B0604020202020204" pitchFamily="34" charset="0"/>
              </a:rPr>
              <a:t>Resqui</a:t>
            </a:r>
            <a:r>
              <a:rPr lang="pt-BR" sz="900" dirty="0">
                <a:latin typeface="Arial" panose="020B0604020202020204" pitchFamily="34" charset="0"/>
                <a:cs typeface="Arial" panose="020B0604020202020204" pitchFamily="34" charset="0"/>
              </a:rPr>
              <a:t> Pizarro                                                    forodeabogadosph@gmail.com</a:t>
            </a:r>
          </a:p>
          <a:p>
            <a:pPr marL="0" indent="0">
              <a:buNone/>
            </a:pPr>
            <a:endParaRPr lang="pt-BR" sz="900" dirty="0">
              <a:latin typeface="Arial" panose="020B0604020202020204" pitchFamily="34" charset="0"/>
              <a:cs typeface="Arial" panose="020B0604020202020204" pitchFamily="34" charset="0"/>
            </a:endParaRPr>
          </a:p>
          <a:p>
            <a:pPr marL="0" indent="0">
              <a:buNone/>
            </a:pPr>
            <a:endParaRPr lang="es-ES" sz="9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7488CFD-357C-43B7-AA21-D80821069746}" type="slidenum">
              <a:rPr lang="es-ES" smtClean="0"/>
              <a:t>10</a:t>
            </a:fld>
            <a:endParaRPr lang="es-ES"/>
          </a:p>
        </p:txBody>
      </p:sp>
    </p:spTree>
    <p:extLst>
      <p:ext uri="{BB962C8B-B14F-4D97-AF65-F5344CB8AC3E}">
        <p14:creationId xmlns:p14="http://schemas.microsoft.com/office/powerpoint/2010/main" val="3043121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229600" cy="648072"/>
          </a:xfrm>
        </p:spPr>
        <p:txBody>
          <a:bodyPr>
            <a:normAutofit/>
          </a:bodyPr>
          <a:lstStyle/>
          <a:p>
            <a:r>
              <a:rPr lang="es-AR" sz="1000" dirty="0">
                <a:latin typeface="Arial" panose="020B0604020202020204" pitchFamily="34" charset="0"/>
                <a:cs typeface="Arial" panose="020B0604020202020204" pitchFamily="34" charset="0"/>
              </a:rPr>
              <a:t>Charla 12-09-18 Comisión de PH  Comuna 2</a:t>
            </a:r>
            <a:br>
              <a:rPr lang="es-AR" sz="1000" dirty="0">
                <a:latin typeface="Arial" panose="020B0604020202020204" pitchFamily="34" charset="0"/>
                <a:cs typeface="Arial" panose="020B0604020202020204" pitchFamily="34" charset="0"/>
              </a:rPr>
            </a:br>
            <a:r>
              <a:rPr lang="es-AR" sz="1000" dirty="0">
                <a:latin typeface="Arial" panose="020B0604020202020204" pitchFamily="34" charset="0"/>
                <a:cs typeface="Arial" panose="020B0604020202020204" pitchFamily="34" charset="0"/>
              </a:rPr>
              <a:t>Nuevas Obligaciones para el administrador: Consorcio Participativo, Ley 5983 CABA</a:t>
            </a:r>
            <a:br>
              <a:rPr lang="es-AR" sz="1000" dirty="0">
                <a:latin typeface="Arial" panose="020B0604020202020204" pitchFamily="34" charset="0"/>
                <a:cs typeface="Arial" panose="020B0604020202020204" pitchFamily="34" charset="0"/>
              </a:rPr>
            </a:br>
            <a:endParaRPr lang="es-ES" sz="10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476672"/>
            <a:ext cx="8229600" cy="6264696"/>
          </a:xfrm>
        </p:spPr>
        <p:txBody>
          <a:bodyPr>
            <a:normAutofit fontScale="25000" lnSpcReduction="20000"/>
          </a:bodyPr>
          <a:lstStyle/>
          <a:p>
            <a:pPr marL="0" indent="0">
              <a:buNone/>
            </a:pPr>
            <a:r>
              <a:rPr lang="es-ES" sz="5600" dirty="0">
                <a:latin typeface="Arial" panose="020B0604020202020204" pitchFamily="34" charset="0"/>
                <a:cs typeface="Arial" panose="020B0604020202020204" pitchFamily="34" charset="0"/>
              </a:rPr>
              <a:t>*</a:t>
            </a:r>
            <a:r>
              <a:rPr lang="es-AR" sz="5600" dirty="0">
                <a:latin typeface="Arial" panose="020B0604020202020204" pitchFamily="34" charset="0"/>
                <a:cs typeface="Arial" panose="020B0604020202020204" pitchFamily="34" charset="0"/>
              </a:rPr>
              <a:t>El art.31º de la ley en estudio; en su primer párrafo dice: “La plataforma dentro de sus funcionalidades debe incluir la </a:t>
            </a:r>
            <a:r>
              <a:rPr lang="es-AR" sz="5600" b="1" dirty="0">
                <a:latin typeface="Arial" panose="020B0604020202020204" pitchFamily="34" charset="0"/>
                <a:cs typeface="Arial" panose="020B0604020202020204" pitchFamily="34" charset="0"/>
              </a:rPr>
              <a:t>opción de notificar a los propietarios ausentes las ‘propuestas de decisiones’ adoptadas en asamblea, en los términos del artículo 2060 del Código Civil y Comercial de la Nación</a:t>
            </a:r>
            <a:r>
              <a:rPr lang="es-AR" sz="5600" dirty="0">
                <a:latin typeface="Arial" panose="020B0604020202020204" pitchFamily="34" charset="0"/>
                <a:cs typeface="Arial" panose="020B0604020202020204" pitchFamily="34" charset="0"/>
              </a:rPr>
              <a:t>, así como la posibilidad de manifestar su voluntad para el rechazo de dicha propuesta”,</a:t>
            </a:r>
          </a:p>
          <a:p>
            <a:pPr marL="0" indent="0">
              <a:buNone/>
            </a:pPr>
            <a:endParaRPr lang="es-AR" sz="5600" dirty="0">
              <a:latin typeface="Arial" panose="020B0604020202020204" pitchFamily="34" charset="0"/>
              <a:cs typeface="Arial" panose="020B0604020202020204" pitchFamily="34" charset="0"/>
            </a:endParaRPr>
          </a:p>
          <a:p>
            <a:pPr marL="0" indent="0">
              <a:buNone/>
            </a:pPr>
            <a:r>
              <a:rPr lang="es-AR" sz="5600" dirty="0">
                <a:latin typeface="Arial" panose="020B0604020202020204" pitchFamily="34" charset="0"/>
                <a:cs typeface="Arial" panose="020B0604020202020204" pitchFamily="34" charset="0"/>
              </a:rPr>
              <a:t>*Y este mismo precepto aclara taxativamente: “En los supuestos previstos en los artículos 2056 inciso m), 2057 y 2058 inciso c) la comunicación a través de la plataforma </a:t>
            </a:r>
            <a:r>
              <a:rPr lang="es-AR" sz="5600" b="1" dirty="0">
                <a:latin typeface="Arial" panose="020B0604020202020204" pitchFamily="34" charset="0"/>
                <a:cs typeface="Arial" panose="020B0604020202020204" pitchFamily="34" charset="0"/>
              </a:rPr>
              <a:t>es meramente informativa no teniendo el carácter de notificación fehaciente</a:t>
            </a:r>
            <a:r>
              <a:rPr lang="es-AR" sz="5600" dirty="0">
                <a:latin typeface="Arial" panose="020B0604020202020204" pitchFamily="34" charset="0"/>
                <a:cs typeface="Arial" panose="020B0604020202020204" pitchFamily="34" charset="0"/>
              </a:rPr>
              <a:t>” (ARTICULO 2056, </a:t>
            </a:r>
            <a:r>
              <a:rPr lang="es-AR" sz="5600" dirty="0" err="1">
                <a:latin typeface="Arial" panose="020B0604020202020204" pitchFamily="34" charset="0"/>
                <a:cs typeface="Arial" panose="020B0604020202020204" pitchFamily="34" charset="0"/>
              </a:rPr>
              <a:t>CCyCN</a:t>
            </a:r>
            <a:r>
              <a:rPr lang="es-AR" sz="5600" dirty="0">
                <a:latin typeface="Arial" panose="020B0604020202020204" pitchFamily="34" charset="0"/>
                <a:cs typeface="Arial" panose="020B0604020202020204" pitchFamily="34" charset="0"/>
              </a:rPr>
              <a:t>.- Contenido. “El reglamento de propiedad horizontal debe contener: (…) m) determinación de la forma de convocar la reunión de propietarios, su periodicidad y su forma de notificación; (…).</a:t>
            </a:r>
          </a:p>
          <a:p>
            <a:pPr marL="0" indent="0">
              <a:buNone/>
            </a:pPr>
            <a:r>
              <a:rPr lang="es-AR" sz="5600" dirty="0">
                <a:latin typeface="Arial" panose="020B0604020202020204" pitchFamily="34" charset="0"/>
                <a:cs typeface="Arial" panose="020B0604020202020204" pitchFamily="34" charset="0"/>
              </a:rPr>
              <a:t>ARTICULO 2057, </a:t>
            </a:r>
            <a:r>
              <a:rPr lang="es-AR" sz="5600" dirty="0" err="1">
                <a:latin typeface="Arial" panose="020B0604020202020204" pitchFamily="34" charset="0"/>
                <a:cs typeface="Arial" panose="020B0604020202020204" pitchFamily="34" charset="0"/>
              </a:rPr>
              <a:t>CCyCN</a:t>
            </a:r>
            <a:r>
              <a:rPr lang="es-AR" sz="5600" dirty="0">
                <a:latin typeface="Arial" panose="020B0604020202020204" pitchFamily="34" charset="0"/>
                <a:cs typeface="Arial" panose="020B0604020202020204" pitchFamily="34" charset="0"/>
              </a:rPr>
              <a:t>.- Modificación del reglamento. “El reglamento sólo puede modificarse por resolución de los propietarios, mediante una mayoría de dos tercios de la totalidad de los propietarios”.</a:t>
            </a:r>
          </a:p>
          <a:p>
            <a:pPr marL="0" indent="0">
              <a:buNone/>
            </a:pPr>
            <a:r>
              <a:rPr lang="es-AR" sz="5600" dirty="0">
                <a:latin typeface="Arial" panose="020B0604020202020204" pitchFamily="34" charset="0"/>
                <a:cs typeface="Arial" panose="020B0604020202020204" pitchFamily="34" charset="0"/>
              </a:rPr>
              <a:t>ARTICULO 2058, </a:t>
            </a:r>
            <a:r>
              <a:rPr lang="es-AR" sz="5600" dirty="0" err="1">
                <a:latin typeface="Arial" panose="020B0604020202020204" pitchFamily="34" charset="0"/>
                <a:cs typeface="Arial" panose="020B0604020202020204" pitchFamily="34" charset="0"/>
              </a:rPr>
              <a:t>CCyCN</a:t>
            </a:r>
            <a:r>
              <a:rPr lang="es-AR" sz="5600" dirty="0">
                <a:latin typeface="Arial" panose="020B0604020202020204" pitchFamily="34" charset="0"/>
                <a:cs typeface="Arial" panose="020B0604020202020204" pitchFamily="34" charset="0"/>
              </a:rPr>
              <a:t>.- Facultades de la asamblea. “La asamblea es la reunión de propietarios facultada para resolver: (…) c) las cuestiones sobre la conformidad con el nombramiento y despido del personal del consorcio; (…)”.).</a:t>
            </a:r>
          </a:p>
          <a:p>
            <a:pPr marL="0" indent="0">
              <a:buNone/>
            </a:pPr>
            <a:endParaRPr lang="es-AR" sz="5600" dirty="0">
              <a:latin typeface="Arial" panose="020B0604020202020204" pitchFamily="34" charset="0"/>
              <a:cs typeface="Arial" panose="020B0604020202020204" pitchFamily="34" charset="0"/>
            </a:endParaRPr>
          </a:p>
          <a:p>
            <a:pPr marL="0" indent="0">
              <a:buNone/>
            </a:pPr>
            <a:r>
              <a:rPr lang="es-AR" sz="5600" dirty="0">
                <a:latin typeface="Arial" panose="020B0604020202020204" pitchFamily="34" charset="0"/>
                <a:cs typeface="Arial" panose="020B0604020202020204" pitchFamily="34" charset="0"/>
              </a:rPr>
              <a:t>*El art.32º de la ley 5983 atiende un reclamo de las empresas informáticas del sector de la PH – que pergeñaron una fortísima, creativa e inteligente campaña mediática de oposición al otrora proyecto, la que también fue basada en falsos conceptos, cabe explicitar – al </a:t>
            </a:r>
            <a:r>
              <a:rPr lang="es-AR" sz="5600" i="1" dirty="0">
                <a:latin typeface="Arial" panose="020B0604020202020204" pitchFamily="34" charset="0"/>
                <a:cs typeface="Arial" panose="020B0604020202020204" pitchFamily="34" charset="0"/>
              </a:rPr>
              <a:t>permitirle a la autoridad de aplicación</a:t>
            </a:r>
            <a:r>
              <a:rPr lang="es-AR" sz="5600" dirty="0">
                <a:latin typeface="Arial" panose="020B0604020202020204" pitchFamily="34" charset="0"/>
                <a:cs typeface="Arial" panose="020B0604020202020204" pitchFamily="34" charset="0"/>
              </a:rPr>
              <a:t> “</a:t>
            </a:r>
            <a:r>
              <a:rPr lang="es-AR" sz="5600" b="1" dirty="0">
                <a:latin typeface="Arial" panose="020B0604020202020204" pitchFamily="34" charset="0"/>
                <a:cs typeface="Arial" panose="020B0604020202020204" pitchFamily="34" charset="0"/>
              </a:rPr>
              <a:t>suscribir convenios con empresas prestadoras de sistemas de servicios de liquidación de expensas para consorcios, a efectos de su integración con el sistema establecido en la presente ley, asegurando la interoperabilidad para la carga automatizada</a:t>
            </a:r>
            <a:r>
              <a:rPr lang="es-AR" sz="5600" dirty="0">
                <a:latin typeface="Arial" panose="020B0604020202020204" pitchFamily="34" charset="0"/>
                <a:cs typeface="Arial" panose="020B0604020202020204" pitchFamily="34" charset="0"/>
              </a:rPr>
              <a:t>”.</a:t>
            </a:r>
          </a:p>
          <a:p>
            <a:pPr marL="0" indent="0">
              <a:buNone/>
            </a:pPr>
            <a:endParaRPr lang="es-AR" sz="5600" dirty="0">
              <a:latin typeface="Arial" panose="020B0604020202020204" pitchFamily="34" charset="0"/>
              <a:cs typeface="Arial" panose="020B0604020202020204" pitchFamily="34" charset="0"/>
            </a:endParaRPr>
          </a:p>
          <a:p>
            <a:pPr marL="0" indent="0">
              <a:buNone/>
            </a:pPr>
            <a:r>
              <a:rPr lang="es-AR" sz="5600" dirty="0">
                <a:latin typeface="Arial" panose="020B0604020202020204" pitchFamily="34" charset="0"/>
                <a:cs typeface="Arial" panose="020B0604020202020204" pitchFamily="34" charset="0"/>
              </a:rPr>
              <a:t>*La aplicación, según la única cláusula transitoria, </a:t>
            </a:r>
            <a:r>
              <a:rPr lang="es-AR" sz="5600" b="1" dirty="0">
                <a:latin typeface="Arial" panose="020B0604020202020204" pitchFamily="34" charset="0"/>
                <a:cs typeface="Arial" panose="020B0604020202020204" pitchFamily="34" charset="0"/>
              </a:rPr>
              <a:t>entra en vigencia una vez vencido el plazo establecido en su reglamentación</a:t>
            </a:r>
            <a:r>
              <a:rPr lang="es-AR" sz="5600" dirty="0">
                <a:latin typeface="Arial" panose="020B0604020202020204" pitchFamily="34" charset="0"/>
                <a:cs typeface="Arial" panose="020B0604020202020204" pitchFamily="34" charset="0"/>
              </a:rPr>
              <a:t>.</a:t>
            </a:r>
          </a:p>
          <a:p>
            <a:pPr marL="0" indent="0">
              <a:buNone/>
            </a:pPr>
            <a:endParaRPr lang="es-AR" sz="5600" dirty="0">
              <a:latin typeface="Arial" panose="020B0604020202020204" pitchFamily="34" charset="0"/>
              <a:cs typeface="Arial" panose="020B0604020202020204" pitchFamily="34" charset="0"/>
            </a:endParaRPr>
          </a:p>
          <a:p>
            <a:pPr marL="0" indent="0">
              <a:buNone/>
            </a:pPr>
            <a:r>
              <a:rPr lang="es-AR" sz="5600" dirty="0">
                <a:latin typeface="Arial" panose="020B0604020202020204" pitchFamily="34" charset="0"/>
                <a:cs typeface="Arial" panose="020B0604020202020204" pitchFamily="34" charset="0"/>
              </a:rPr>
              <a:t>*Para mayor información puede verse artículo del autor: “Comentario a la ley local 5983 y de cómo sigue siendo necesario regular una actividad que no encuentra su quicio” en </a:t>
            </a:r>
            <a:r>
              <a:rPr lang="es-AR" sz="5600" dirty="0" err="1">
                <a:latin typeface="Arial" panose="020B0604020202020204" pitchFamily="34" charset="0"/>
                <a:cs typeface="Arial" panose="020B0604020202020204" pitchFamily="34" charset="0"/>
              </a:rPr>
              <a:t>www,abogados.com.ar</a:t>
            </a:r>
            <a:r>
              <a:rPr lang="es-AR" sz="5600" dirty="0">
                <a:latin typeface="Arial" panose="020B0604020202020204" pitchFamily="34" charset="0"/>
                <a:cs typeface="Arial" panose="020B0604020202020204" pitchFamily="34" charset="0"/>
              </a:rPr>
              <a:t> del 31/07/18,</a:t>
            </a:r>
          </a:p>
          <a:p>
            <a:pPr marL="0" indent="0">
              <a:buNone/>
            </a:pPr>
            <a:endParaRPr lang="es-AR" sz="5600" dirty="0">
              <a:latin typeface="Arial" panose="020B0604020202020204" pitchFamily="34" charset="0"/>
              <a:cs typeface="Arial" panose="020B0604020202020204" pitchFamily="34" charset="0"/>
            </a:endParaRPr>
          </a:p>
          <a:p>
            <a:pPr marL="0" indent="0">
              <a:buNone/>
            </a:pPr>
            <a:r>
              <a:rPr lang="pt-BR" sz="3600" dirty="0" err="1">
                <a:latin typeface="Arial" panose="020B0604020202020204" pitchFamily="34" charset="0"/>
                <a:cs typeface="Arial" panose="020B0604020202020204" pitchFamily="34" charset="0"/>
              </a:rPr>
              <a:t>Abog</a:t>
            </a:r>
            <a:r>
              <a:rPr lang="pt-BR" sz="3600" dirty="0">
                <a:latin typeface="Arial" panose="020B0604020202020204" pitchFamily="34" charset="0"/>
                <a:cs typeface="Arial" panose="020B0604020202020204" pitchFamily="34" charset="0"/>
              </a:rPr>
              <a:t>. Jorge C. </a:t>
            </a:r>
            <a:r>
              <a:rPr lang="pt-BR" sz="3600" dirty="0" err="1">
                <a:latin typeface="Arial" panose="020B0604020202020204" pitchFamily="34" charset="0"/>
                <a:cs typeface="Arial" panose="020B0604020202020204" pitchFamily="34" charset="0"/>
              </a:rPr>
              <a:t>Resqui</a:t>
            </a:r>
            <a:r>
              <a:rPr lang="pt-BR" sz="3600" dirty="0">
                <a:latin typeface="Arial" panose="020B0604020202020204" pitchFamily="34" charset="0"/>
                <a:cs typeface="Arial" panose="020B0604020202020204" pitchFamily="34" charset="0"/>
              </a:rPr>
              <a:t> Pizarro                                                    forodeabogadosph@gmail.com</a:t>
            </a:r>
          </a:p>
          <a:p>
            <a:pPr marL="0" indent="0">
              <a:buNone/>
            </a:pPr>
            <a:endParaRPr lang="es-ES" sz="10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7488CFD-357C-43B7-AA21-D80821069746}" type="slidenum">
              <a:rPr lang="es-ES" smtClean="0"/>
              <a:t>11</a:t>
            </a:fld>
            <a:endParaRPr lang="es-ES"/>
          </a:p>
        </p:txBody>
      </p:sp>
    </p:spTree>
    <p:extLst>
      <p:ext uri="{BB962C8B-B14F-4D97-AF65-F5344CB8AC3E}">
        <p14:creationId xmlns:p14="http://schemas.microsoft.com/office/powerpoint/2010/main" val="3337852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562074"/>
          </a:xfrm>
        </p:spPr>
        <p:txBody>
          <a:bodyPr>
            <a:normAutofit/>
          </a:bodyPr>
          <a:lstStyle/>
          <a:p>
            <a:r>
              <a:rPr lang="es-AR" sz="900" dirty="0">
                <a:latin typeface="Arial" panose="020B0604020202020204" pitchFamily="34" charset="0"/>
                <a:cs typeface="Arial" panose="020B0604020202020204" pitchFamily="34" charset="0"/>
              </a:rPr>
              <a:t>Charla 12-09-18 Comisión de PH  Comuna 2</a:t>
            </a:r>
            <a:br>
              <a:rPr lang="es-AR" sz="900" dirty="0">
                <a:latin typeface="Arial" panose="020B0604020202020204" pitchFamily="34" charset="0"/>
                <a:cs typeface="Arial" panose="020B0604020202020204" pitchFamily="34" charset="0"/>
              </a:rPr>
            </a:br>
            <a:r>
              <a:rPr lang="es-AR" sz="900" dirty="0">
                <a:latin typeface="Arial" panose="020B0604020202020204" pitchFamily="34" charset="0"/>
                <a:cs typeface="Arial" panose="020B0604020202020204" pitchFamily="34" charset="0"/>
              </a:rPr>
              <a:t>Nuevas Obligaciones para el administrador: Consorcio Participativo, Ley 5983 CABA</a:t>
            </a:r>
            <a:br>
              <a:rPr lang="es-AR" sz="900" dirty="0">
                <a:latin typeface="Arial" panose="020B0604020202020204" pitchFamily="34" charset="0"/>
                <a:cs typeface="Arial" panose="020B0604020202020204" pitchFamily="34" charset="0"/>
              </a:rPr>
            </a:br>
            <a:endParaRPr lang="es-ES" sz="9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548680"/>
            <a:ext cx="8229600" cy="5976664"/>
          </a:xfrm>
        </p:spPr>
        <p:txBody>
          <a:bodyPr>
            <a:normAutofit/>
          </a:bodyPr>
          <a:lstStyle/>
          <a:p>
            <a:r>
              <a:rPr lang="es-ES" sz="2400" dirty="0">
                <a:latin typeface="Arial" panose="020B0604020202020204" pitchFamily="34" charset="0"/>
                <a:cs typeface="Arial" panose="020B0604020202020204" pitchFamily="34" charset="0"/>
              </a:rPr>
              <a:t>Muchas gracias por su atención.</a:t>
            </a:r>
          </a:p>
          <a:p>
            <a:endParaRPr lang="es-ES" sz="2400" dirty="0">
              <a:latin typeface="Arial" panose="020B0604020202020204" pitchFamily="34" charset="0"/>
              <a:cs typeface="Arial" panose="020B0604020202020204" pitchFamily="34" charset="0"/>
            </a:endParaRPr>
          </a:p>
          <a:p>
            <a:pPr marL="0" indent="0">
              <a:buNone/>
            </a:pPr>
            <a:r>
              <a:rPr lang="es-ES" sz="2400" dirty="0">
                <a:latin typeface="Arial" panose="020B0604020202020204" pitchFamily="34" charset="0"/>
                <a:cs typeface="Arial" panose="020B0604020202020204" pitchFamily="34" charset="0"/>
              </a:rPr>
              <a:t>     Consultas, dudas</a:t>
            </a:r>
            <a:r>
              <a:rPr lang="es-ES" sz="2400">
                <a:latin typeface="Arial" panose="020B0604020202020204" pitchFamily="34" charset="0"/>
                <a:cs typeface="Arial" panose="020B0604020202020204" pitchFamily="34" charset="0"/>
              </a:rPr>
              <a:t>, opiniones y </a:t>
            </a:r>
            <a:r>
              <a:rPr lang="es-ES" sz="2400" dirty="0">
                <a:latin typeface="Arial" panose="020B0604020202020204" pitchFamily="34" charset="0"/>
                <a:cs typeface="Arial" panose="020B0604020202020204" pitchFamily="34" charset="0"/>
              </a:rPr>
              <a:t>sugerencias:</a:t>
            </a:r>
          </a:p>
          <a:p>
            <a:pPr marL="0" indent="0">
              <a:buNone/>
            </a:pPr>
            <a:endParaRPr lang="es-ES" sz="2400" dirty="0">
              <a:latin typeface="Arial" panose="020B0604020202020204" pitchFamily="34" charset="0"/>
              <a:cs typeface="Arial" panose="020B0604020202020204" pitchFamily="34" charset="0"/>
            </a:endParaRPr>
          </a:p>
          <a:p>
            <a:pPr marL="0" indent="0">
              <a:buNone/>
            </a:pPr>
            <a:r>
              <a:rPr lang="es-ES" sz="2400"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hlinkClick r:id="rId2"/>
              </a:rPr>
              <a:t>forodeabogadosph@gmail.com</a:t>
            </a:r>
            <a:endParaRPr lang="es-ES" sz="2400" dirty="0">
              <a:latin typeface="Arial" panose="020B0604020202020204" pitchFamily="34" charset="0"/>
              <a:cs typeface="Arial" panose="020B0604020202020204" pitchFamily="34" charset="0"/>
            </a:endParaRPr>
          </a:p>
          <a:p>
            <a:pPr marL="0" indent="0">
              <a:buNone/>
            </a:pPr>
            <a:r>
              <a:rPr lang="es-ES" sz="2400" dirty="0">
                <a:latin typeface="Arial" panose="020B0604020202020204" pitchFamily="34" charset="0"/>
                <a:cs typeface="Arial" panose="020B0604020202020204" pitchFamily="34" charset="0"/>
              </a:rPr>
              <a:t>     www.forodeabogadosph.com.ar</a:t>
            </a:r>
          </a:p>
          <a:p>
            <a:pPr marL="0" indent="0">
              <a:buNone/>
            </a:pPr>
            <a:endParaRPr lang="es-ES" sz="24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7488CFD-357C-43B7-AA21-D80821069746}" type="slidenum">
              <a:rPr lang="es-ES" smtClean="0"/>
              <a:t>12</a:t>
            </a:fld>
            <a:endParaRPr lang="es-ES"/>
          </a:p>
        </p:txBody>
      </p:sp>
    </p:spTree>
    <p:extLst>
      <p:ext uri="{BB962C8B-B14F-4D97-AF65-F5344CB8AC3E}">
        <p14:creationId xmlns:p14="http://schemas.microsoft.com/office/powerpoint/2010/main" val="89684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648072"/>
          </a:xfrm>
        </p:spPr>
        <p:txBody>
          <a:bodyPr>
            <a:normAutofit/>
          </a:bodyPr>
          <a:lstStyle/>
          <a:p>
            <a:r>
              <a:rPr lang="es-AR" sz="1200" u="sng" dirty="0"/>
              <a:t>Charla 12-09-18 Comisión de PH  Comuna 2</a:t>
            </a:r>
            <a:br>
              <a:rPr lang="es-AR" sz="1200" u="sng" dirty="0"/>
            </a:br>
            <a:r>
              <a:rPr lang="es-AR" sz="1200" u="sng" dirty="0"/>
              <a:t>Nuevas Obligaciones para el administrador: Consorcio Participativo, Ley 5983 CABA</a:t>
            </a:r>
            <a:br>
              <a:rPr lang="es-AR" sz="1200" u="sng" dirty="0"/>
            </a:br>
            <a:endParaRPr lang="es-ES" sz="1200" u="sng" dirty="0"/>
          </a:p>
        </p:txBody>
      </p:sp>
      <p:sp>
        <p:nvSpPr>
          <p:cNvPr id="3" name="2 Marcador de contenido"/>
          <p:cNvSpPr>
            <a:spLocks noGrp="1"/>
          </p:cNvSpPr>
          <p:nvPr>
            <p:ph idx="1"/>
          </p:nvPr>
        </p:nvSpPr>
        <p:spPr>
          <a:xfrm>
            <a:off x="457200" y="764704"/>
            <a:ext cx="8229600" cy="5976664"/>
          </a:xfrm>
        </p:spPr>
        <p:txBody>
          <a:bodyPr>
            <a:normAutofit fontScale="85000" lnSpcReduction="20000"/>
          </a:bodyPr>
          <a:lstStyle/>
          <a:p>
            <a:pPr marL="0" indent="0">
              <a:buNone/>
            </a:pPr>
            <a:r>
              <a:rPr lang="pt-BR" sz="2000" dirty="0">
                <a:latin typeface="Arial" panose="020B0604020202020204" pitchFamily="34" charset="0"/>
                <a:cs typeface="Arial" panose="020B0604020202020204" pitchFamily="34" charset="0"/>
              </a:rPr>
              <a:t>*</a:t>
            </a:r>
            <a:r>
              <a:rPr lang="es-AR" sz="2000" u="sng" dirty="0">
                <a:latin typeface="Arial" panose="020B0604020202020204" pitchFamily="34" charset="0"/>
                <a:cs typeface="Arial" panose="020B0604020202020204" pitchFamily="34" charset="0"/>
              </a:rPr>
              <a:t>Publicidad del Registro </a:t>
            </a:r>
            <a:r>
              <a:rPr lang="es-AR" sz="2000" dirty="0">
                <a:latin typeface="Arial" panose="020B0604020202020204" pitchFamily="34" charset="0"/>
                <a:cs typeface="Arial" panose="020B0604020202020204" pitchFamily="34" charset="0"/>
              </a:rPr>
              <a:t>por la página web del GCABA permitirá que “cualquier interesado” pueda informarse respecto de la totalidad de los requisitos e informes exigidos en el art. 4° de la ley , así como también de las sanciones que se hubieren impuesto en los últimos 2 años,</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*La ley 5983 sustituye el inciso b del art. 9º, dejando establecido que en el ejercicio de sus funciones el administrador debe “</a:t>
            </a:r>
            <a:r>
              <a:rPr lang="es-AR" sz="2000" u="sng" dirty="0">
                <a:latin typeface="Arial" panose="020B0604020202020204" pitchFamily="34" charset="0"/>
                <a:cs typeface="Arial" panose="020B0604020202020204" pitchFamily="34" charset="0"/>
              </a:rPr>
              <a:t>Atender a la conservación de las partes comunes y realizar las diligencias pertinentes para el cumplimiento de la normativa vigente </a:t>
            </a:r>
            <a:r>
              <a:rPr lang="es-AR" sz="2000" dirty="0">
                <a:latin typeface="Arial" panose="020B0604020202020204" pitchFamily="34" charset="0"/>
                <a:cs typeface="Arial" panose="020B0604020202020204" pitchFamily="34" charset="0"/>
              </a:rPr>
              <a:t>resguardando el mantenimiento edilicio e infraestructura, instalaciones, sistema de protección contra incendio, higiene y seguridad y control de plagas. Asimismo, proveer el cuidado del agua potable conforme al ordenamiento vigente”,</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*Inciso h “</a:t>
            </a:r>
            <a:r>
              <a:rPr lang="es-AR" sz="2000" u="sng" dirty="0">
                <a:latin typeface="Arial" panose="020B0604020202020204" pitchFamily="34" charset="0"/>
                <a:cs typeface="Arial" panose="020B0604020202020204" pitchFamily="34" charset="0"/>
              </a:rPr>
              <a:t>Depositar los fondos del consorcio en una cuenta bancaria a nombre del Consorcio de Propietarios</a:t>
            </a:r>
            <a:r>
              <a:rPr lang="es-AR" sz="2000" dirty="0">
                <a:latin typeface="Arial" panose="020B0604020202020204" pitchFamily="34" charset="0"/>
                <a:cs typeface="Arial" panose="020B0604020202020204" pitchFamily="34" charset="0"/>
              </a:rPr>
              <a:t>”, dejando de lado la posibilidad que la asamblea de propietarios pueda adoptar una decisión en contrario, seguramente fundado en la normativa aplicable por las llamadas leyes “</a:t>
            </a:r>
            <a:r>
              <a:rPr lang="es-AR" sz="2000" dirty="0" err="1">
                <a:latin typeface="Arial" panose="020B0604020202020204" pitchFamily="34" charset="0"/>
                <a:cs typeface="Arial" panose="020B0604020202020204" pitchFamily="34" charset="0"/>
              </a:rPr>
              <a:t>antilavado</a:t>
            </a:r>
            <a:r>
              <a:rPr lang="es-AR" sz="2000" dirty="0">
                <a:latin typeface="Arial" panose="020B0604020202020204" pitchFamily="34" charset="0"/>
                <a:cs typeface="Arial" panose="020B0604020202020204" pitchFamily="34" charset="0"/>
              </a:rPr>
              <a:t>” (25.246 y 26.683) y el art.1 de la ley 25.345.</a:t>
            </a:r>
          </a:p>
          <a:p>
            <a:pPr marL="0" indent="0">
              <a:buNone/>
            </a:pPr>
            <a:endParaRPr lang="pt-BR" sz="2000" dirty="0">
              <a:latin typeface="Arial" panose="020B0604020202020204" pitchFamily="34" charset="0"/>
              <a:cs typeface="Arial" panose="020B0604020202020204" pitchFamily="34" charset="0"/>
            </a:endParaRPr>
          </a:p>
          <a:p>
            <a:pPr marL="0" indent="0">
              <a:buNone/>
            </a:pPr>
            <a:r>
              <a:rPr lang="pt-BR" sz="2000" dirty="0">
                <a:latin typeface="Arial" panose="020B0604020202020204" pitchFamily="34" charset="0"/>
                <a:cs typeface="Arial" panose="020B0604020202020204" pitchFamily="34" charset="0"/>
              </a:rPr>
              <a:t>*I</a:t>
            </a:r>
            <a:r>
              <a:rPr lang="es-AR" sz="2000" dirty="0" err="1">
                <a:latin typeface="Arial" panose="020B0604020202020204" pitchFamily="34" charset="0"/>
                <a:cs typeface="Arial" panose="020B0604020202020204" pitchFamily="34" charset="0"/>
              </a:rPr>
              <a:t>nciso</a:t>
            </a:r>
            <a:r>
              <a:rPr lang="es-AR" sz="2000" dirty="0">
                <a:latin typeface="Arial" panose="020B0604020202020204" pitchFamily="34" charset="0"/>
                <a:cs typeface="Arial" panose="020B0604020202020204" pitchFamily="34" charset="0"/>
              </a:rPr>
              <a:t> i se estipula que las </a:t>
            </a:r>
            <a:r>
              <a:rPr lang="es-AR" sz="2000" b="1" dirty="0">
                <a:latin typeface="Arial" panose="020B0604020202020204" pitchFamily="34" charset="0"/>
                <a:cs typeface="Arial" panose="020B0604020202020204" pitchFamily="34" charset="0"/>
              </a:rPr>
              <a:t>auditorias contables</a:t>
            </a:r>
            <a:r>
              <a:rPr lang="es-AR" sz="2000" dirty="0">
                <a:latin typeface="Arial" panose="020B0604020202020204" pitchFamily="34" charset="0"/>
                <a:cs typeface="Arial" panose="020B0604020202020204" pitchFamily="34" charset="0"/>
              </a:rPr>
              <a:t>, </a:t>
            </a:r>
            <a:r>
              <a:rPr lang="es-AR" sz="2000" b="1" dirty="0">
                <a:latin typeface="Arial" panose="020B0604020202020204" pitchFamily="34" charset="0"/>
                <a:cs typeface="Arial" panose="020B0604020202020204" pitchFamily="34" charset="0"/>
              </a:rPr>
              <a:t>de control de gestión </a:t>
            </a:r>
            <a:r>
              <a:rPr lang="es-AR" sz="2000" dirty="0">
                <a:latin typeface="Arial" panose="020B0604020202020204" pitchFamily="34" charset="0"/>
                <a:cs typeface="Arial" panose="020B0604020202020204" pitchFamily="34" charset="0"/>
              </a:rPr>
              <a:t>y </a:t>
            </a:r>
            <a:r>
              <a:rPr lang="es-AR" sz="2000" b="1" dirty="0">
                <a:latin typeface="Arial" panose="020B0604020202020204" pitchFamily="34" charset="0"/>
                <a:cs typeface="Arial" panose="020B0604020202020204" pitchFamily="34" charset="0"/>
              </a:rPr>
              <a:t>legales</a:t>
            </a:r>
            <a:r>
              <a:rPr lang="es-AR" sz="2000" dirty="0">
                <a:latin typeface="Arial" panose="020B0604020202020204" pitchFamily="34" charset="0"/>
                <a:cs typeface="Arial" panose="020B0604020202020204" pitchFamily="34" charset="0"/>
              </a:rPr>
              <a:t> a las que pueden ser sometidas las gestiones administrativas, también podrán ser llevadas a cabo por las Asociaciones de Consumidores, debidamente inscriptas en el Registro de Asociaciones de Consumidores de la Ciudad de Buenos Aires, en forma gratuita.</a:t>
            </a:r>
            <a:endParaRPr lang="pt-BR" sz="20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r>
              <a:rPr lang="pt-BR" sz="1100" dirty="0" err="1">
                <a:latin typeface="Arial" panose="020B0604020202020204" pitchFamily="34" charset="0"/>
                <a:cs typeface="Arial" panose="020B0604020202020204" pitchFamily="34" charset="0"/>
              </a:rPr>
              <a:t>Abog</a:t>
            </a:r>
            <a:r>
              <a:rPr lang="pt-BR" sz="1100" dirty="0">
                <a:latin typeface="Arial" panose="020B0604020202020204" pitchFamily="34" charset="0"/>
                <a:cs typeface="Arial" panose="020B0604020202020204" pitchFamily="34" charset="0"/>
              </a:rPr>
              <a:t>. Jorge C. </a:t>
            </a:r>
            <a:r>
              <a:rPr lang="pt-BR" sz="1100" dirty="0" err="1">
                <a:latin typeface="Arial" panose="020B0604020202020204" pitchFamily="34" charset="0"/>
                <a:cs typeface="Arial" panose="020B0604020202020204" pitchFamily="34" charset="0"/>
              </a:rPr>
              <a:t>Resqui</a:t>
            </a:r>
            <a:r>
              <a:rPr lang="pt-BR" sz="1100" dirty="0">
                <a:latin typeface="Arial" panose="020B0604020202020204" pitchFamily="34" charset="0"/>
                <a:cs typeface="Arial" panose="020B0604020202020204" pitchFamily="34" charset="0"/>
              </a:rPr>
              <a:t> Pizarro                                                         forodeabogadosph@gmail.com</a:t>
            </a:r>
            <a:endParaRPr lang="es-AR" sz="20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2</a:t>
            </a:fld>
            <a:endParaRPr lang="es-ES"/>
          </a:p>
        </p:txBody>
      </p:sp>
    </p:spTree>
    <p:extLst>
      <p:ext uri="{BB962C8B-B14F-4D97-AF65-F5344CB8AC3E}">
        <p14:creationId xmlns:p14="http://schemas.microsoft.com/office/powerpoint/2010/main" val="185944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792088"/>
          </a:xfrm>
        </p:spPr>
        <p:txBody>
          <a:bodyPr>
            <a:noAutofit/>
          </a:bodyPr>
          <a:lstStyle/>
          <a:p>
            <a:r>
              <a:rPr lang="es-AR" sz="1400" u="sng" dirty="0"/>
              <a:t>Charla 12-09-18 Comisión de PH  Comuna 2</a:t>
            </a:r>
            <a:br>
              <a:rPr lang="es-AR" sz="1400" u="sng" dirty="0"/>
            </a:br>
            <a:r>
              <a:rPr lang="es-AR" sz="1400" u="sng" dirty="0"/>
              <a:t>Nuevas Obligaciones para el administrador: Consorcio </a:t>
            </a:r>
            <a:r>
              <a:rPr lang="es-AR" sz="1400" u="sng" dirty="0" err="1"/>
              <a:t>Pàrticipativo</a:t>
            </a:r>
            <a:r>
              <a:rPr lang="es-AR" sz="1400" u="sng" dirty="0"/>
              <a:t>, Ley 5983 CABA</a:t>
            </a:r>
            <a:br>
              <a:rPr lang="es-AR" sz="1400" u="sng" dirty="0"/>
            </a:br>
            <a:endParaRPr lang="es-ES" sz="1400" u="sng" dirty="0"/>
          </a:p>
        </p:txBody>
      </p:sp>
      <p:sp>
        <p:nvSpPr>
          <p:cNvPr id="3" name="2 Marcador de contenido"/>
          <p:cNvSpPr>
            <a:spLocks noGrp="1"/>
          </p:cNvSpPr>
          <p:nvPr>
            <p:ph idx="1"/>
          </p:nvPr>
        </p:nvSpPr>
        <p:spPr>
          <a:xfrm>
            <a:off x="467544" y="1052736"/>
            <a:ext cx="8229600" cy="5688632"/>
          </a:xfrm>
        </p:spPr>
        <p:txBody>
          <a:bodyPr>
            <a:normAutofit fontScale="85000" lnSpcReduction="20000"/>
          </a:bodyPr>
          <a:lstStyle/>
          <a:p>
            <a:pPr marL="0" indent="0">
              <a:buNone/>
            </a:pPr>
            <a:r>
              <a:rPr lang="pt-BR" sz="2100" dirty="0">
                <a:latin typeface="Arial" panose="020B0604020202020204" pitchFamily="34" charset="0"/>
                <a:cs typeface="Arial" panose="020B0604020202020204" pitchFamily="34" charset="0"/>
              </a:rPr>
              <a:t>*</a:t>
            </a:r>
            <a:r>
              <a:rPr lang="es-AR" sz="2100" dirty="0">
                <a:latin typeface="Arial" panose="020B0604020202020204" pitchFamily="34" charset="0"/>
                <a:cs typeface="Arial" panose="020B0604020202020204" pitchFamily="34" charset="0"/>
              </a:rPr>
              <a:t>Inciso k del referido art. 9º postula que “En caso de renuncia, cese o remoción, el Administrador </a:t>
            </a:r>
            <a:r>
              <a:rPr lang="es-AR" sz="2100" u="sng" dirty="0">
                <a:latin typeface="Arial" panose="020B0604020202020204" pitchFamily="34" charset="0"/>
                <a:cs typeface="Arial" panose="020B0604020202020204" pitchFamily="34" charset="0"/>
              </a:rPr>
              <a:t>debe poner a disposición del consorcio dentro de los quince (15) días hábiles, los libros y toda documentación relativa a su administración y al consorcio, incluyendo la acreditación del pago de los aportes y contribuciones del encargado y/o dependiente</a:t>
            </a:r>
            <a:r>
              <a:rPr lang="es-AR" sz="2100" dirty="0">
                <a:latin typeface="Arial" panose="020B0604020202020204" pitchFamily="34" charset="0"/>
                <a:cs typeface="Arial" panose="020B0604020202020204" pitchFamily="34" charset="0"/>
              </a:rPr>
              <a:t>, en caso de que los hubiere, no pudiendo ejercer la retención de los mismos” a los fines de mantener el enunciado anterior pero esta vez en consonancia temporal con lo prescripto por el art. 2067, j del Código Civil y Comercial de la Nación (</a:t>
            </a:r>
            <a:r>
              <a:rPr lang="es-AR" sz="2100" dirty="0" err="1">
                <a:latin typeface="Arial" panose="020B0604020202020204" pitchFamily="34" charset="0"/>
                <a:cs typeface="Arial" panose="020B0604020202020204" pitchFamily="34" charset="0"/>
              </a:rPr>
              <a:t>CCyCN</a:t>
            </a:r>
            <a:r>
              <a:rPr lang="es-AR" sz="2100" dirty="0">
                <a:latin typeface="Arial" panose="020B0604020202020204" pitchFamily="34" charset="0"/>
                <a:cs typeface="Arial" panose="020B0604020202020204" pitchFamily="34" charset="0"/>
              </a:rPr>
              <a:t>) (“en caso de renuncia o remoción, dentro de los quince días hábiles debe entregar al consejo de propietarios los activos existentes, libros y documentos del consorcio, y rendir cuentas documentadas”),</a:t>
            </a:r>
          </a:p>
          <a:p>
            <a:pPr marL="0" indent="0">
              <a:buNone/>
            </a:pPr>
            <a:endParaRPr lang="es-AR" sz="2100" dirty="0">
              <a:latin typeface="Arial" panose="020B0604020202020204" pitchFamily="34" charset="0"/>
              <a:cs typeface="Arial" panose="020B0604020202020204" pitchFamily="34" charset="0"/>
            </a:endParaRPr>
          </a:p>
          <a:p>
            <a:pPr marL="0" indent="0">
              <a:buNone/>
            </a:pPr>
            <a:r>
              <a:rPr lang="es-AR" sz="2100" dirty="0">
                <a:latin typeface="Arial" panose="020B0604020202020204" pitchFamily="34" charset="0"/>
                <a:cs typeface="Arial" panose="020B0604020202020204" pitchFamily="34" charset="0"/>
              </a:rPr>
              <a:t>*Se incorporan nuevos deberes por parte del administrador de consorcios mediante el mencionado art. 9º, a saber: </a:t>
            </a:r>
          </a:p>
          <a:p>
            <a:pPr marL="0" indent="0">
              <a:buNone/>
            </a:pPr>
            <a:r>
              <a:rPr lang="es-AR" sz="2100" dirty="0">
                <a:latin typeface="Arial" panose="020B0604020202020204" pitchFamily="34" charset="0"/>
                <a:cs typeface="Arial" panose="020B0604020202020204" pitchFamily="34" charset="0"/>
              </a:rPr>
              <a:t>i) </a:t>
            </a:r>
            <a:r>
              <a:rPr lang="es-AR" sz="2100" u="sng" dirty="0">
                <a:latin typeface="Arial" panose="020B0604020202020204" pitchFamily="34" charset="0"/>
                <a:cs typeface="Arial" panose="020B0604020202020204" pitchFamily="34" charset="0"/>
              </a:rPr>
              <a:t>Dar de alta al consorcio que administra en la plataforma web de la Aplicación Oficial </a:t>
            </a:r>
            <a:r>
              <a:rPr lang="es-AR" sz="2100" dirty="0">
                <a:latin typeface="Arial" panose="020B0604020202020204" pitchFamily="34" charset="0"/>
                <a:cs typeface="Arial" panose="020B0604020202020204" pitchFamily="34" charset="0"/>
              </a:rPr>
              <a:t>– a la que nos referiremos in extenso más adelante -.</a:t>
            </a:r>
          </a:p>
          <a:p>
            <a:pPr marL="0" indent="0">
              <a:buNone/>
            </a:pPr>
            <a:endParaRPr lang="pt-BR" sz="2000" dirty="0">
              <a:latin typeface="Arial" panose="020B0604020202020204" pitchFamily="34" charset="0"/>
              <a:cs typeface="Arial" panose="020B0604020202020204" pitchFamily="34" charset="0"/>
            </a:endParaRPr>
          </a:p>
          <a:p>
            <a:pPr marL="0" indent="0">
              <a:buNone/>
            </a:pPr>
            <a:endParaRPr lang="pt-BR" sz="2000" dirty="0">
              <a:latin typeface="Arial" panose="020B0604020202020204" pitchFamily="34" charset="0"/>
              <a:cs typeface="Arial" panose="020B0604020202020204" pitchFamily="34" charset="0"/>
            </a:endParaRPr>
          </a:p>
          <a:p>
            <a:pPr marL="0" indent="0">
              <a:buNone/>
            </a:pPr>
            <a:endParaRPr lang="pt-BR" sz="2000" dirty="0">
              <a:latin typeface="Arial" panose="020B0604020202020204" pitchFamily="34" charset="0"/>
              <a:cs typeface="Arial" panose="020B0604020202020204" pitchFamily="34" charset="0"/>
            </a:endParaRPr>
          </a:p>
          <a:p>
            <a:pPr marL="0" indent="0">
              <a:buNone/>
            </a:pPr>
            <a:endParaRPr lang="pt-BR" sz="2000" dirty="0">
              <a:latin typeface="Arial" panose="020B0604020202020204" pitchFamily="34" charset="0"/>
              <a:cs typeface="Arial" panose="020B0604020202020204" pitchFamily="34" charset="0"/>
            </a:endParaRPr>
          </a:p>
          <a:p>
            <a:pPr marL="0" indent="0">
              <a:buNone/>
            </a:pPr>
            <a:endParaRPr lang="pt-BR" sz="2000" dirty="0">
              <a:latin typeface="Arial" panose="020B0604020202020204" pitchFamily="34" charset="0"/>
              <a:cs typeface="Arial" panose="020B0604020202020204" pitchFamily="34" charset="0"/>
            </a:endParaRPr>
          </a:p>
          <a:p>
            <a:pPr marL="0" indent="0">
              <a:buNone/>
            </a:pPr>
            <a:endParaRPr lang="pt-BR" sz="1000" dirty="0">
              <a:latin typeface="Arial" panose="020B0604020202020204" pitchFamily="34" charset="0"/>
              <a:cs typeface="Arial" panose="020B0604020202020204" pitchFamily="34" charset="0"/>
            </a:endParaRPr>
          </a:p>
          <a:p>
            <a:pPr marL="0" indent="0">
              <a:buNone/>
            </a:pPr>
            <a:r>
              <a:rPr lang="pt-BR" sz="1000" dirty="0" err="1">
                <a:latin typeface="Arial" panose="020B0604020202020204" pitchFamily="34" charset="0"/>
                <a:cs typeface="Arial" panose="020B0604020202020204" pitchFamily="34" charset="0"/>
              </a:rPr>
              <a:t>Abog</a:t>
            </a:r>
            <a:r>
              <a:rPr lang="pt-BR" sz="1000" dirty="0">
                <a:latin typeface="Arial" panose="020B0604020202020204" pitchFamily="34" charset="0"/>
                <a:cs typeface="Arial" panose="020B0604020202020204" pitchFamily="34" charset="0"/>
              </a:rPr>
              <a:t>. Jorge C. </a:t>
            </a:r>
            <a:r>
              <a:rPr lang="pt-BR" sz="1000" dirty="0" err="1">
                <a:latin typeface="Arial" panose="020B0604020202020204" pitchFamily="34" charset="0"/>
                <a:cs typeface="Arial" panose="020B0604020202020204" pitchFamily="34" charset="0"/>
              </a:rPr>
              <a:t>Resqui</a:t>
            </a:r>
            <a:r>
              <a:rPr lang="pt-BR" sz="1000" dirty="0">
                <a:latin typeface="Arial" panose="020B0604020202020204" pitchFamily="34" charset="0"/>
                <a:cs typeface="Arial" panose="020B0604020202020204" pitchFamily="34" charset="0"/>
              </a:rPr>
              <a:t> Pizarro                                                    forodeabogadosph@gmail.com</a:t>
            </a:r>
            <a:endParaRPr lang="es-AR" sz="1000" dirty="0">
              <a:latin typeface="Arial" panose="020B0604020202020204" pitchFamily="34" charset="0"/>
              <a:cs typeface="Arial" panose="020B0604020202020204" pitchFamily="34" charset="0"/>
            </a:endParaRPr>
          </a:p>
          <a:p>
            <a:pPr marL="0" indent="0">
              <a:buNone/>
            </a:pPr>
            <a:r>
              <a:rPr lang="es-AR" sz="1600" dirty="0">
                <a:latin typeface="Arial" panose="020B0604020202020204" pitchFamily="34" charset="0"/>
                <a:cs typeface="Arial" panose="020B0604020202020204" pitchFamily="34" charset="0"/>
              </a:rPr>
              <a:t> </a:t>
            </a: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3</a:t>
            </a:fld>
            <a:endParaRPr lang="es-ES"/>
          </a:p>
        </p:txBody>
      </p:sp>
    </p:spTree>
    <p:extLst>
      <p:ext uri="{BB962C8B-B14F-4D97-AF65-F5344CB8AC3E}">
        <p14:creationId xmlns:p14="http://schemas.microsoft.com/office/powerpoint/2010/main" val="381458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980728"/>
          </a:xfrm>
        </p:spPr>
        <p:txBody>
          <a:bodyPr>
            <a:normAutofit/>
          </a:bodyPr>
          <a:lstStyle/>
          <a:p>
            <a:r>
              <a:rPr lang="es-AR" sz="1400" u="sng" dirty="0"/>
              <a:t>Charla 12-09-18 Comisión de PH  Comuna 2</a:t>
            </a:r>
            <a:br>
              <a:rPr lang="es-AR" sz="1400" u="sng" dirty="0"/>
            </a:br>
            <a:r>
              <a:rPr lang="es-AR" sz="1400" u="sng" dirty="0"/>
              <a:t>Nuevas Obligaciones para el administrador: Consorcio </a:t>
            </a:r>
            <a:r>
              <a:rPr lang="es-AR" sz="1400" u="sng" dirty="0" err="1"/>
              <a:t>Pàrticipativo</a:t>
            </a:r>
            <a:r>
              <a:rPr lang="es-AR" sz="1400" u="sng" dirty="0"/>
              <a:t>, Ley 5983 CABA</a:t>
            </a:r>
            <a:br>
              <a:rPr lang="es-AR" sz="1400" u="sng" dirty="0"/>
            </a:br>
            <a:endParaRPr lang="es-ES" sz="1400" u="sng" dirty="0"/>
          </a:p>
        </p:txBody>
      </p:sp>
      <p:sp>
        <p:nvSpPr>
          <p:cNvPr id="3" name="2 Marcador de contenido"/>
          <p:cNvSpPr>
            <a:spLocks noGrp="1"/>
          </p:cNvSpPr>
          <p:nvPr>
            <p:ph idx="1"/>
          </p:nvPr>
        </p:nvSpPr>
        <p:spPr>
          <a:xfrm>
            <a:off x="395536" y="692696"/>
            <a:ext cx="8291264" cy="6048672"/>
          </a:xfrm>
        </p:spPr>
        <p:txBody>
          <a:bodyPr>
            <a:normAutofit fontScale="47500" lnSpcReduction="20000"/>
          </a:bodyPr>
          <a:lstStyle/>
          <a:p>
            <a:pPr marL="0" indent="0">
              <a:buNone/>
            </a:pPr>
            <a:r>
              <a:rPr lang="es-AR" sz="2900" dirty="0">
                <a:latin typeface="Arial" panose="020B0604020202020204" pitchFamily="34" charset="0"/>
                <a:cs typeface="Arial" panose="020B0604020202020204" pitchFamily="34" charset="0"/>
              </a:rPr>
              <a:t>*ii) </a:t>
            </a:r>
            <a:r>
              <a:rPr lang="es-AR" sz="2900" u="sng" dirty="0">
                <a:latin typeface="Arial" panose="020B0604020202020204" pitchFamily="34" charset="0"/>
                <a:cs typeface="Arial" panose="020B0604020202020204" pitchFamily="34" charset="0"/>
              </a:rPr>
              <a:t>Comunicar a los propietarios e inquilinos del consorcio que administra el alta del mismo en la plataforma web de la Aplicación Oficial</a:t>
            </a:r>
            <a:r>
              <a:rPr lang="es-AR" sz="2900" dirty="0">
                <a:latin typeface="Arial" panose="020B0604020202020204" pitchFamily="34" charset="0"/>
                <a:cs typeface="Arial" panose="020B0604020202020204" pitchFamily="34" charset="0"/>
              </a:rPr>
              <a:t>.</a:t>
            </a:r>
          </a:p>
          <a:p>
            <a:pPr marL="0" indent="0">
              <a:buNone/>
            </a:pPr>
            <a:endParaRPr lang="es-AR" sz="2900" dirty="0">
              <a:latin typeface="Arial" panose="020B0604020202020204" pitchFamily="34" charset="0"/>
              <a:cs typeface="Arial" panose="020B0604020202020204" pitchFamily="34" charset="0"/>
            </a:endParaRPr>
          </a:p>
          <a:p>
            <a:pPr marL="0" indent="0">
              <a:buNone/>
            </a:pPr>
            <a:r>
              <a:rPr lang="es-AR" sz="2900" dirty="0">
                <a:latin typeface="Arial" panose="020B0604020202020204" pitchFamily="34" charset="0"/>
                <a:cs typeface="Arial" panose="020B0604020202020204" pitchFamily="34" charset="0"/>
              </a:rPr>
              <a:t>*iii) </a:t>
            </a:r>
            <a:r>
              <a:rPr lang="es-AR" sz="2900" u="sng" dirty="0">
                <a:latin typeface="Arial" panose="020B0604020202020204" pitchFamily="34" charset="0"/>
                <a:cs typeface="Arial" panose="020B0604020202020204" pitchFamily="34" charset="0"/>
              </a:rPr>
              <a:t>Notificar a todos los propietarios dentro de las 48 horas de recibir la comunicación respectiva, la existencia de reclamos, sanciones administrativas y presentaciones judiciales </a:t>
            </a:r>
            <a:r>
              <a:rPr lang="es-AR" sz="2900" dirty="0">
                <a:latin typeface="Arial" panose="020B0604020202020204" pitchFamily="34" charset="0"/>
                <a:cs typeface="Arial" panose="020B0604020202020204" pitchFamily="34" charset="0"/>
              </a:rPr>
              <a:t>que afecten al consorcio – en sentido similar a lo que instauró el inc. k del art. 2067 del </a:t>
            </a:r>
            <a:r>
              <a:rPr lang="es-AR" sz="2900" dirty="0" err="1">
                <a:latin typeface="Arial" panose="020B0604020202020204" pitchFamily="34" charset="0"/>
                <a:cs typeface="Arial" panose="020B0604020202020204" pitchFamily="34" charset="0"/>
              </a:rPr>
              <a:t>CCyCN</a:t>
            </a:r>
            <a:r>
              <a:rPr lang="es-AR" sz="2900" dirty="0">
                <a:latin typeface="Arial" panose="020B0604020202020204" pitchFamily="34" charset="0"/>
                <a:cs typeface="Arial" panose="020B0604020202020204" pitchFamily="34" charset="0"/>
              </a:rPr>
              <a:t> -.</a:t>
            </a:r>
          </a:p>
          <a:p>
            <a:pPr marL="0" indent="0">
              <a:buNone/>
            </a:pPr>
            <a:endParaRPr lang="es-AR" sz="2900" dirty="0">
              <a:latin typeface="Arial" panose="020B0604020202020204" pitchFamily="34" charset="0"/>
              <a:cs typeface="Arial" panose="020B0604020202020204" pitchFamily="34" charset="0"/>
            </a:endParaRPr>
          </a:p>
          <a:p>
            <a:pPr marL="0" indent="0">
              <a:buNone/>
            </a:pPr>
            <a:r>
              <a:rPr lang="es-AR" sz="2900" dirty="0">
                <a:latin typeface="Arial" panose="020B0604020202020204" pitchFamily="34" charset="0"/>
                <a:cs typeface="Arial" panose="020B0604020202020204" pitchFamily="34" charset="0"/>
              </a:rPr>
              <a:t>*iv) </a:t>
            </a:r>
            <a:r>
              <a:rPr lang="es-AR" sz="2900" u="sng" dirty="0">
                <a:latin typeface="Arial" panose="020B0604020202020204" pitchFamily="34" charset="0"/>
                <a:cs typeface="Arial" panose="020B0604020202020204" pitchFamily="34" charset="0"/>
              </a:rPr>
              <a:t>Responder con su patrimonio por toda erogación que provenga del ejercicio indebido de su administración</a:t>
            </a:r>
            <a:r>
              <a:rPr lang="es-AR" sz="2900" dirty="0">
                <a:latin typeface="Arial" panose="020B0604020202020204" pitchFamily="34" charset="0"/>
                <a:cs typeface="Arial" panose="020B0604020202020204" pitchFamily="34" charset="0"/>
              </a:rPr>
              <a:t> – en el sentido del art.160 del </a:t>
            </a:r>
            <a:r>
              <a:rPr lang="es-AR" sz="2900" dirty="0" err="1">
                <a:latin typeface="Arial" panose="020B0604020202020204" pitchFamily="34" charset="0"/>
                <a:cs typeface="Arial" panose="020B0604020202020204" pitchFamily="34" charset="0"/>
              </a:rPr>
              <a:t>CCyCN</a:t>
            </a:r>
            <a:r>
              <a:rPr lang="es-AR" sz="2900" dirty="0">
                <a:latin typeface="Arial" panose="020B0604020202020204" pitchFamily="34" charset="0"/>
                <a:cs typeface="Arial" panose="020B0604020202020204" pitchFamily="34" charset="0"/>
              </a:rPr>
              <a:t> -.</a:t>
            </a:r>
          </a:p>
          <a:p>
            <a:pPr marL="0" indent="0">
              <a:buNone/>
            </a:pPr>
            <a:endParaRPr lang="es-AR" sz="2900" dirty="0">
              <a:latin typeface="Arial" panose="020B0604020202020204" pitchFamily="34" charset="0"/>
              <a:cs typeface="Arial" panose="020B0604020202020204" pitchFamily="34" charset="0"/>
            </a:endParaRPr>
          </a:p>
          <a:p>
            <a:pPr marL="0" indent="0">
              <a:buNone/>
            </a:pPr>
            <a:r>
              <a:rPr lang="es-AR" sz="2900" dirty="0">
                <a:latin typeface="Arial" panose="020B0604020202020204" pitchFamily="34" charset="0"/>
                <a:cs typeface="Arial" panose="020B0604020202020204" pitchFamily="34" charset="0"/>
              </a:rPr>
              <a:t>*v) Al momento de su designación</a:t>
            </a:r>
            <a:r>
              <a:rPr lang="es-AR" sz="2900" u="sng" dirty="0">
                <a:latin typeface="Arial" panose="020B0604020202020204" pitchFamily="34" charset="0"/>
                <a:cs typeface="Arial" panose="020B0604020202020204" pitchFamily="34" charset="0"/>
              </a:rPr>
              <a:t>, informar al consorcio en forma cierta y veraz, haciendo constar en acta detalladamente, todos aquellos servicios y trámites que realice por cuenta propia y formen parte de sus honorarios</a:t>
            </a:r>
            <a:r>
              <a:rPr lang="es-AR" sz="2900" dirty="0">
                <a:latin typeface="Arial" panose="020B0604020202020204" pitchFamily="34" charset="0"/>
                <a:cs typeface="Arial" panose="020B0604020202020204" pitchFamily="34" charset="0"/>
              </a:rPr>
              <a:t>, así como también aquellos que sean encomendados a terceros y que excedan la remuneración acordada con la asamblea por su actividad (cfr. art. 14º de la ley 941 reformada) – fundamental para saber de manera efectiva cual será el costo de la tarea administrativa para los consorcios -.</a:t>
            </a:r>
          </a:p>
          <a:p>
            <a:pPr marL="0" indent="0">
              <a:buNone/>
            </a:pPr>
            <a:endParaRPr lang="es-AR" sz="2900" dirty="0">
              <a:latin typeface="Arial" panose="020B0604020202020204" pitchFamily="34" charset="0"/>
              <a:cs typeface="Arial" panose="020B0604020202020204" pitchFamily="34" charset="0"/>
            </a:endParaRPr>
          </a:p>
          <a:p>
            <a:pPr marL="0" indent="0">
              <a:buNone/>
            </a:pPr>
            <a:r>
              <a:rPr lang="es-AR" sz="2900" dirty="0">
                <a:latin typeface="Arial" panose="020B0604020202020204" pitchFamily="34" charset="0"/>
                <a:cs typeface="Arial" panose="020B0604020202020204" pitchFamily="34" charset="0"/>
              </a:rPr>
              <a:t>*vi)  </a:t>
            </a:r>
            <a:r>
              <a:rPr lang="es-AR" sz="2900" u="sng" dirty="0">
                <a:latin typeface="Arial" panose="020B0604020202020204" pitchFamily="34" charset="0"/>
                <a:cs typeface="Arial" panose="020B0604020202020204" pitchFamily="34" charset="0"/>
              </a:rPr>
              <a:t>Poner a consideración de la Asamblea de Propietarios la posibilidad de establecer como medio de notificación fehaciente la comunicación realizada a través de la plataforma web de la Aplicación Oficial</a:t>
            </a:r>
            <a:r>
              <a:rPr lang="es-AR" sz="2900" dirty="0">
                <a:latin typeface="Arial" panose="020B0604020202020204" pitchFamily="34" charset="0"/>
                <a:cs typeface="Arial" panose="020B0604020202020204" pitchFamily="34" charset="0"/>
              </a:rPr>
              <a:t>, que es válida para todos aquellos que la hubiesen aceptado.</a:t>
            </a:r>
          </a:p>
          <a:p>
            <a:pPr marL="0" indent="0">
              <a:buNone/>
            </a:pPr>
            <a:endParaRPr lang="es-AR" sz="2900" dirty="0">
              <a:latin typeface="Arial" panose="020B0604020202020204" pitchFamily="34" charset="0"/>
              <a:cs typeface="Arial" panose="020B0604020202020204" pitchFamily="34" charset="0"/>
            </a:endParaRPr>
          </a:p>
          <a:p>
            <a:pPr marL="0" indent="0">
              <a:buNone/>
            </a:pPr>
            <a:r>
              <a:rPr lang="es-AR" sz="2900" dirty="0">
                <a:latin typeface="Arial" panose="020B0604020202020204" pitchFamily="34" charset="0"/>
                <a:cs typeface="Arial" panose="020B0604020202020204" pitchFamily="34" charset="0"/>
              </a:rPr>
              <a:t>*vii) Brindar al </a:t>
            </a:r>
            <a:r>
              <a:rPr lang="es-AR" sz="2900" dirty="0" err="1">
                <a:latin typeface="Arial" panose="020B0604020202020204" pitchFamily="34" charset="0"/>
                <a:cs typeface="Arial" panose="020B0604020202020204" pitchFamily="34" charset="0"/>
              </a:rPr>
              <a:t>consorcista</a:t>
            </a:r>
            <a:r>
              <a:rPr lang="es-AR" sz="2900" dirty="0">
                <a:latin typeface="Arial" panose="020B0604020202020204" pitchFamily="34" charset="0"/>
                <a:cs typeface="Arial" panose="020B0604020202020204" pitchFamily="34" charset="0"/>
              </a:rPr>
              <a:t> (propietario o inquilino) </a:t>
            </a:r>
            <a:r>
              <a:rPr lang="es-AR" sz="2900" b="1" dirty="0">
                <a:latin typeface="Arial" panose="020B0604020202020204" pitchFamily="34" charset="0"/>
                <a:cs typeface="Arial" panose="020B0604020202020204" pitchFamily="34" charset="0"/>
              </a:rPr>
              <a:t>condiciones de atención y trato digno, evitando actitudes vejatorias, vergonzantes o intimidatorias</a:t>
            </a:r>
            <a:r>
              <a:rPr lang="es-AR" sz="2900" dirty="0">
                <a:latin typeface="Arial" panose="020B0604020202020204" pitchFamily="34" charset="0"/>
                <a:cs typeface="Arial" panose="020B0604020202020204" pitchFamily="34" charset="0"/>
              </a:rPr>
              <a:t>.</a:t>
            </a:r>
          </a:p>
          <a:p>
            <a:pPr marL="0" indent="0">
              <a:buNone/>
            </a:pPr>
            <a:endParaRPr lang="es-AR" sz="2900" dirty="0">
              <a:latin typeface="Arial" panose="020B0604020202020204" pitchFamily="34" charset="0"/>
              <a:cs typeface="Arial" panose="020B0604020202020204" pitchFamily="34" charset="0"/>
            </a:endParaRPr>
          </a:p>
          <a:p>
            <a:pPr marL="0" indent="0">
              <a:buNone/>
            </a:pPr>
            <a:endParaRPr lang="es-AR" sz="2900" dirty="0">
              <a:latin typeface="Arial" panose="020B0604020202020204" pitchFamily="34" charset="0"/>
              <a:cs typeface="Arial" panose="020B0604020202020204" pitchFamily="34" charset="0"/>
            </a:endParaRPr>
          </a:p>
          <a:p>
            <a:pPr marL="0" indent="0">
              <a:buNone/>
            </a:pPr>
            <a:endParaRPr lang="es-AR" sz="2900" dirty="0">
              <a:latin typeface="Arial" panose="020B0604020202020204" pitchFamily="34" charset="0"/>
              <a:cs typeface="Arial" panose="020B0604020202020204" pitchFamily="34" charset="0"/>
            </a:endParaRPr>
          </a:p>
          <a:p>
            <a:pPr marL="0" indent="0">
              <a:buNone/>
            </a:pPr>
            <a:endParaRPr lang="es-AR" sz="2900" dirty="0">
              <a:latin typeface="Arial" panose="020B0604020202020204" pitchFamily="34" charset="0"/>
              <a:cs typeface="Arial" panose="020B0604020202020204" pitchFamily="34" charset="0"/>
            </a:endParaRPr>
          </a:p>
          <a:p>
            <a:pPr marL="0" indent="0">
              <a:buNone/>
            </a:pPr>
            <a:endParaRPr lang="es-AR" sz="2300" dirty="0">
              <a:latin typeface="Arial" panose="020B0604020202020204" pitchFamily="34" charset="0"/>
              <a:cs typeface="Arial" panose="020B0604020202020204" pitchFamily="34" charset="0"/>
            </a:endParaRPr>
          </a:p>
          <a:p>
            <a:pPr marL="0" indent="0">
              <a:buNone/>
            </a:pPr>
            <a:endParaRPr lang="es-AR" sz="23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r>
              <a:rPr lang="pt-BR" sz="1900" dirty="0" err="1">
                <a:latin typeface="Arial" panose="020B0604020202020204" pitchFamily="34" charset="0"/>
                <a:cs typeface="Arial" panose="020B0604020202020204" pitchFamily="34" charset="0"/>
              </a:rPr>
              <a:t>Abog</a:t>
            </a:r>
            <a:r>
              <a:rPr lang="pt-BR" sz="1900" dirty="0">
                <a:latin typeface="Arial" panose="020B0604020202020204" pitchFamily="34" charset="0"/>
                <a:cs typeface="Arial" panose="020B0604020202020204" pitchFamily="34" charset="0"/>
              </a:rPr>
              <a:t>. Jorge C. </a:t>
            </a:r>
            <a:r>
              <a:rPr lang="pt-BR" sz="1900" dirty="0" err="1">
                <a:latin typeface="Arial" panose="020B0604020202020204" pitchFamily="34" charset="0"/>
                <a:cs typeface="Arial" panose="020B0604020202020204" pitchFamily="34" charset="0"/>
              </a:rPr>
              <a:t>Resqui</a:t>
            </a:r>
            <a:r>
              <a:rPr lang="pt-BR" sz="1900" dirty="0">
                <a:latin typeface="Arial" panose="020B0604020202020204" pitchFamily="34" charset="0"/>
                <a:cs typeface="Arial" panose="020B0604020202020204" pitchFamily="34" charset="0"/>
              </a:rPr>
              <a:t> Pizarro                                                       forodeabogadosph@gmail.com</a:t>
            </a:r>
            <a:endParaRPr lang="es-ES" sz="19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4</a:t>
            </a:fld>
            <a:endParaRPr lang="es-ES"/>
          </a:p>
        </p:txBody>
      </p:sp>
    </p:spTree>
    <p:extLst>
      <p:ext uri="{BB962C8B-B14F-4D97-AF65-F5344CB8AC3E}">
        <p14:creationId xmlns:p14="http://schemas.microsoft.com/office/powerpoint/2010/main" val="75278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71400"/>
            <a:ext cx="8229600" cy="980728"/>
          </a:xfrm>
        </p:spPr>
        <p:txBody>
          <a:bodyPr>
            <a:normAutofit/>
          </a:bodyPr>
          <a:lstStyle/>
          <a:p>
            <a:r>
              <a:rPr lang="es-AR" sz="1400" u="sng" dirty="0"/>
              <a:t>Charla 12-09-18 Comisión de PH  Comuna 2</a:t>
            </a:r>
            <a:br>
              <a:rPr lang="es-AR" sz="1400" u="sng" dirty="0"/>
            </a:br>
            <a:r>
              <a:rPr lang="es-AR" sz="1400" u="sng" dirty="0"/>
              <a:t>Nuevas Obligaciones para el administrador: Consorcio Participativo, Ley 5983 CABA</a:t>
            </a:r>
            <a:br>
              <a:rPr lang="es-AR" sz="1400" u="sng" dirty="0"/>
            </a:br>
            <a:endParaRPr lang="es-ES" sz="1400" u="sng" dirty="0"/>
          </a:p>
        </p:txBody>
      </p:sp>
      <p:sp>
        <p:nvSpPr>
          <p:cNvPr id="3" name="2 Marcador de contenido"/>
          <p:cNvSpPr>
            <a:spLocks noGrp="1"/>
          </p:cNvSpPr>
          <p:nvPr>
            <p:ph idx="1"/>
          </p:nvPr>
        </p:nvSpPr>
        <p:spPr>
          <a:xfrm>
            <a:off x="457200" y="764704"/>
            <a:ext cx="8229600" cy="5832648"/>
          </a:xfrm>
        </p:spPr>
        <p:txBody>
          <a:bodyPr>
            <a:normAutofit fontScale="92500" lnSpcReduction="20000"/>
          </a:bodyPr>
          <a:lstStyle/>
          <a:p>
            <a:pPr marL="0" indent="0">
              <a:buNone/>
            </a:pPr>
            <a:r>
              <a:rPr lang="es-AR" sz="2000" dirty="0">
                <a:latin typeface="Arial" panose="020B0604020202020204" pitchFamily="34" charset="0"/>
                <a:cs typeface="Arial" panose="020B0604020202020204" pitchFamily="34" charset="0"/>
              </a:rPr>
              <a:t>*Al art. 10º de la ley 941 reformada, se le suman por la aquí analizada ley 5983, dos incisos, el </a:t>
            </a:r>
            <a:r>
              <a:rPr lang="es-AR" sz="2000" b="1" dirty="0">
                <a:latin typeface="Arial" panose="020B0604020202020204" pitchFamily="34" charset="0"/>
                <a:cs typeface="Arial" panose="020B0604020202020204" pitchFamily="34" charset="0"/>
              </a:rPr>
              <a:t>j</a:t>
            </a:r>
            <a:r>
              <a:rPr lang="es-AR" sz="2000" dirty="0">
                <a:latin typeface="Arial" panose="020B0604020202020204" pitchFamily="34" charset="0"/>
                <a:cs typeface="Arial" panose="020B0604020202020204" pitchFamily="34" charset="0"/>
              </a:rPr>
              <a:t> relativo a la obligación incorporada a los administradores de consorcios de “</a:t>
            </a:r>
            <a:r>
              <a:rPr lang="es-AR" sz="2000" u="sng" dirty="0">
                <a:latin typeface="Arial" panose="020B0604020202020204" pitchFamily="34" charset="0"/>
                <a:cs typeface="Arial" panose="020B0604020202020204" pitchFamily="34" charset="0"/>
              </a:rPr>
              <a:t>Indicar en forma separada y diferenciada los importes que correspondan a expensas ordinarias y extraordinarias</a:t>
            </a:r>
            <a:r>
              <a:rPr lang="es-AR" sz="2000" dirty="0">
                <a:latin typeface="Arial" panose="020B0604020202020204" pitchFamily="34" charset="0"/>
                <a:cs typeface="Arial" panose="020B0604020202020204" pitchFamily="34" charset="0"/>
              </a:rPr>
              <a:t>”, de acuerdo a lo que determina el art.2048 del </a:t>
            </a:r>
            <a:r>
              <a:rPr lang="es-AR" sz="2000" dirty="0" err="1">
                <a:latin typeface="Arial" panose="020B0604020202020204" pitchFamily="34" charset="0"/>
                <a:cs typeface="Arial" panose="020B0604020202020204" pitchFamily="34" charset="0"/>
              </a:rPr>
              <a:t>CCyCN</a:t>
            </a:r>
            <a:r>
              <a:rPr lang="es-AR" sz="2000" dirty="0">
                <a:latin typeface="Arial" panose="020B0604020202020204" pitchFamily="34" charset="0"/>
                <a:cs typeface="Arial" panose="020B0604020202020204" pitchFamily="34" charset="0"/>
              </a:rPr>
              <a:t> y el </a:t>
            </a:r>
            <a:r>
              <a:rPr lang="es-AR" sz="2000" b="1" dirty="0">
                <a:latin typeface="Arial" panose="020B0604020202020204" pitchFamily="34" charset="0"/>
                <a:cs typeface="Arial" panose="020B0604020202020204" pitchFamily="34" charset="0"/>
              </a:rPr>
              <a:t>k</a:t>
            </a:r>
            <a:r>
              <a:rPr lang="es-AR" sz="2000" dirty="0">
                <a:latin typeface="Arial" panose="020B0604020202020204" pitchFamily="34" charset="0"/>
                <a:cs typeface="Arial" panose="020B0604020202020204" pitchFamily="34" charset="0"/>
              </a:rPr>
              <a:t> por el que deben “</a:t>
            </a:r>
            <a:r>
              <a:rPr lang="es-AR" sz="2000" u="sng" dirty="0">
                <a:latin typeface="Arial" panose="020B0604020202020204" pitchFamily="34" charset="0"/>
                <a:cs typeface="Arial" panose="020B0604020202020204" pitchFamily="34" charset="0"/>
              </a:rPr>
              <a:t>Incluir un texto claro y visible en el que se indique un sitio en la plataforma web oficial y un teléfono de contacto para quejas o reclamos</a:t>
            </a:r>
            <a:r>
              <a:rPr lang="es-AR" sz="2000" dirty="0">
                <a:latin typeface="Arial" panose="020B0604020202020204" pitchFamily="34" charset="0"/>
                <a:cs typeface="Arial" panose="020B0604020202020204" pitchFamily="34" charset="0"/>
              </a:rPr>
              <a:t>”.</a:t>
            </a:r>
          </a:p>
          <a:p>
            <a:pPr marL="0" indent="0">
              <a:buNone/>
            </a:pPr>
            <a:r>
              <a:rPr lang="es-AR" sz="2000" dirty="0">
                <a:latin typeface="Arial" panose="020B0604020202020204" pitchFamily="34" charset="0"/>
                <a:cs typeface="Arial" panose="020B0604020202020204" pitchFamily="34" charset="0"/>
              </a:rPr>
              <a:t>*Agrega a la premisa que los </a:t>
            </a:r>
            <a:r>
              <a:rPr lang="es-AR" sz="2000" u="sng" dirty="0">
                <a:latin typeface="Arial" panose="020B0604020202020204" pitchFamily="34" charset="0"/>
                <a:cs typeface="Arial" panose="020B0604020202020204" pitchFamily="34" charset="0"/>
              </a:rPr>
              <a:t>honorarios del administrador deben ser acordados con la asamblea de propietarios </a:t>
            </a:r>
            <a:r>
              <a:rPr lang="es-AR" sz="2000" dirty="0">
                <a:latin typeface="Arial" panose="020B0604020202020204" pitchFamily="34" charset="0"/>
                <a:cs typeface="Arial" panose="020B0604020202020204" pitchFamily="34" charset="0"/>
              </a:rPr>
              <a:t>y modificados del mismo modo, que “Estas decisiones deben figurar indefectiblemente en el acta respectiva”.</a:t>
            </a:r>
          </a:p>
          <a:p>
            <a:pPr marL="0" indent="0">
              <a:buNone/>
            </a:pPr>
            <a:r>
              <a:rPr lang="es-AR" sz="2000" dirty="0">
                <a:latin typeface="Arial" panose="020B0604020202020204" pitchFamily="34" charset="0"/>
                <a:cs typeface="Arial" panose="020B0604020202020204" pitchFamily="34" charset="0"/>
              </a:rPr>
              <a:t>*Régimen de infracciones, la norma recientemente publicada al modificar el art.15º de la ley, aclara que la única infracción para los administradores llamados a título “voluntario” o “gratuito” es </a:t>
            </a:r>
            <a:r>
              <a:rPr lang="es-AR" sz="2000" b="1" dirty="0">
                <a:latin typeface="Arial" panose="020B0604020202020204" pitchFamily="34" charset="0"/>
                <a:cs typeface="Arial" panose="020B0604020202020204" pitchFamily="34" charset="0"/>
              </a:rPr>
              <a:t>la no inscripción en el Registro </a:t>
            </a:r>
            <a:r>
              <a:rPr lang="es-AR" sz="2000" dirty="0">
                <a:latin typeface="Arial" panose="020B0604020202020204" pitchFamily="34" charset="0"/>
                <a:cs typeface="Arial" panose="020B0604020202020204" pitchFamily="34" charset="0"/>
              </a:rPr>
              <a:t>y para el resto añade el supuesto de </a:t>
            </a:r>
            <a:r>
              <a:rPr lang="es-AR" sz="2000" b="1" dirty="0">
                <a:latin typeface="Arial" panose="020B0604020202020204" pitchFamily="34" charset="0"/>
                <a:cs typeface="Arial" panose="020B0604020202020204" pitchFamily="34" charset="0"/>
              </a:rPr>
              <a:t>incumplimiento de los acuerdos conciliatorios celebrados ante la autoridad de aplicación</a:t>
            </a:r>
            <a:r>
              <a:rPr lang="es-AR" sz="2000" dirty="0">
                <a:latin typeface="Arial" panose="020B0604020202020204" pitchFamily="34" charset="0"/>
                <a:cs typeface="Arial" panose="020B0604020202020204" pitchFamily="34" charset="0"/>
              </a:rPr>
              <a:t> (a los que se arriba a instancias del procedimiento administrativo aplicable); </a:t>
            </a:r>
            <a:r>
              <a:rPr lang="es-AR" sz="2000" b="1" dirty="0">
                <a:latin typeface="Arial" panose="020B0604020202020204" pitchFamily="34" charset="0"/>
                <a:cs typeface="Arial" panose="020B0604020202020204" pitchFamily="34" charset="0"/>
              </a:rPr>
              <a:t>la incomparecencia injustificada </a:t>
            </a:r>
            <a:r>
              <a:rPr lang="es-AR" sz="2000" dirty="0">
                <a:latin typeface="Arial" panose="020B0604020202020204" pitchFamily="34" charset="0"/>
                <a:cs typeface="Arial" panose="020B0604020202020204" pitchFamily="34" charset="0"/>
              </a:rPr>
              <a:t>del administrador denunciado a la audiencia previa de conciliación (de conformidad con lo establecido en el inciso d del art. 9° de la ley 757, sobre Procedimiento para la Defensa de Consumidores y Usuarios, aplicable subsidiariamente).</a:t>
            </a:r>
            <a:endParaRPr lang="pt-BR" sz="2000" dirty="0">
              <a:latin typeface="Arial" panose="020B0604020202020204" pitchFamily="34" charset="0"/>
              <a:cs typeface="Arial" panose="020B0604020202020204" pitchFamily="34" charset="0"/>
            </a:endParaRPr>
          </a:p>
          <a:p>
            <a:pPr marL="0" indent="0">
              <a:buNone/>
            </a:pPr>
            <a:endParaRPr lang="pt-BR" sz="1000" dirty="0">
              <a:latin typeface="Arial" panose="020B0604020202020204" pitchFamily="34" charset="0"/>
              <a:cs typeface="Arial" panose="020B0604020202020204" pitchFamily="34" charset="0"/>
            </a:endParaRPr>
          </a:p>
          <a:p>
            <a:pPr marL="0" indent="0">
              <a:buNone/>
            </a:pPr>
            <a:r>
              <a:rPr lang="pt-BR" sz="1000" dirty="0" err="1">
                <a:latin typeface="Arial" panose="020B0604020202020204" pitchFamily="34" charset="0"/>
                <a:cs typeface="Arial" panose="020B0604020202020204" pitchFamily="34" charset="0"/>
              </a:rPr>
              <a:t>Abog</a:t>
            </a:r>
            <a:r>
              <a:rPr lang="pt-BR" sz="1000" dirty="0">
                <a:latin typeface="Arial" panose="020B0604020202020204" pitchFamily="34" charset="0"/>
                <a:cs typeface="Arial" panose="020B0604020202020204" pitchFamily="34" charset="0"/>
              </a:rPr>
              <a:t>. Jorge C. </a:t>
            </a:r>
            <a:r>
              <a:rPr lang="pt-BR" sz="1000" dirty="0" err="1">
                <a:latin typeface="Arial" panose="020B0604020202020204" pitchFamily="34" charset="0"/>
                <a:cs typeface="Arial" panose="020B0604020202020204" pitchFamily="34" charset="0"/>
              </a:rPr>
              <a:t>Resqui</a:t>
            </a:r>
            <a:r>
              <a:rPr lang="pt-BR" sz="1000" dirty="0">
                <a:latin typeface="Arial" panose="020B0604020202020204" pitchFamily="34" charset="0"/>
                <a:cs typeface="Arial" panose="020B0604020202020204" pitchFamily="34" charset="0"/>
              </a:rPr>
              <a:t> Pizarro                                                  forodeabogadosph@gmail.com</a:t>
            </a:r>
            <a:endParaRPr lang="es-AR" sz="10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ES" sz="20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5</a:t>
            </a:fld>
            <a:endParaRPr lang="es-ES"/>
          </a:p>
        </p:txBody>
      </p:sp>
    </p:spTree>
    <p:extLst>
      <p:ext uri="{BB962C8B-B14F-4D97-AF65-F5344CB8AC3E}">
        <p14:creationId xmlns:p14="http://schemas.microsoft.com/office/powerpoint/2010/main" val="90134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548680"/>
          </a:xfrm>
        </p:spPr>
        <p:txBody>
          <a:bodyPr>
            <a:normAutofit fontScale="90000"/>
          </a:bodyPr>
          <a:lstStyle/>
          <a:p>
            <a:br>
              <a:rPr lang="es-AR" sz="1400" u="sng" dirty="0"/>
            </a:br>
            <a:r>
              <a:rPr lang="es-AR" sz="1400" u="sng" dirty="0"/>
              <a:t>Charla 12-09-18 Comisión de PH  Comuna 2</a:t>
            </a:r>
            <a:br>
              <a:rPr lang="es-AR" sz="1400" u="sng" dirty="0"/>
            </a:br>
            <a:r>
              <a:rPr lang="es-AR" sz="1400" u="sng" dirty="0"/>
              <a:t>Nuevas Obligaciones para el administrador: Consorcio </a:t>
            </a:r>
            <a:r>
              <a:rPr lang="es-AR" sz="1400" u="sng" dirty="0" err="1"/>
              <a:t>Pàrticipativo</a:t>
            </a:r>
            <a:r>
              <a:rPr lang="es-AR" sz="1400" u="sng" dirty="0"/>
              <a:t>, Ley 5983 CABA</a:t>
            </a:r>
            <a:br>
              <a:rPr lang="es-AR" sz="1400" u="sng" dirty="0"/>
            </a:br>
            <a:endParaRPr lang="es-ES" sz="1400" u="sng" dirty="0"/>
          </a:p>
        </p:txBody>
      </p:sp>
      <p:sp>
        <p:nvSpPr>
          <p:cNvPr id="3" name="2 Marcador de contenido"/>
          <p:cNvSpPr>
            <a:spLocks noGrp="1"/>
          </p:cNvSpPr>
          <p:nvPr>
            <p:ph idx="1"/>
          </p:nvPr>
        </p:nvSpPr>
        <p:spPr>
          <a:xfrm>
            <a:off x="457200" y="548680"/>
            <a:ext cx="8229600" cy="6192688"/>
          </a:xfrm>
        </p:spPr>
        <p:txBody>
          <a:bodyPr>
            <a:normAutofit fontScale="92500" lnSpcReduction="20000"/>
          </a:bodyPr>
          <a:lstStyle/>
          <a:p>
            <a:pPr marL="0" indent="0">
              <a:buNone/>
            </a:pPr>
            <a:r>
              <a:rPr lang="es-AR" sz="2000" dirty="0">
                <a:latin typeface="Arial" panose="020B0604020202020204" pitchFamily="34" charset="0"/>
                <a:cs typeface="Arial" panose="020B0604020202020204" pitchFamily="34" charset="0"/>
              </a:rPr>
              <a:t>*</a:t>
            </a:r>
            <a:r>
              <a:rPr lang="es-AR" sz="2000" b="1" dirty="0">
                <a:latin typeface="Arial" panose="020B0604020202020204" pitchFamily="34" charset="0"/>
                <a:cs typeface="Arial" panose="020B0604020202020204" pitchFamily="34" charset="0"/>
              </a:rPr>
              <a:t>Inclusión en la liquidación de expensas de todo servicio y/o trámite que no haya sido previsto por el administrador al momento de su designación </a:t>
            </a:r>
            <a:r>
              <a:rPr lang="es-AR" sz="2000" dirty="0">
                <a:latin typeface="Arial" panose="020B0604020202020204" pitchFamily="34" charset="0"/>
                <a:cs typeface="Arial" panose="020B0604020202020204" pitchFamily="34" charset="0"/>
              </a:rPr>
              <a:t>(conforme lo dispuesto en el art. 9° inc. r, que más arriba hemos detallado).</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a:t>
            </a:r>
            <a:r>
              <a:rPr lang="es-AR" sz="2000" u="sng" dirty="0">
                <a:latin typeface="Arial" panose="020B0604020202020204" pitchFamily="34" charset="0"/>
                <a:cs typeface="Arial" panose="020B0604020202020204" pitchFamily="34" charset="0"/>
              </a:rPr>
              <a:t>Incumpliendo de la obligación impuesta por el artículo 29º</a:t>
            </a:r>
            <a:r>
              <a:rPr lang="es-AR" sz="2000" dirty="0">
                <a:latin typeface="Arial" panose="020B0604020202020204" pitchFamily="34" charset="0"/>
                <a:cs typeface="Arial" panose="020B0604020202020204" pitchFamily="34" charset="0"/>
              </a:rPr>
              <a:t> incorporado por la reforma (que los administradores no pongan a disposición los datos de la plataforma oficial conocida como Consorcio Participativo, a fin de darse de alta como usuario, dentro de los diez (10) días de efectuada la comunicación fehaciente del propietario al administrador),</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*Se modifica el art.16º de la ley 941 reformada, cambiando algunos aspectos del régimen de sanciones aplicables, agregando – con sentido más que razonable, entendemos – el “</a:t>
            </a:r>
            <a:r>
              <a:rPr lang="es-AR" sz="2000" b="1" dirty="0">
                <a:latin typeface="Arial" panose="020B0604020202020204" pitchFamily="34" charset="0"/>
                <a:cs typeface="Arial" panose="020B0604020202020204" pitchFamily="34" charset="0"/>
              </a:rPr>
              <a:t>apercibimiento</a:t>
            </a:r>
            <a:r>
              <a:rPr lang="es-AR" sz="2000" dirty="0">
                <a:latin typeface="Arial" panose="020B0604020202020204" pitchFamily="34" charset="0"/>
                <a:cs typeface="Arial" panose="020B0604020202020204" pitchFamily="34" charset="0"/>
              </a:rPr>
              <a:t>”.</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a:t>
            </a:r>
            <a:r>
              <a:rPr lang="es-AR" sz="2000" b="1" dirty="0">
                <a:latin typeface="Arial" panose="020B0604020202020204" pitchFamily="34" charset="0"/>
                <a:cs typeface="Arial" panose="020B0604020202020204" pitchFamily="34" charset="0"/>
              </a:rPr>
              <a:t>Multa</a:t>
            </a:r>
            <a:r>
              <a:rPr lang="es-AR" sz="2000" dirty="0">
                <a:latin typeface="Arial" panose="020B0604020202020204" pitchFamily="34" charset="0"/>
                <a:cs typeface="Arial" panose="020B0604020202020204" pitchFamily="34" charset="0"/>
              </a:rPr>
              <a:t>, que pasa a una escala ordenada en </a:t>
            </a:r>
            <a:r>
              <a:rPr lang="es-AR" sz="2000" b="1" dirty="0">
                <a:latin typeface="Arial" panose="020B0604020202020204" pitchFamily="34" charset="0"/>
                <a:cs typeface="Arial" panose="020B0604020202020204" pitchFamily="34" charset="0"/>
              </a:rPr>
              <a:t>unidades fijas </a:t>
            </a:r>
            <a:r>
              <a:rPr lang="es-AR" sz="2000" dirty="0">
                <a:latin typeface="Arial" panose="020B0604020202020204" pitchFamily="34" charset="0"/>
                <a:cs typeface="Arial" panose="020B0604020202020204" pitchFamily="34" charset="0"/>
              </a:rPr>
              <a:t>(como en el régimen de faltas municipales, según la ley tarifaria) que van de 300 a 20.000 (cada unidad fija en la actualidad equivale a  un valor de medio litro de nafta de mayor octanaje informado por el Automóvil Club Argentino Sede Central y el mismo se establece por períodos semestrales. Ver RESOLUCIÓN N° 130/MJYSGC/18). </a:t>
            </a: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ES" sz="2000" dirty="0">
              <a:latin typeface="Arial" panose="020B0604020202020204" pitchFamily="34" charset="0"/>
              <a:cs typeface="Arial" panose="020B0604020202020204" pitchFamily="34" charset="0"/>
            </a:endParaRPr>
          </a:p>
          <a:p>
            <a:pPr marL="0" indent="0">
              <a:buNone/>
            </a:pPr>
            <a:r>
              <a:rPr lang="pt-BR" sz="900" dirty="0" err="1">
                <a:latin typeface="Arial" panose="020B0604020202020204" pitchFamily="34" charset="0"/>
                <a:cs typeface="Arial" panose="020B0604020202020204" pitchFamily="34" charset="0"/>
              </a:rPr>
              <a:t>Abog</a:t>
            </a:r>
            <a:r>
              <a:rPr lang="pt-BR" sz="900" dirty="0">
                <a:latin typeface="Arial" panose="020B0604020202020204" pitchFamily="34" charset="0"/>
                <a:cs typeface="Arial" panose="020B0604020202020204" pitchFamily="34" charset="0"/>
              </a:rPr>
              <a:t>. Jorge C. </a:t>
            </a:r>
            <a:r>
              <a:rPr lang="pt-BR" sz="900" dirty="0" err="1">
                <a:latin typeface="Arial" panose="020B0604020202020204" pitchFamily="34" charset="0"/>
                <a:cs typeface="Arial" panose="020B0604020202020204" pitchFamily="34" charset="0"/>
              </a:rPr>
              <a:t>Resqui</a:t>
            </a:r>
            <a:r>
              <a:rPr lang="pt-BR" sz="900" dirty="0">
                <a:latin typeface="Arial" panose="020B0604020202020204" pitchFamily="34" charset="0"/>
                <a:cs typeface="Arial" panose="020B0604020202020204" pitchFamily="34" charset="0"/>
              </a:rPr>
              <a:t> Pizarro                                                               forodeabogadosph@gmail.com</a:t>
            </a:r>
            <a:endParaRPr lang="es-ES" sz="900" dirty="0">
              <a:latin typeface="Arial" panose="020B0604020202020204" pitchFamily="34" charset="0"/>
              <a:cs typeface="Arial" panose="020B0604020202020204" pitchFamily="34" charset="0"/>
            </a:endParaRPr>
          </a:p>
          <a:p>
            <a:pPr marL="0" indent="0">
              <a:buNone/>
            </a:pPr>
            <a:r>
              <a:rPr lang="es-AR" sz="900" dirty="0">
                <a:latin typeface="Arial" panose="020B0604020202020204" pitchFamily="34" charset="0"/>
                <a:cs typeface="Arial" panose="020B0604020202020204" pitchFamily="34" charset="0"/>
              </a:rPr>
              <a:t>      </a:t>
            </a: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6</a:t>
            </a:fld>
            <a:endParaRPr lang="es-ES"/>
          </a:p>
        </p:txBody>
      </p:sp>
    </p:spTree>
    <p:extLst>
      <p:ext uri="{BB962C8B-B14F-4D97-AF65-F5344CB8AC3E}">
        <p14:creationId xmlns:p14="http://schemas.microsoft.com/office/powerpoint/2010/main" val="208282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p:spPr>
        <p:txBody>
          <a:bodyPr>
            <a:noAutofit/>
          </a:bodyPr>
          <a:lstStyle/>
          <a:p>
            <a:r>
              <a:rPr lang="es-AR" sz="1400" dirty="0"/>
              <a:t>Charla 12-09-18 Comisión de PH  Comuna 2</a:t>
            </a:r>
            <a:br>
              <a:rPr lang="es-AR" sz="1400" dirty="0"/>
            </a:br>
            <a:r>
              <a:rPr lang="es-AR" sz="1400" dirty="0"/>
              <a:t>Nuevas Obligaciones para el administrador: Consorcio </a:t>
            </a:r>
            <a:r>
              <a:rPr lang="es-AR" sz="1400" dirty="0" err="1"/>
              <a:t>Pàrticipativo</a:t>
            </a:r>
            <a:r>
              <a:rPr lang="es-AR" sz="1400" dirty="0"/>
              <a:t>, Ley 5983 CABA</a:t>
            </a:r>
            <a:br>
              <a:rPr lang="es-AR" sz="1400" dirty="0"/>
            </a:br>
            <a:endParaRPr lang="es-ES" sz="1400" dirty="0"/>
          </a:p>
        </p:txBody>
      </p:sp>
      <p:sp>
        <p:nvSpPr>
          <p:cNvPr id="3" name="2 Marcador de contenido"/>
          <p:cNvSpPr>
            <a:spLocks noGrp="1"/>
          </p:cNvSpPr>
          <p:nvPr>
            <p:ph idx="1"/>
          </p:nvPr>
        </p:nvSpPr>
        <p:spPr>
          <a:xfrm>
            <a:off x="395536" y="764704"/>
            <a:ext cx="8229600" cy="5976664"/>
          </a:xfrm>
        </p:spPr>
        <p:txBody>
          <a:bodyPr>
            <a:normAutofit fontScale="32500" lnSpcReduction="20000"/>
          </a:bodyPr>
          <a:lstStyle/>
          <a:p>
            <a:pPr marL="0" indent="0">
              <a:buNone/>
            </a:pPr>
            <a:r>
              <a:rPr lang="es-AR" sz="4500" dirty="0">
                <a:latin typeface="Arial" panose="020B0604020202020204" pitchFamily="34" charset="0"/>
                <a:cs typeface="Arial" panose="020B0604020202020204" pitchFamily="34" charset="0"/>
              </a:rPr>
              <a:t>*Novedoso: lo que significa que por conducto de la reforma del art.17º (Denuncia) se faculta a la autoridad de aplicación de la ley (recordemos que es el Registro Público de Administradores dependiente de la Dirección General de Defensa y Protección al Consumidor del GCABA) a </a:t>
            </a:r>
            <a:r>
              <a:rPr lang="es-AR" sz="4500" b="1" dirty="0">
                <a:latin typeface="Arial" panose="020B0604020202020204" pitchFamily="34" charset="0"/>
                <a:cs typeface="Arial" panose="020B0604020202020204" pitchFamily="34" charset="0"/>
              </a:rPr>
              <a:t>realizar inspecciones a las oficinas de los administradores para verificar el cumplimiento de la normativa vigente y a las asociaciones de consumidores, debidamente inscriptas en el Registro de Asociaciones de Consumidores de la Ciudad de Buenos Aires, a denunciar</a:t>
            </a:r>
            <a:r>
              <a:rPr lang="es-AR" sz="4500" dirty="0">
                <a:latin typeface="Arial" panose="020B0604020202020204" pitchFamily="34" charset="0"/>
                <a:cs typeface="Arial" panose="020B0604020202020204" pitchFamily="34" charset="0"/>
              </a:rPr>
              <a:t>, confirmando así el carácter altamente protectorio a los consumidores </a:t>
            </a:r>
            <a:r>
              <a:rPr lang="es-AR" sz="4500" dirty="0" err="1">
                <a:latin typeface="Arial" panose="020B0604020202020204" pitchFamily="34" charset="0"/>
                <a:cs typeface="Arial" panose="020B0604020202020204" pitchFamily="34" charset="0"/>
              </a:rPr>
              <a:t>consorcistas</a:t>
            </a:r>
            <a:r>
              <a:rPr lang="es-AR" sz="4500" dirty="0">
                <a:latin typeface="Arial" panose="020B0604020202020204" pitchFamily="34" charset="0"/>
                <a:cs typeface="Arial" panose="020B0604020202020204" pitchFamily="34" charset="0"/>
              </a:rPr>
              <a:t> de la ley sub </a:t>
            </a:r>
            <a:r>
              <a:rPr lang="es-AR" sz="4500" dirty="0" err="1">
                <a:latin typeface="Arial" panose="020B0604020202020204" pitchFamily="34" charset="0"/>
                <a:cs typeface="Arial" panose="020B0604020202020204" pitchFamily="34" charset="0"/>
              </a:rPr>
              <a:t>exámine</a:t>
            </a:r>
            <a:r>
              <a:rPr lang="es-AR" sz="4500" dirty="0">
                <a:latin typeface="Arial" panose="020B0604020202020204" pitchFamily="34" charset="0"/>
                <a:cs typeface="Arial" panose="020B0604020202020204" pitchFamily="34" charset="0"/>
              </a:rPr>
              <a:t>.</a:t>
            </a:r>
          </a:p>
          <a:p>
            <a:pPr marL="0" indent="0">
              <a:buNone/>
            </a:pPr>
            <a:endParaRPr lang="es-AR" sz="4500" dirty="0">
              <a:latin typeface="Arial" panose="020B0604020202020204" pitchFamily="34" charset="0"/>
              <a:cs typeface="Arial" panose="020B0604020202020204" pitchFamily="34" charset="0"/>
            </a:endParaRPr>
          </a:p>
          <a:p>
            <a:pPr marL="0" indent="0">
              <a:buNone/>
            </a:pPr>
            <a:r>
              <a:rPr lang="es-AR" sz="4500" dirty="0">
                <a:latin typeface="Arial" panose="020B0604020202020204" pitchFamily="34" charset="0"/>
                <a:cs typeface="Arial" panose="020B0604020202020204" pitchFamily="34" charset="0"/>
              </a:rPr>
              <a:t>*Se crea el art.17º bis por el que se adopta la </a:t>
            </a:r>
            <a:r>
              <a:rPr lang="es-AR" sz="4500" b="1" dirty="0">
                <a:latin typeface="Arial" panose="020B0604020202020204" pitchFamily="34" charset="0"/>
                <a:cs typeface="Arial" panose="020B0604020202020204" pitchFamily="34" charset="0"/>
              </a:rPr>
              <a:t>instancia conciliatoria </a:t>
            </a:r>
            <a:r>
              <a:rPr lang="es-AR" sz="4500" dirty="0">
                <a:latin typeface="Arial" panose="020B0604020202020204" pitchFamily="34" charset="0"/>
                <a:cs typeface="Arial" panose="020B0604020202020204" pitchFamily="34" charset="0"/>
              </a:rPr>
              <a:t>que prevé la ley local de procedimiento para la defensa de los derechos de los consumidores y usuarios (art. 9 de la ley 757) a los fines de resolver los conflictos promovidos en las denuncias a los administradores.</a:t>
            </a:r>
          </a:p>
          <a:p>
            <a:pPr marL="0" indent="0">
              <a:buNone/>
            </a:pPr>
            <a:endParaRPr lang="es-AR" sz="4500" dirty="0">
              <a:latin typeface="Arial" panose="020B0604020202020204" pitchFamily="34" charset="0"/>
              <a:cs typeface="Arial" panose="020B0604020202020204" pitchFamily="34" charset="0"/>
            </a:endParaRPr>
          </a:p>
          <a:p>
            <a:pPr marL="0" indent="0">
              <a:buNone/>
            </a:pPr>
            <a:r>
              <a:rPr lang="es-AR" sz="4500" dirty="0">
                <a:latin typeface="Arial" panose="020B0604020202020204" pitchFamily="34" charset="0"/>
                <a:cs typeface="Arial" panose="020B0604020202020204" pitchFamily="34" charset="0"/>
              </a:rPr>
              <a:t>*Se modifica el art.18º, aclarando que “Recibida la denuncia o finalizada la etapa conciliatoria, en caso de que se haya promovido, sin haber arribado a una amigable composición…”, la citada autoridad de aplicación, si encuentra mérito suficiente en la misma, ordena la instrucción del correspondiente sumario e imputa al denunciado</a:t>
            </a:r>
            <a:r>
              <a:rPr lang="es-AR" sz="4500" b="1" dirty="0">
                <a:latin typeface="Arial" panose="020B0604020202020204" pitchFamily="34" charset="0"/>
                <a:cs typeface="Arial" panose="020B0604020202020204" pitchFamily="34" charset="0"/>
              </a:rPr>
              <a:t>. Los requisitos que debe contener la imputación se han mantenido.</a:t>
            </a:r>
          </a:p>
          <a:p>
            <a:pPr marL="0" indent="0">
              <a:buNone/>
            </a:pPr>
            <a:endParaRPr lang="es-AR" sz="4500" dirty="0">
              <a:latin typeface="Arial" panose="020B0604020202020204" pitchFamily="34" charset="0"/>
              <a:cs typeface="Arial" panose="020B0604020202020204" pitchFamily="34" charset="0"/>
            </a:endParaRPr>
          </a:p>
          <a:p>
            <a:pPr marL="0" indent="0">
              <a:buNone/>
            </a:pPr>
            <a:r>
              <a:rPr lang="es-AR" sz="4500" dirty="0">
                <a:latin typeface="Arial" panose="020B0604020202020204" pitchFamily="34" charset="0"/>
                <a:cs typeface="Arial" panose="020B0604020202020204" pitchFamily="34" charset="0"/>
              </a:rPr>
              <a:t>* Resolución del sumario (art.20º de la ley 941 reformada): se agrega un párrafo por el </a:t>
            </a:r>
            <a:r>
              <a:rPr lang="es-AR" sz="4500" b="1" dirty="0">
                <a:latin typeface="Arial" panose="020B0604020202020204" pitchFamily="34" charset="0"/>
                <a:cs typeface="Arial" panose="020B0604020202020204" pitchFamily="34" charset="0"/>
              </a:rPr>
              <a:t>que en caso de aplicarse sanciones, las mismas deben constar en el Registro Público de Administradores de Consorcios de Propiedad Horizontal hasta 2 años después de haber sido impuestas.</a:t>
            </a:r>
          </a:p>
          <a:p>
            <a:pPr marL="0" indent="0">
              <a:buNone/>
            </a:pPr>
            <a:endParaRPr lang="es-AR" sz="4500" dirty="0">
              <a:latin typeface="Arial" panose="020B0604020202020204" pitchFamily="34" charset="0"/>
              <a:cs typeface="Arial" panose="020B0604020202020204" pitchFamily="34" charset="0"/>
            </a:endParaRPr>
          </a:p>
          <a:p>
            <a:pPr marL="0" indent="0">
              <a:buNone/>
            </a:pPr>
            <a:endParaRPr lang="es-AR" sz="4500" dirty="0">
              <a:latin typeface="Arial" panose="020B0604020202020204" pitchFamily="34" charset="0"/>
              <a:cs typeface="Arial" panose="020B0604020202020204" pitchFamily="34" charset="0"/>
            </a:endParaRPr>
          </a:p>
          <a:p>
            <a:pPr marL="0" indent="0">
              <a:buNone/>
            </a:pPr>
            <a:endParaRPr lang="es-AR" sz="3400" dirty="0">
              <a:latin typeface="Arial" panose="020B0604020202020204" pitchFamily="34" charset="0"/>
              <a:cs typeface="Arial" panose="020B0604020202020204" pitchFamily="34" charset="0"/>
            </a:endParaRPr>
          </a:p>
          <a:p>
            <a:pPr marL="0" indent="0">
              <a:buNone/>
            </a:pPr>
            <a:endParaRPr lang="es-AR" sz="2600" dirty="0">
              <a:latin typeface="Arial" panose="020B0604020202020204" pitchFamily="34" charset="0"/>
              <a:cs typeface="Arial" panose="020B0604020202020204" pitchFamily="34" charset="0"/>
            </a:endParaRPr>
          </a:p>
          <a:p>
            <a:pPr marL="0" indent="0">
              <a:buNone/>
            </a:pPr>
            <a:endParaRPr lang="es-AR" sz="2600" dirty="0">
              <a:latin typeface="Arial" panose="020B0604020202020204" pitchFamily="34" charset="0"/>
              <a:cs typeface="Arial" panose="020B0604020202020204" pitchFamily="34" charset="0"/>
            </a:endParaRPr>
          </a:p>
          <a:p>
            <a:pPr marL="0" indent="0">
              <a:buNone/>
            </a:pPr>
            <a:endParaRPr lang="es-AR" sz="2600" dirty="0">
              <a:latin typeface="Arial" panose="020B0604020202020204" pitchFamily="34" charset="0"/>
              <a:cs typeface="Arial" panose="020B0604020202020204" pitchFamily="34" charset="0"/>
            </a:endParaRPr>
          </a:p>
          <a:p>
            <a:pPr marL="0" indent="0">
              <a:buNone/>
            </a:pPr>
            <a:endParaRPr lang="es-AR" sz="2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r>
              <a:rPr lang="pt-BR" sz="2800" dirty="0" err="1">
                <a:latin typeface="Arial" panose="020B0604020202020204" pitchFamily="34" charset="0"/>
                <a:cs typeface="Arial" panose="020B0604020202020204" pitchFamily="34" charset="0"/>
              </a:rPr>
              <a:t>Abog</a:t>
            </a:r>
            <a:r>
              <a:rPr lang="pt-BR" sz="2800" dirty="0">
                <a:latin typeface="Arial" panose="020B0604020202020204" pitchFamily="34" charset="0"/>
                <a:cs typeface="Arial" panose="020B0604020202020204" pitchFamily="34" charset="0"/>
              </a:rPr>
              <a:t>. Jorge C. </a:t>
            </a:r>
            <a:r>
              <a:rPr lang="pt-BR" sz="2800" dirty="0" err="1">
                <a:latin typeface="Arial" panose="020B0604020202020204" pitchFamily="34" charset="0"/>
                <a:cs typeface="Arial" panose="020B0604020202020204" pitchFamily="34" charset="0"/>
              </a:rPr>
              <a:t>Resqui</a:t>
            </a:r>
            <a:r>
              <a:rPr lang="pt-BR" sz="2800" dirty="0">
                <a:latin typeface="Arial" panose="020B0604020202020204" pitchFamily="34" charset="0"/>
                <a:cs typeface="Arial" panose="020B0604020202020204" pitchFamily="34" charset="0"/>
              </a:rPr>
              <a:t> Pizarro                                                       forodeabogadosph@gmail.com</a:t>
            </a:r>
            <a:endParaRPr lang="es-AR" sz="28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7</a:t>
            </a:fld>
            <a:endParaRPr lang="es-ES"/>
          </a:p>
        </p:txBody>
      </p:sp>
    </p:spTree>
    <p:extLst>
      <p:ext uri="{BB962C8B-B14F-4D97-AF65-F5344CB8AC3E}">
        <p14:creationId xmlns:p14="http://schemas.microsoft.com/office/powerpoint/2010/main" val="101269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36712"/>
          </a:xfrm>
        </p:spPr>
        <p:txBody>
          <a:bodyPr>
            <a:normAutofit/>
          </a:bodyPr>
          <a:lstStyle/>
          <a:p>
            <a:r>
              <a:rPr lang="es-AR" sz="1400" u="sng" dirty="0"/>
              <a:t>Charla 12-09-18 Comisión de PH  Comuna 2</a:t>
            </a:r>
            <a:br>
              <a:rPr lang="es-AR" sz="1400" u="sng" dirty="0"/>
            </a:br>
            <a:r>
              <a:rPr lang="es-AR" sz="1400" u="sng" dirty="0"/>
              <a:t>Nuevas Obligaciones para el administrador: Consorcio </a:t>
            </a:r>
            <a:r>
              <a:rPr lang="es-AR" sz="1400" u="sng" dirty="0" err="1"/>
              <a:t>Pàrticipativo</a:t>
            </a:r>
            <a:r>
              <a:rPr lang="es-AR" sz="1400" u="sng" dirty="0"/>
              <a:t>, Ley 5983 CABA</a:t>
            </a:r>
            <a:br>
              <a:rPr lang="es-AR" sz="1400" u="sng" dirty="0"/>
            </a:br>
            <a:endParaRPr lang="es-ES" sz="1400" u="sng" dirty="0"/>
          </a:p>
        </p:txBody>
      </p:sp>
      <p:sp>
        <p:nvSpPr>
          <p:cNvPr id="3" name="2 Marcador de contenido"/>
          <p:cNvSpPr>
            <a:spLocks noGrp="1"/>
          </p:cNvSpPr>
          <p:nvPr>
            <p:ph idx="1"/>
          </p:nvPr>
        </p:nvSpPr>
        <p:spPr>
          <a:xfrm>
            <a:off x="457200" y="692696"/>
            <a:ext cx="8229600" cy="5976664"/>
          </a:xfrm>
        </p:spPr>
        <p:txBody>
          <a:bodyPr>
            <a:normAutofit fontScale="25000" lnSpcReduction="20000"/>
          </a:bodyPr>
          <a:lstStyle/>
          <a:p>
            <a:pPr marL="0" indent="0">
              <a:buNone/>
            </a:pPr>
            <a:endParaRPr lang="es-ES" sz="2000" dirty="0">
              <a:latin typeface="Arial" panose="020B0604020202020204" pitchFamily="34" charset="0"/>
              <a:cs typeface="Arial" panose="020B0604020202020204" pitchFamily="34" charset="0"/>
            </a:endParaRPr>
          </a:p>
          <a:p>
            <a:pPr marL="0" indent="0">
              <a:buNone/>
            </a:pPr>
            <a:r>
              <a:rPr lang="es-AR" sz="6200" dirty="0">
                <a:latin typeface="Arial" panose="020B0604020202020204" pitchFamily="34" charset="0"/>
                <a:cs typeface="Arial" panose="020B0604020202020204" pitchFamily="34" charset="0"/>
              </a:rPr>
              <a:t>II.- </a:t>
            </a:r>
            <a:r>
              <a:rPr lang="es-AR" sz="6200" u="sng" dirty="0">
                <a:latin typeface="Arial" panose="020B0604020202020204" pitchFamily="34" charset="0"/>
                <a:cs typeface="Arial" panose="020B0604020202020204" pitchFamily="34" charset="0"/>
              </a:rPr>
              <a:t>La segunda parte de la reforma: Aplicación de la plataforma web oficial Consorcio Participativo</a:t>
            </a:r>
            <a:r>
              <a:rPr lang="es-AR" sz="6200" dirty="0">
                <a:latin typeface="Arial" panose="020B0604020202020204" pitchFamily="34" charset="0"/>
                <a:cs typeface="Arial" panose="020B0604020202020204" pitchFamily="34" charset="0"/>
              </a:rPr>
              <a:t>.</a:t>
            </a:r>
            <a:endParaRPr lang="es-ES" sz="6200" dirty="0">
              <a:latin typeface="Arial" panose="020B0604020202020204" pitchFamily="34" charset="0"/>
              <a:cs typeface="Arial" panose="020B0604020202020204" pitchFamily="34" charset="0"/>
            </a:endParaRPr>
          </a:p>
          <a:p>
            <a:pPr marL="0" indent="0">
              <a:buNone/>
            </a:pPr>
            <a:endParaRPr lang="es-ES" sz="6200" dirty="0">
              <a:latin typeface="Arial" panose="020B0604020202020204" pitchFamily="34" charset="0"/>
              <a:cs typeface="Arial" panose="020B0604020202020204" pitchFamily="34" charset="0"/>
            </a:endParaRPr>
          </a:p>
          <a:p>
            <a:pPr marL="0" indent="0">
              <a:buNone/>
            </a:pPr>
            <a:r>
              <a:rPr lang="es-ES" sz="6400" dirty="0">
                <a:latin typeface="Arial" panose="020B0604020202020204" pitchFamily="34" charset="0"/>
                <a:cs typeface="Arial" panose="020B0604020202020204" pitchFamily="34" charset="0"/>
              </a:rPr>
              <a:t>*</a:t>
            </a:r>
            <a:r>
              <a:rPr lang="es-AR" sz="6400" dirty="0">
                <a:latin typeface="Arial" panose="020B0604020202020204" pitchFamily="34" charset="0"/>
                <a:cs typeface="Arial" panose="020B0604020202020204" pitchFamily="34" charset="0"/>
              </a:rPr>
              <a:t>A instancias del art.14 de la ley 5983 que estamos analizando, se incorpora a la ley 941 reformada, el enunciado Capítulo VI (arts. 23 a 31) titulado </a:t>
            </a:r>
            <a:r>
              <a:rPr lang="es-AR" sz="6400" b="1" dirty="0">
                <a:latin typeface="Arial" panose="020B0604020202020204" pitchFamily="34" charset="0"/>
                <a:cs typeface="Arial" panose="020B0604020202020204" pitchFamily="34" charset="0"/>
              </a:rPr>
              <a:t>APLICACIÓN DE LA PLATAFORMA WEB OFICIAL</a:t>
            </a:r>
            <a:r>
              <a:rPr lang="es-AR" sz="6400" dirty="0">
                <a:latin typeface="Arial" panose="020B0604020202020204" pitchFamily="34" charset="0"/>
                <a:cs typeface="Arial" panose="020B0604020202020204" pitchFamily="34" charset="0"/>
              </a:rPr>
              <a:t>.</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*Creación de un </a:t>
            </a:r>
            <a:r>
              <a:rPr lang="es-AR" sz="6400" b="1" dirty="0">
                <a:latin typeface="Arial" panose="020B0604020202020204" pitchFamily="34" charset="0"/>
                <a:cs typeface="Arial" panose="020B0604020202020204" pitchFamily="34" charset="0"/>
              </a:rPr>
              <a:t>aplicativo</a:t>
            </a:r>
            <a:r>
              <a:rPr lang="es-AR" sz="6400" dirty="0">
                <a:latin typeface="Arial" panose="020B0604020202020204" pitchFamily="34" charset="0"/>
                <a:cs typeface="Arial" panose="020B0604020202020204" pitchFamily="34" charset="0"/>
              </a:rPr>
              <a:t> que fomentara, facilitase y efectivamente permitiese – allende los medios tradicionales – una </a:t>
            </a:r>
            <a:r>
              <a:rPr lang="es-AR" sz="6400" b="1" dirty="0">
                <a:latin typeface="Arial" panose="020B0604020202020204" pitchFamily="34" charset="0"/>
                <a:cs typeface="Arial" panose="020B0604020202020204" pitchFamily="34" charset="0"/>
              </a:rPr>
              <a:t>mayor participación de los </a:t>
            </a:r>
            <a:r>
              <a:rPr lang="es-AR" sz="6400" b="1" dirty="0" err="1">
                <a:latin typeface="Arial" panose="020B0604020202020204" pitchFamily="34" charset="0"/>
                <a:cs typeface="Arial" panose="020B0604020202020204" pitchFamily="34" charset="0"/>
              </a:rPr>
              <a:t>consorcistas</a:t>
            </a:r>
            <a:r>
              <a:rPr lang="es-AR" sz="6400" b="1" dirty="0">
                <a:latin typeface="Arial" panose="020B0604020202020204" pitchFamily="34" charset="0"/>
                <a:cs typeface="Arial" panose="020B0604020202020204" pitchFamily="34" charset="0"/>
              </a:rPr>
              <a:t> </a:t>
            </a:r>
            <a:r>
              <a:rPr lang="es-AR" sz="6400" dirty="0">
                <a:latin typeface="Arial" panose="020B0604020202020204" pitchFamily="34" charset="0"/>
                <a:cs typeface="Arial" panose="020B0604020202020204" pitchFamily="34" charset="0"/>
              </a:rPr>
              <a:t>en las cuestiones atinentes a sus consorcios – en particular a los gastos que ellos mismos sufragan – a la vez de dotarlos de </a:t>
            </a:r>
            <a:r>
              <a:rPr lang="es-AR" sz="6400" b="1" dirty="0">
                <a:latin typeface="Arial" panose="020B0604020202020204" pitchFamily="34" charset="0"/>
                <a:cs typeface="Arial" panose="020B0604020202020204" pitchFamily="34" charset="0"/>
              </a:rPr>
              <a:t>una herramienta de inmediatez para un mayor y mejor control de la tarea del administrador</a:t>
            </a:r>
            <a:r>
              <a:rPr lang="es-AR" sz="6400" dirty="0">
                <a:latin typeface="Arial" panose="020B0604020202020204" pitchFamily="34" charset="0"/>
                <a:cs typeface="Arial" panose="020B0604020202020204" pitchFamily="34" charset="0"/>
              </a:rPr>
              <a:t> y el </a:t>
            </a:r>
            <a:r>
              <a:rPr lang="es-AR" sz="6400" b="1" dirty="0">
                <a:latin typeface="Arial" panose="020B0604020202020204" pitchFamily="34" charset="0"/>
                <a:cs typeface="Arial" panose="020B0604020202020204" pitchFamily="34" charset="0"/>
              </a:rPr>
              <a:t>manejo por éste de los fondos consorciales y la provisión de información en tiempo real </a:t>
            </a:r>
            <a:r>
              <a:rPr lang="es-AR" sz="6400" dirty="0">
                <a:latin typeface="Arial" panose="020B0604020202020204" pitchFamily="34" charset="0"/>
                <a:cs typeface="Arial" panose="020B0604020202020204" pitchFamily="34" charset="0"/>
              </a:rPr>
              <a:t>sobre los temas que cotidiana o periódicamente acaecen en los edificios enmarcados en la PH.</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*Nuevo art.23º da nacimiento a la mentada Aplicación Oficial “para el </a:t>
            </a:r>
            <a:r>
              <a:rPr lang="es-AR" sz="6400" b="1" u="sng" dirty="0">
                <a:latin typeface="Arial" panose="020B0604020202020204" pitchFamily="34" charset="0"/>
                <a:cs typeface="Arial" panose="020B0604020202020204" pitchFamily="34" charset="0"/>
              </a:rPr>
              <a:t>uso obligatorio de toda persona humana o jurídica que administre un consorcio a título oneroso en la Ciudad Autónoma de Buenos Aires para la gestión administrativa del Consorcio</a:t>
            </a:r>
            <a:r>
              <a:rPr lang="es-AR" sz="6400" dirty="0">
                <a:latin typeface="Arial" panose="020B0604020202020204" pitchFamily="34" charset="0"/>
                <a:cs typeface="Arial" panose="020B0604020202020204" pitchFamily="34" charset="0"/>
              </a:rPr>
              <a:t>”.</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*Esta aplicación “es </a:t>
            </a:r>
            <a:r>
              <a:rPr lang="es-AR" sz="6400" i="1" dirty="0">
                <a:latin typeface="Arial" panose="020B0604020202020204" pitchFamily="34" charset="0"/>
                <a:cs typeface="Arial" panose="020B0604020202020204" pitchFamily="34" charset="0"/>
              </a:rPr>
              <a:t>optativa para los </a:t>
            </a:r>
            <a:r>
              <a:rPr lang="es-AR" sz="6400" i="1" dirty="0" err="1">
                <a:latin typeface="Arial" panose="020B0604020202020204" pitchFamily="34" charset="0"/>
                <a:cs typeface="Arial" panose="020B0604020202020204" pitchFamily="34" charset="0"/>
              </a:rPr>
              <a:t>consorcistas</a:t>
            </a:r>
            <a:r>
              <a:rPr lang="es-AR" sz="6400" i="1" dirty="0">
                <a:latin typeface="Arial" panose="020B0604020202020204" pitchFamily="34" charset="0"/>
                <a:cs typeface="Arial" panose="020B0604020202020204" pitchFamily="34" charset="0"/>
              </a:rPr>
              <a:t>, quienes pueden decidir sobre el uso y consulta de la misma</a:t>
            </a:r>
            <a:r>
              <a:rPr lang="es-AR" sz="6400" dirty="0">
                <a:latin typeface="Arial" panose="020B0604020202020204" pitchFamily="34" charset="0"/>
                <a:cs typeface="Arial" panose="020B0604020202020204" pitchFamily="34" charset="0"/>
              </a:rPr>
              <a:t>”. Agregando que la “información está disponible para los </a:t>
            </a:r>
            <a:r>
              <a:rPr lang="es-AR" sz="6400" dirty="0" err="1">
                <a:latin typeface="Arial" panose="020B0604020202020204" pitchFamily="34" charset="0"/>
                <a:cs typeface="Arial" panose="020B0604020202020204" pitchFamily="34" charset="0"/>
              </a:rPr>
              <a:t>consorcistas</a:t>
            </a:r>
            <a:r>
              <a:rPr lang="es-AR" sz="6400" dirty="0">
                <a:latin typeface="Arial" panose="020B0604020202020204" pitchFamily="34" charset="0"/>
                <a:cs typeface="Arial" panose="020B0604020202020204" pitchFamily="34" charset="0"/>
              </a:rPr>
              <a:t>, quienes tienen la opción de usar este canal para su consulta y comunicación con el administrador en relación a sus reclamos”.</a:t>
            </a:r>
            <a:endParaRPr lang="es-ES" sz="6400" dirty="0">
              <a:latin typeface="Arial" panose="020B0604020202020204" pitchFamily="34" charset="0"/>
              <a:cs typeface="Arial" panose="020B0604020202020204" pitchFamily="34" charset="0"/>
            </a:endParaRPr>
          </a:p>
          <a:p>
            <a:pPr marL="0" indent="0">
              <a:buNone/>
            </a:pPr>
            <a:endParaRPr lang="es-ES" sz="64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r>
              <a:rPr lang="pt-BR" sz="4000" dirty="0" err="1">
                <a:latin typeface="Arial" panose="020B0604020202020204" pitchFamily="34" charset="0"/>
                <a:cs typeface="Arial" panose="020B0604020202020204" pitchFamily="34" charset="0"/>
              </a:rPr>
              <a:t>Abog</a:t>
            </a:r>
            <a:r>
              <a:rPr lang="pt-BR" sz="4000" dirty="0">
                <a:latin typeface="Arial" panose="020B0604020202020204" pitchFamily="34" charset="0"/>
                <a:cs typeface="Arial" panose="020B0604020202020204" pitchFamily="34" charset="0"/>
              </a:rPr>
              <a:t>. Jorge C. </a:t>
            </a:r>
            <a:r>
              <a:rPr lang="pt-BR" sz="4000" dirty="0" err="1">
                <a:latin typeface="Arial" panose="020B0604020202020204" pitchFamily="34" charset="0"/>
                <a:cs typeface="Arial" panose="020B0604020202020204" pitchFamily="34" charset="0"/>
              </a:rPr>
              <a:t>Resqui</a:t>
            </a:r>
            <a:r>
              <a:rPr lang="pt-BR" sz="4000" dirty="0">
                <a:latin typeface="Arial" panose="020B0604020202020204" pitchFamily="34" charset="0"/>
                <a:cs typeface="Arial" panose="020B0604020202020204" pitchFamily="34" charset="0"/>
              </a:rPr>
              <a:t> Pizarro                                        forodeabogadosph@gmail.com</a:t>
            </a:r>
          </a:p>
          <a:p>
            <a:pPr marL="0" indent="0">
              <a:buNone/>
            </a:pPr>
            <a:endParaRPr lang="pt-BR" sz="2800" dirty="0">
              <a:latin typeface="Arial" panose="020B0604020202020204" pitchFamily="34" charset="0"/>
              <a:cs typeface="Arial" panose="020B0604020202020204" pitchFamily="34" charset="0"/>
            </a:endParaRPr>
          </a:p>
          <a:p>
            <a:pPr marL="0" indent="0">
              <a:buNone/>
            </a:pPr>
            <a:r>
              <a:rPr lang="es-ES" sz="2800" dirty="0">
                <a:latin typeface="Arial" panose="020B0604020202020204" pitchFamily="34" charset="0"/>
                <a:cs typeface="Arial" panose="020B0604020202020204" pitchFamily="34" charset="0"/>
              </a:rPr>
              <a:t> </a:t>
            </a:r>
          </a:p>
          <a:p>
            <a:pPr marL="0" indent="0">
              <a:buNone/>
            </a:pPr>
            <a:endParaRPr lang="es-ES" sz="28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8</a:t>
            </a:fld>
            <a:endParaRPr lang="es-ES"/>
          </a:p>
        </p:txBody>
      </p:sp>
    </p:spTree>
    <p:extLst>
      <p:ext uri="{BB962C8B-B14F-4D97-AF65-F5344CB8AC3E}">
        <p14:creationId xmlns:p14="http://schemas.microsoft.com/office/powerpoint/2010/main" val="1212568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692696"/>
          </a:xfrm>
        </p:spPr>
        <p:txBody>
          <a:bodyPr>
            <a:normAutofit/>
          </a:bodyPr>
          <a:lstStyle/>
          <a:p>
            <a:r>
              <a:rPr lang="es-AR" sz="1000" dirty="0">
                <a:latin typeface="Arial" panose="020B0604020202020204" pitchFamily="34" charset="0"/>
                <a:cs typeface="Arial" panose="020B0604020202020204" pitchFamily="34" charset="0"/>
              </a:rPr>
              <a:t>Charla 12-09-18 Comisión de PH  Comuna 2</a:t>
            </a:r>
            <a:br>
              <a:rPr lang="es-AR" sz="1000" dirty="0">
                <a:latin typeface="Arial" panose="020B0604020202020204" pitchFamily="34" charset="0"/>
                <a:cs typeface="Arial" panose="020B0604020202020204" pitchFamily="34" charset="0"/>
              </a:rPr>
            </a:br>
            <a:r>
              <a:rPr lang="es-AR" sz="1000" dirty="0">
                <a:latin typeface="Arial" panose="020B0604020202020204" pitchFamily="34" charset="0"/>
                <a:cs typeface="Arial" panose="020B0604020202020204" pitchFamily="34" charset="0"/>
              </a:rPr>
              <a:t>Nuevas Obligaciones para el administrador: Consorcio </a:t>
            </a:r>
            <a:r>
              <a:rPr lang="es-AR" sz="1000" dirty="0" err="1">
                <a:latin typeface="Arial" panose="020B0604020202020204" pitchFamily="34" charset="0"/>
                <a:cs typeface="Arial" panose="020B0604020202020204" pitchFamily="34" charset="0"/>
              </a:rPr>
              <a:t>Pàrticipativo</a:t>
            </a:r>
            <a:r>
              <a:rPr lang="es-AR" sz="1000" dirty="0">
                <a:latin typeface="Arial" panose="020B0604020202020204" pitchFamily="34" charset="0"/>
                <a:cs typeface="Arial" panose="020B0604020202020204" pitchFamily="34" charset="0"/>
              </a:rPr>
              <a:t>, Ley 5983 CABA</a:t>
            </a:r>
            <a:br>
              <a:rPr lang="es-AR" sz="1000" dirty="0">
                <a:latin typeface="Arial" panose="020B0604020202020204" pitchFamily="34" charset="0"/>
                <a:cs typeface="Arial" panose="020B0604020202020204" pitchFamily="34" charset="0"/>
              </a:rPr>
            </a:br>
            <a:endParaRPr lang="es-ES" sz="10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67544" y="548680"/>
            <a:ext cx="8229600" cy="6192688"/>
          </a:xfrm>
        </p:spPr>
        <p:txBody>
          <a:bodyPr>
            <a:normAutofit lnSpcReduction="10000"/>
          </a:bodyPr>
          <a:lstStyle/>
          <a:p>
            <a:pPr marL="0" indent="0">
              <a:buNone/>
            </a:pPr>
            <a:r>
              <a:rPr lang="es-ES" sz="1800" dirty="0">
                <a:latin typeface="Arial" panose="020B0604020202020204" pitchFamily="34" charset="0"/>
                <a:cs typeface="Arial" panose="020B0604020202020204" pitchFamily="34" charset="0"/>
              </a:rPr>
              <a:t>*</a:t>
            </a:r>
            <a:r>
              <a:rPr lang="es-AR" sz="1800" dirty="0">
                <a:latin typeface="Arial" panose="020B0604020202020204" pitchFamily="34" charset="0"/>
                <a:cs typeface="Arial" panose="020B0604020202020204" pitchFamily="34" charset="0"/>
              </a:rPr>
              <a:t>La aplicación es de </a:t>
            </a:r>
            <a:r>
              <a:rPr lang="es-AR" sz="1800" u="sng" dirty="0">
                <a:latin typeface="Arial" panose="020B0604020202020204" pitchFamily="34" charset="0"/>
                <a:cs typeface="Arial" panose="020B0604020202020204" pitchFamily="34" charset="0"/>
              </a:rPr>
              <a:t>acceso exclusivo para los propietarios y administradores, los inquilinos deben requerir una autorización previa</a:t>
            </a:r>
            <a:r>
              <a:rPr lang="es-AR" sz="1800" dirty="0">
                <a:latin typeface="Arial" panose="020B0604020202020204" pitchFamily="34" charset="0"/>
                <a:cs typeface="Arial" panose="020B0604020202020204" pitchFamily="34" charset="0"/>
              </a:rPr>
              <a:t> por parte del propietario para la generación y alta de su usuario (art. 24º), se asegura que será gratuita para los usuarios (art. 26º).</a:t>
            </a:r>
          </a:p>
          <a:p>
            <a:pPr marL="0" indent="0">
              <a:buNone/>
            </a:pPr>
            <a:endParaRPr lang="es-AR" sz="1800" dirty="0">
              <a:latin typeface="Arial" panose="020B0604020202020204" pitchFamily="34" charset="0"/>
              <a:cs typeface="Arial" panose="020B0604020202020204" pitchFamily="34" charset="0"/>
            </a:endParaRPr>
          </a:p>
          <a:p>
            <a:pPr marL="0" indent="0">
              <a:buNone/>
            </a:pPr>
            <a:r>
              <a:rPr lang="es-AR" sz="1800" dirty="0">
                <a:latin typeface="Arial" panose="020B0604020202020204" pitchFamily="34" charset="0"/>
                <a:cs typeface="Arial" panose="020B0604020202020204" pitchFamily="34" charset="0"/>
              </a:rPr>
              <a:t>*La aplicación “debe </a:t>
            </a:r>
            <a:r>
              <a:rPr lang="es-AR" sz="1800" b="1" dirty="0">
                <a:latin typeface="Arial" panose="020B0604020202020204" pitchFamily="34" charset="0"/>
                <a:cs typeface="Arial" panose="020B0604020202020204" pitchFamily="34" charset="0"/>
              </a:rPr>
              <a:t>asegurar la  Privacidad y Protección de Datos Personales</a:t>
            </a:r>
            <a:r>
              <a:rPr lang="es-AR" sz="1800" dirty="0">
                <a:latin typeface="Arial" panose="020B0604020202020204" pitchFamily="34" charset="0"/>
                <a:cs typeface="Arial" panose="020B0604020202020204" pitchFamily="34" charset="0"/>
              </a:rPr>
              <a:t>, y de cualquier otra información que pueda resultar sensible en cumplimiento de lo estipulado en la Ley 1845, la Ley Nacional N° 25.326 y demás normativa vigente aplicable” y el “Consorcio puede contar en la aplicación con la </a:t>
            </a:r>
            <a:r>
              <a:rPr lang="es-AR" sz="1800" b="1" dirty="0">
                <a:latin typeface="Arial" panose="020B0604020202020204" pitchFamily="34" charset="0"/>
                <a:cs typeface="Arial" panose="020B0604020202020204" pitchFamily="34" charset="0"/>
              </a:rPr>
              <a:t>opción de servidores privados </a:t>
            </a:r>
            <a:r>
              <a:rPr lang="es-AR" sz="1800" dirty="0">
                <a:latin typeface="Arial" panose="020B0604020202020204" pitchFamily="34" charset="0"/>
                <a:cs typeface="Arial" panose="020B0604020202020204" pitchFamily="34" charset="0"/>
              </a:rPr>
              <a:t>para un guardado único de la documentación aportada por medio electrónico referida a las expensas”.</a:t>
            </a:r>
          </a:p>
          <a:p>
            <a:pPr marL="0" indent="0">
              <a:buNone/>
            </a:pPr>
            <a:endParaRPr lang="es-AR" sz="1800" dirty="0">
              <a:latin typeface="Arial" panose="020B0604020202020204" pitchFamily="34" charset="0"/>
              <a:cs typeface="Arial" panose="020B0604020202020204" pitchFamily="34" charset="0"/>
            </a:endParaRPr>
          </a:p>
          <a:p>
            <a:pPr marL="0" indent="0">
              <a:buNone/>
            </a:pPr>
            <a:r>
              <a:rPr lang="es-AR" sz="1800" dirty="0">
                <a:latin typeface="Arial" panose="020B0604020202020204" pitchFamily="34" charset="0"/>
                <a:cs typeface="Arial" panose="020B0604020202020204" pitchFamily="34" charset="0"/>
              </a:rPr>
              <a:t>*Otra de las motivaciones especiales que impulsaron a los autores del proyecto, es que la autoridad de aplicación pueda </a:t>
            </a:r>
            <a:r>
              <a:rPr lang="es-AR" sz="1800" i="1" dirty="0">
                <a:latin typeface="Arial" panose="020B0604020202020204" pitchFamily="34" charset="0"/>
                <a:cs typeface="Arial" panose="020B0604020202020204" pitchFamily="34" charset="0"/>
              </a:rPr>
              <a:t>acotar</a:t>
            </a:r>
            <a:r>
              <a:rPr lang="es-AR" sz="1800" dirty="0">
                <a:latin typeface="Arial" panose="020B0604020202020204" pitchFamily="34" charset="0"/>
                <a:cs typeface="Arial" panose="020B0604020202020204" pitchFamily="34" charset="0"/>
              </a:rPr>
              <a:t> el campo de búsqueda de las personas que administran consorcios </a:t>
            </a:r>
            <a:r>
              <a:rPr lang="es-AR" sz="1800" u="sng" dirty="0">
                <a:latin typeface="Arial" panose="020B0604020202020204" pitchFamily="34" charset="0"/>
                <a:cs typeface="Arial" panose="020B0604020202020204" pitchFamily="34" charset="0"/>
              </a:rPr>
              <a:t>sin estar debidamente inscriptas en la matrícula que creó el Registro</a:t>
            </a:r>
            <a:r>
              <a:rPr lang="es-AR" sz="1800" dirty="0">
                <a:latin typeface="Arial" panose="020B0604020202020204" pitchFamily="34" charset="0"/>
                <a:cs typeface="Arial" panose="020B0604020202020204" pitchFamily="34" charset="0"/>
              </a:rPr>
              <a:t>. </a:t>
            </a:r>
          </a:p>
          <a:p>
            <a:pPr marL="0" indent="0">
              <a:buNone/>
            </a:pPr>
            <a:endParaRPr lang="es-AR" sz="1800" dirty="0">
              <a:latin typeface="Arial" panose="020B0604020202020204" pitchFamily="34" charset="0"/>
              <a:cs typeface="Arial" panose="020B0604020202020204" pitchFamily="34" charset="0"/>
            </a:endParaRPr>
          </a:p>
          <a:p>
            <a:pPr marL="0" indent="0">
              <a:buNone/>
            </a:pPr>
            <a:r>
              <a:rPr lang="es-AR" sz="1800" dirty="0">
                <a:latin typeface="Arial" panose="020B0604020202020204" pitchFamily="34" charset="0"/>
                <a:cs typeface="Arial" panose="020B0604020202020204" pitchFamily="34" charset="0"/>
              </a:rPr>
              <a:t>*El art.27º de la ley en comentario postula que “</a:t>
            </a:r>
            <a:r>
              <a:rPr lang="es-AR" sz="1800" b="1" dirty="0">
                <a:latin typeface="Arial" panose="020B0604020202020204" pitchFamily="34" charset="0"/>
                <a:cs typeface="Arial" panose="020B0604020202020204" pitchFamily="34" charset="0"/>
              </a:rPr>
              <a:t>Solo pueden darse de alta en la plataforma oficial los administradores inscriptos en el Registro Público de Administradores de Consorcios de Propiedad Horizontal</a:t>
            </a:r>
            <a:r>
              <a:rPr lang="es-AR" sz="1800" dirty="0">
                <a:latin typeface="Arial" panose="020B0604020202020204" pitchFamily="34" charset="0"/>
                <a:cs typeface="Arial" panose="020B0604020202020204" pitchFamily="34" charset="0"/>
              </a:rPr>
              <a:t>”.</a:t>
            </a:r>
          </a:p>
          <a:p>
            <a:pPr marL="0" indent="0">
              <a:buNone/>
            </a:pPr>
            <a:endParaRPr lang="es-AR" sz="1800" dirty="0">
              <a:latin typeface="Arial" panose="020B0604020202020204" pitchFamily="34" charset="0"/>
              <a:cs typeface="Arial" panose="020B0604020202020204" pitchFamily="34" charset="0"/>
            </a:endParaRPr>
          </a:p>
          <a:p>
            <a:pPr marL="0" indent="0">
              <a:buNone/>
            </a:pPr>
            <a:endParaRPr lang="es-AR" sz="1800" dirty="0">
              <a:latin typeface="Arial" panose="020B0604020202020204" pitchFamily="34" charset="0"/>
              <a:cs typeface="Arial" panose="020B0604020202020204" pitchFamily="34" charset="0"/>
            </a:endParaRPr>
          </a:p>
          <a:p>
            <a:pPr marL="0" indent="0">
              <a:buNone/>
            </a:pPr>
            <a:r>
              <a:rPr lang="pt-BR" sz="900" dirty="0" err="1">
                <a:latin typeface="Arial" panose="020B0604020202020204" pitchFamily="34" charset="0"/>
                <a:cs typeface="Arial" panose="020B0604020202020204" pitchFamily="34" charset="0"/>
              </a:rPr>
              <a:t>Abog</a:t>
            </a:r>
            <a:r>
              <a:rPr lang="pt-BR" sz="900" dirty="0">
                <a:latin typeface="Arial" panose="020B0604020202020204" pitchFamily="34" charset="0"/>
                <a:cs typeface="Arial" panose="020B0604020202020204" pitchFamily="34" charset="0"/>
              </a:rPr>
              <a:t>. Jorge C. </a:t>
            </a:r>
            <a:r>
              <a:rPr lang="pt-BR" sz="900" dirty="0" err="1">
                <a:latin typeface="Arial" panose="020B0604020202020204" pitchFamily="34" charset="0"/>
                <a:cs typeface="Arial" panose="020B0604020202020204" pitchFamily="34" charset="0"/>
              </a:rPr>
              <a:t>Resqui</a:t>
            </a:r>
            <a:r>
              <a:rPr lang="pt-BR" sz="900" dirty="0">
                <a:latin typeface="Arial" panose="020B0604020202020204" pitchFamily="34" charset="0"/>
                <a:cs typeface="Arial" panose="020B0604020202020204" pitchFamily="34" charset="0"/>
              </a:rPr>
              <a:t> Pizarro                                                    forodeabogadosph@gmail.com</a:t>
            </a:r>
          </a:p>
          <a:p>
            <a:pPr marL="0" indent="0">
              <a:buNone/>
            </a:pPr>
            <a:endParaRPr lang="es-ES" sz="9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7488CFD-357C-43B7-AA21-D80821069746}" type="slidenum">
              <a:rPr lang="es-ES" smtClean="0"/>
              <a:t>9</a:t>
            </a:fld>
            <a:endParaRPr lang="es-ES"/>
          </a:p>
        </p:txBody>
      </p:sp>
    </p:spTree>
    <p:extLst>
      <p:ext uri="{BB962C8B-B14F-4D97-AF65-F5344CB8AC3E}">
        <p14:creationId xmlns:p14="http://schemas.microsoft.com/office/powerpoint/2010/main" val="27560044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3057</Words>
  <Application>Microsoft Office PowerPoint</Application>
  <PresentationFormat>Presentación en pantalla (4:3)</PresentationFormat>
  <Paragraphs>165</Paragraphs>
  <Slides>12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Andalus</vt:lpstr>
      <vt:lpstr>Arial</vt:lpstr>
      <vt:lpstr>Calibri</vt:lpstr>
      <vt:lpstr>Tema de Office</vt:lpstr>
      <vt:lpstr> </vt:lpstr>
      <vt:lpstr>Charla 12-09-18 Comisión de PH  Comuna 2 Nuevas Obligaciones para el administrador: Consorcio Participativo, Ley 5983 CABA </vt:lpstr>
      <vt:lpstr>Charla 12-09-18 Comisión de PH  Comuna 2 Nuevas Obligaciones para el administrador: Consorcio Pàrticipativo, Ley 5983 CABA </vt:lpstr>
      <vt:lpstr>Charla 12-09-18 Comisión de PH  Comuna 2 Nuevas Obligaciones para el administrador: Consorcio Pàrticipativo, Ley 5983 CABA </vt:lpstr>
      <vt:lpstr>Charla 12-09-18 Comisión de PH  Comuna 2 Nuevas Obligaciones para el administrador: Consorcio Participativo, Ley 5983 CABA </vt:lpstr>
      <vt:lpstr> Charla 12-09-18 Comisión de PH  Comuna 2 Nuevas Obligaciones para el administrador: Consorcio Pàrticipativo, Ley 5983 CABA </vt:lpstr>
      <vt:lpstr>Charla 12-09-18 Comisión de PH  Comuna 2 Nuevas Obligaciones para el administrador: Consorcio Pàrticipativo, Ley 5983 CABA </vt:lpstr>
      <vt:lpstr>Charla 12-09-18 Comisión de PH  Comuna 2 Nuevas Obligaciones para el administrador: Consorcio Pàrticipativo, Ley 5983 CABA </vt:lpstr>
      <vt:lpstr>Charla 12-09-18 Comisión de PH  Comuna 2 Nuevas Obligaciones para el administrador: Consorcio Pàrticipativo, Ley 5983 CABA </vt:lpstr>
      <vt:lpstr>Charla 12-09-18 Comisión de PH  Comuna 2 Nuevas Obligaciones para el administrador: Consorcio Participativo, Ley 5983 CABA </vt:lpstr>
      <vt:lpstr>Charla 12-09-18 Comisión de PH  Comuna 2 Nuevas Obligaciones para el administrador: Consorcio Participativo, Ley 5983 CABA </vt:lpstr>
      <vt:lpstr>Charla 12-09-18 Comisión de PH  Comuna 2 Nuevas Obligaciones para el administrador: Consorcio Participativo, Ley 5983 CABA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dc:creator>
  <cp:lastModifiedBy>Rosita</cp:lastModifiedBy>
  <cp:revision>52</cp:revision>
  <cp:lastPrinted>2016-08-24T00:31:45Z</cp:lastPrinted>
  <dcterms:created xsi:type="dcterms:W3CDTF">2016-08-19T07:02:29Z</dcterms:created>
  <dcterms:modified xsi:type="dcterms:W3CDTF">2018-10-29T14:40:27Z</dcterms:modified>
</cp:coreProperties>
</file>